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9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167.xml" ContentType="application/vnd.openxmlformats-officedocument.presentationml.slide+xml"/>
  <Override PartName="/ppt/slides/slide306.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79" r:id="rId1"/>
  </p:sldMasterIdLst>
  <p:notesMasterIdLst>
    <p:notesMasterId r:id="rId313"/>
  </p:notesMasterIdLst>
  <p:handoutMasterIdLst>
    <p:handoutMasterId r:id="rId314"/>
  </p:handoutMasterIdLst>
  <p:sldIdLst>
    <p:sldId id="256" r:id="rId2"/>
    <p:sldId id="57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59" r:id="rId200"/>
    <p:sldId id="460" r:id="rId201"/>
    <p:sldId id="461" r:id="rId202"/>
    <p:sldId id="462" r:id="rId203"/>
    <p:sldId id="463" r:id="rId204"/>
    <p:sldId id="464" r:id="rId205"/>
    <p:sldId id="465" r:id="rId206"/>
    <p:sldId id="466" r:id="rId207"/>
    <p:sldId id="467" r:id="rId208"/>
    <p:sldId id="468" r:id="rId209"/>
    <p:sldId id="469" r:id="rId210"/>
    <p:sldId id="470" r:id="rId211"/>
    <p:sldId id="471" r:id="rId212"/>
    <p:sldId id="472" r:id="rId213"/>
    <p:sldId id="473" r:id="rId214"/>
    <p:sldId id="474" r:id="rId215"/>
    <p:sldId id="475" r:id="rId216"/>
    <p:sldId id="476" r:id="rId217"/>
    <p:sldId id="477"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498" r:id="rId239"/>
    <p:sldId id="499" r:id="rId240"/>
    <p:sldId id="500" r:id="rId241"/>
    <p:sldId id="501" r:id="rId242"/>
    <p:sldId id="502" r:id="rId243"/>
    <p:sldId id="503" r:id="rId244"/>
    <p:sldId id="504" r:id="rId245"/>
    <p:sldId id="505" r:id="rId246"/>
    <p:sldId id="506" r:id="rId247"/>
    <p:sldId id="507" r:id="rId248"/>
    <p:sldId id="508" r:id="rId249"/>
    <p:sldId id="509" r:id="rId250"/>
    <p:sldId id="510" r:id="rId251"/>
    <p:sldId id="511" r:id="rId252"/>
    <p:sldId id="512" r:id="rId253"/>
    <p:sldId id="513" r:id="rId254"/>
    <p:sldId id="514" r:id="rId255"/>
    <p:sldId id="515" r:id="rId256"/>
    <p:sldId id="516" r:id="rId257"/>
    <p:sldId id="517" r:id="rId258"/>
    <p:sldId id="518" r:id="rId259"/>
    <p:sldId id="519" r:id="rId260"/>
    <p:sldId id="520" r:id="rId261"/>
    <p:sldId id="521" r:id="rId262"/>
    <p:sldId id="522" r:id="rId263"/>
    <p:sldId id="523" r:id="rId264"/>
    <p:sldId id="524" r:id="rId265"/>
    <p:sldId id="525" r:id="rId266"/>
    <p:sldId id="526" r:id="rId267"/>
    <p:sldId id="527" r:id="rId268"/>
    <p:sldId id="528" r:id="rId269"/>
    <p:sldId id="529" r:id="rId270"/>
    <p:sldId id="530" r:id="rId271"/>
    <p:sldId id="531" r:id="rId272"/>
    <p:sldId id="532" r:id="rId273"/>
    <p:sldId id="533" r:id="rId274"/>
    <p:sldId id="534" r:id="rId275"/>
    <p:sldId id="535" r:id="rId276"/>
    <p:sldId id="536" r:id="rId277"/>
    <p:sldId id="537" r:id="rId278"/>
    <p:sldId id="538" r:id="rId279"/>
    <p:sldId id="539" r:id="rId280"/>
    <p:sldId id="540" r:id="rId281"/>
    <p:sldId id="541" r:id="rId282"/>
    <p:sldId id="542" r:id="rId283"/>
    <p:sldId id="543" r:id="rId284"/>
    <p:sldId id="544" r:id="rId285"/>
    <p:sldId id="545" r:id="rId286"/>
    <p:sldId id="546" r:id="rId287"/>
    <p:sldId id="547" r:id="rId288"/>
    <p:sldId id="548" r:id="rId289"/>
    <p:sldId id="549" r:id="rId290"/>
    <p:sldId id="550" r:id="rId291"/>
    <p:sldId id="551" r:id="rId292"/>
    <p:sldId id="552" r:id="rId293"/>
    <p:sldId id="553" r:id="rId294"/>
    <p:sldId id="554" r:id="rId295"/>
    <p:sldId id="555" r:id="rId296"/>
    <p:sldId id="556" r:id="rId297"/>
    <p:sldId id="557" r:id="rId298"/>
    <p:sldId id="558" r:id="rId299"/>
    <p:sldId id="559" r:id="rId300"/>
    <p:sldId id="560" r:id="rId301"/>
    <p:sldId id="561" r:id="rId302"/>
    <p:sldId id="562" r:id="rId303"/>
    <p:sldId id="563" r:id="rId304"/>
    <p:sldId id="564" r:id="rId305"/>
    <p:sldId id="565" r:id="rId306"/>
    <p:sldId id="566" r:id="rId307"/>
    <p:sldId id="567" r:id="rId308"/>
    <p:sldId id="568" r:id="rId309"/>
    <p:sldId id="569" r:id="rId310"/>
    <p:sldId id="570" r:id="rId311"/>
    <p:sldId id="571" r:id="rId31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FF"/>
    <a:srgbClr val="08B84F"/>
    <a:srgbClr val="FF00FF"/>
    <a:srgbClr val="FFFF00"/>
    <a:srgbClr val="9011EF"/>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66" d="100"/>
          <a:sy n="66" d="100"/>
        </p:scale>
        <p:origin x="-996" y="-42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7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presProps" Target="pres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notesMaster" Target="notesMasters/notesMaster1.xml"/><Relationship Id="rId318"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EMBEDDED NETWORKING - COURSE FILE</a:t>
            </a: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0DAAE2-D058-423A-974A-B588E94557F6}" type="datetimeFigureOut">
              <a:rPr lang="en-IN" smtClean="0"/>
              <a:pPr/>
              <a:t>02-05-2017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Semester: II</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913768-13E0-47AC-BBE3-57AF71703882}" type="slidenum">
              <a:rPr lang="en-IN" smtClean="0"/>
              <a:pPr/>
              <a:t>‹#›</a:t>
            </a:fld>
            <a:endParaRPr lang="en-IN"/>
          </a:p>
        </p:txBody>
      </p:sp>
    </p:spTree>
    <p:extLst>
      <p:ext uri="{BB962C8B-B14F-4D97-AF65-F5344CB8AC3E}">
        <p14:creationId xmlns="" xmlns:p14="http://schemas.microsoft.com/office/powerpoint/2010/main" val="186975475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146439" name="Rectangle 6"/>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p>
      <p:sp>
        <p:nvSpPr>
          <p:cNvPr id="2055" name="Rectangle 7"/>
          <p:cNvSpPr>
            <a:spLocks noGrp="1" noChangeArrowheads="1"/>
          </p:cNvSpPr>
          <p:nvPr>
            <p:ph type="body"/>
          </p:nvPr>
        </p:nvSpPr>
        <p:spPr bwMode="auto">
          <a:xfrm>
            <a:off x="685800" y="4343400"/>
            <a:ext cx="5476875" cy="41052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EMBEDDED NETWORKING - COURSE FILE</a:t>
            </a:r>
            <a:endParaRPr lang="en-IN"/>
          </a:p>
        </p:txBody>
      </p:sp>
      <p:sp>
        <p:nvSpPr>
          <p:cNvPr id="3" name="Footer Placeholder 2"/>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Tree>
    <p:extLst>
      <p:ext uri="{BB962C8B-B14F-4D97-AF65-F5344CB8AC3E}">
        <p14:creationId xmlns="" xmlns:p14="http://schemas.microsoft.com/office/powerpoint/2010/main" val="2308897243"/>
      </p:ext>
    </p:extLst>
  </p:cSld>
  <p:clrMap bg1="lt1" tx1="dk1" bg2="lt2" tx2="dk2" accent1="accent1" accent2="accent2" accent3="accent3" accent4="accent4" accent5="accent5" accent6="accent6" hlink="hlink" folHlink="folHlink"/>
  <p:hf sldNum="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745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ea typeface="Droid Sans" charset="0"/>
              <a:cs typeface="Droid Sans" charset="0"/>
            </a:endParaRPr>
          </a:p>
        </p:txBody>
      </p:sp>
      <p:sp>
        <p:nvSpPr>
          <p:cNvPr id="2" name="Header Placeholder 1"/>
          <p:cNvSpPr>
            <a:spLocks noGrp="1"/>
          </p:cNvSpPr>
          <p:nvPr>
            <p:ph type="hdr" sz="quarter" idx="10"/>
          </p:nvPr>
        </p:nvSpPr>
        <p:spPr/>
        <p:txBody>
          <a:bodyPr/>
          <a:lstStyle/>
          <a:p>
            <a:r>
              <a:rPr lang="en-IN" dirty="0" smtClean="0"/>
              <a:t>EMBEDDED NETWORKING - COURSE FILE</a:t>
            </a:r>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IN" dirty="0" smtClean="0"/>
              <a:t>EMBEDDED NETWORKING - COURSE FILE</a:t>
            </a:r>
            <a:endParaRPr lang="en-IN" dirty="0"/>
          </a:p>
        </p:txBody>
      </p:sp>
      <p:sp>
        <p:nvSpPr>
          <p:cNvPr id="5" name="Footer Placeholder 4"/>
          <p:cNvSpPr>
            <a:spLocks noGrp="1"/>
          </p:cNvSpPr>
          <p:nvPr>
            <p:ph type="ftr" sz="quarter" idx="11"/>
          </p:nvPr>
        </p:nvSpPr>
        <p:spPr/>
        <p:txBody>
          <a:bodyPr/>
          <a:lstStyle/>
          <a:p>
            <a:endParaRPr lang="en-IN" dirty="0"/>
          </a:p>
        </p:txBody>
      </p:sp>
    </p:spTree>
    <p:extLst>
      <p:ext uri="{BB962C8B-B14F-4D97-AF65-F5344CB8AC3E}">
        <p14:creationId xmlns="" xmlns:p14="http://schemas.microsoft.com/office/powerpoint/2010/main" val="54052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ounded Rectangle 6"/>
          <p:cNvSpPr/>
          <p:nvPr userDrawn="1"/>
        </p:nvSpPr>
        <p:spPr>
          <a:xfrm>
            <a:off x="304800" y="356381"/>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9" name="Footer Placeholder 2"/>
          <p:cNvSpPr>
            <a:spLocks noGrp="1"/>
          </p:cNvSpPr>
          <p:nvPr>
            <p:ph type="ftr" sz="quarter" idx="3"/>
          </p:nvPr>
        </p:nvSpPr>
        <p:spPr>
          <a:xfrm>
            <a:off x="29718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IV: Embedded Ethernet</a:t>
            </a:r>
            <a:endParaRPr lang="en-IN" sz="1200" b="1">
              <a:solidFill>
                <a:srgbClr val="9011EF"/>
              </a:solidFill>
            </a:endParaRPr>
          </a:p>
        </p:txBody>
      </p:sp>
      <p:sp>
        <p:nvSpPr>
          <p:cNvPr id="10"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
        <p:nvSpPr>
          <p:cNvPr id="11" name="Footer Placeholder 2"/>
          <p:cNvSpPr txBox="1">
            <a:spLocks/>
          </p:cNvSpPr>
          <p:nvPr userDrawn="1"/>
        </p:nvSpPr>
        <p:spPr>
          <a:xfrm>
            <a:off x="33130" y="0"/>
            <a:ext cx="5181600" cy="365125"/>
          </a:xfrm>
          <a:prstGeom prst="rect">
            <a:avLst/>
          </a:prstGeom>
        </p:spPr>
        <p:txBody>
          <a:bodyPr anchor="ctr" anchorCtr="0"/>
          <a:lstStyle>
            <a:defPPr>
              <a:defRPr lang="en-GB"/>
            </a:defPPr>
            <a:lvl1pPr algn="r" defTabSz="449263" rtl="0" fontAlgn="base">
              <a:spcBef>
                <a:spcPct val="0"/>
              </a:spcBef>
              <a:spcAft>
                <a:spcPct val="0"/>
              </a:spcAft>
              <a:buClr>
                <a:srgbClr val="000000"/>
              </a:buClr>
              <a:buSzPct val="100000"/>
              <a:buFont typeface="Times New Roman" pitchFamily="16" charset="0"/>
              <a:defRPr kern="1200">
                <a:solidFill>
                  <a:srgbClr val="FF0000"/>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r>
              <a:rPr lang="en-IN" sz="1800" b="1" kern="1200" smtClean="0">
                <a:solidFill>
                  <a:srgbClr val="C00000"/>
                </a:solidFill>
                <a:effectLst/>
                <a:latin typeface="Times New Roman" pitchFamily="18" charset="0"/>
                <a:ea typeface="+mn-ea"/>
                <a:cs typeface="Times New Roman" pitchFamily="18" charset="0"/>
              </a:rPr>
              <a:t>M.Tech 1</a:t>
            </a:r>
            <a:r>
              <a:rPr lang="en-IN" sz="1800" b="1" kern="1200" baseline="30000" smtClean="0">
                <a:solidFill>
                  <a:srgbClr val="C00000"/>
                </a:solidFill>
                <a:effectLst/>
                <a:latin typeface="Times New Roman" pitchFamily="18" charset="0"/>
                <a:ea typeface="+mn-ea"/>
                <a:cs typeface="Times New Roman" pitchFamily="18" charset="0"/>
              </a:rPr>
              <a:t>st</a:t>
            </a:r>
            <a:r>
              <a:rPr lang="en-IN" sz="1800" b="1" kern="1200" smtClean="0">
                <a:solidFill>
                  <a:srgbClr val="C00000"/>
                </a:solidFill>
                <a:effectLst/>
                <a:latin typeface="Times New Roman" pitchFamily="18" charset="0"/>
                <a:ea typeface="+mn-ea"/>
                <a:cs typeface="Times New Roman" pitchFamily="18" charset="0"/>
              </a:rPr>
              <a:t> year, II SEM</a:t>
            </a:r>
            <a:endParaRPr lang="en-IN" sz="1400" b="1">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3" name="Footer Placeholder 2"/>
          <p:cNvSpPr>
            <a:spLocks noGrp="1"/>
          </p:cNvSpPr>
          <p:nvPr>
            <p:ph type="ftr" sz="quarter" idx="3"/>
          </p:nvPr>
        </p:nvSpPr>
        <p:spPr>
          <a:xfrm>
            <a:off x="29718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IV: Embedded Ethernet</a:t>
            </a:r>
            <a:endParaRPr lang="en-IN" sz="1200" b="1">
              <a:solidFill>
                <a:srgbClr val="9011EF"/>
              </a:solidFill>
            </a:endParaRPr>
          </a:p>
        </p:txBody>
      </p:sp>
      <p:sp>
        <p:nvSpPr>
          <p:cNvPr id="4"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Tree>
    <p:extLst>
      <p:ext uri="{BB962C8B-B14F-4D97-AF65-F5344CB8AC3E}">
        <p14:creationId xmlns="" xmlns:p14="http://schemas.microsoft.com/office/powerpoint/2010/main" val="453195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56381"/>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11" name="Footer Placeholder 2"/>
          <p:cNvSpPr>
            <a:spLocks noGrp="1"/>
          </p:cNvSpPr>
          <p:nvPr>
            <p:ph type="ftr" sz="quarter" idx="3"/>
          </p:nvPr>
        </p:nvSpPr>
        <p:spPr>
          <a:xfrm>
            <a:off x="29718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IV: Embedded Ethernet</a:t>
            </a:r>
            <a:endParaRPr lang="en-IN" sz="1200" b="1">
              <a:solidFill>
                <a:srgbClr val="9011EF"/>
              </a:solidFill>
            </a:endParaRPr>
          </a:p>
        </p:txBody>
      </p:sp>
      <p:sp>
        <p:nvSpPr>
          <p:cNvPr id="12"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
        <p:nvSpPr>
          <p:cNvPr id="9" name="Footer Placeholder 2"/>
          <p:cNvSpPr txBox="1">
            <a:spLocks/>
          </p:cNvSpPr>
          <p:nvPr userDrawn="1"/>
        </p:nvSpPr>
        <p:spPr>
          <a:xfrm>
            <a:off x="33130" y="0"/>
            <a:ext cx="5181600" cy="365125"/>
          </a:xfrm>
          <a:prstGeom prst="rect">
            <a:avLst/>
          </a:prstGeom>
        </p:spPr>
        <p:txBody>
          <a:bodyPr anchor="ctr" anchorCtr="0"/>
          <a:lstStyle>
            <a:defPPr>
              <a:defRPr lang="en-GB"/>
            </a:defPPr>
            <a:lvl1pPr algn="r" defTabSz="449263" rtl="0" fontAlgn="base">
              <a:spcBef>
                <a:spcPct val="0"/>
              </a:spcBef>
              <a:spcAft>
                <a:spcPct val="0"/>
              </a:spcAft>
              <a:buClr>
                <a:srgbClr val="000000"/>
              </a:buClr>
              <a:buSzPct val="100000"/>
              <a:buFont typeface="Times New Roman" pitchFamily="16" charset="0"/>
              <a:defRPr kern="1200">
                <a:solidFill>
                  <a:srgbClr val="FF0000"/>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r>
              <a:rPr lang="en-IN" sz="1800" b="1" kern="1200" smtClean="0">
                <a:solidFill>
                  <a:srgbClr val="C00000"/>
                </a:solidFill>
                <a:effectLst/>
                <a:latin typeface="Times New Roman" pitchFamily="18" charset="0"/>
                <a:ea typeface="+mn-ea"/>
                <a:cs typeface="Times New Roman" pitchFamily="18" charset="0"/>
              </a:rPr>
              <a:t>M.Tech 1</a:t>
            </a:r>
            <a:r>
              <a:rPr lang="en-IN" sz="1800" b="1" kern="1200" baseline="30000" smtClean="0">
                <a:solidFill>
                  <a:srgbClr val="C00000"/>
                </a:solidFill>
                <a:effectLst/>
                <a:latin typeface="Times New Roman" pitchFamily="18" charset="0"/>
                <a:ea typeface="+mn-ea"/>
                <a:cs typeface="Times New Roman" pitchFamily="18" charset="0"/>
              </a:rPr>
              <a:t>st</a:t>
            </a:r>
            <a:r>
              <a:rPr lang="en-IN" sz="1800" b="1" kern="1200" smtClean="0">
                <a:solidFill>
                  <a:srgbClr val="C00000"/>
                </a:solidFill>
                <a:effectLst/>
                <a:latin typeface="Times New Roman" pitchFamily="18" charset="0"/>
                <a:ea typeface="+mn-ea"/>
                <a:cs typeface="Times New Roman" pitchFamily="18" charset="0"/>
              </a:rPr>
              <a:t> year, II SEM</a:t>
            </a:r>
            <a:endParaRPr lang="en-IN" sz="1400" b="1">
              <a:solidFill>
                <a:srgbClr val="C00000"/>
              </a:solidFill>
              <a:effectLst/>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86" r:id="rId1"/>
    <p:sldLayoutId id="2147484388" r:id="rId2"/>
  </p:sldLayoutIdLst>
  <p:timing>
    <p:tnLst>
      <p:par>
        <p:cTn id="1" dur="indefinite" restart="never" nodeType="tmRoot"/>
      </p:par>
    </p:tnLst>
  </p:timing>
  <p:hf sldNum="0" hdr="0" dt="0"/>
  <p:txStyles>
    <p:titleStyle>
      <a:lvl1pPr algn="l" rtl="0" eaLnBrk="1" latinLnBrk="0" hangingPunct="1">
        <a:spcBef>
          <a:spcPct val="0"/>
        </a:spcBef>
        <a:buNone/>
        <a:defRPr kumimoji="0" sz="1400" b="1" kern="1200">
          <a:solidFill>
            <a:schemeClr val="accent1">
              <a:tint val="88000"/>
              <a:satMod val="150000"/>
            </a:schemeClr>
          </a:solidFill>
          <a:effectLst/>
          <a:latin typeface="Times New Roman" pitchFamily="18" charset="0"/>
          <a:ea typeface="+mj-ea"/>
          <a:cs typeface="Times New Roman" pitchFamily="18" charset="0"/>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vr.com:5501/"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3.org/"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192.168.111.9/servlet/DeviceController"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1961108"/>
            <a:ext cx="7302876" cy="2923877"/>
          </a:xfrm>
          <a:prstGeom prst="rect">
            <a:avLst/>
          </a:prstGeom>
        </p:spPr>
        <p:txBody>
          <a:bodyPr wrap="square">
            <a:spAutoFit/>
          </a:bodyPr>
          <a:lstStyle/>
          <a:p>
            <a:pPr algn="ctr">
              <a:spcAft>
                <a:spcPts val="1800"/>
              </a:spcAft>
            </a:pPr>
            <a:r>
              <a:rPr lang="en-IN" sz="4200" b="1" dirty="0">
                <a:solidFill>
                  <a:srgbClr val="FF0000"/>
                </a:solidFill>
                <a:latin typeface="Times New Roman" pitchFamily="18" charset="0"/>
                <a:cs typeface="Times New Roman" pitchFamily="18" charset="0"/>
              </a:rPr>
              <a:t>EMBEDDED </a:t>
            </a:r>
            <a:r>
              <a:rPr lang="en-IN" sz="4200" b="1" dirty="0" smtClean="0">
                <a:solidFill>
                  <a:srgbClr val="FF0000"/>
                </a:solidFill>
                <a:latin typeface="Times New Roman" pitchFamily="18" charset="0"/>
                <a:cs typeface="Times New Roman" pitchFamily="18" charset="0"/>
              </a:rPr>
              <a:t>NETWORKS</a:t>
            </a:r>
            <a:endParaRPr lang="en-IN" sz="4200" b="1" dirty="0" smtClean="0">
              <a:solidFill>
                <a:srgbClr val="9011EF"/>
              </a:solidFill>
              <a:latin typeface="Times New Roman" pitchFamily="18" charset="0"/>
              <a:cs typeface="Times New Roman" pitchFamily="18" charset="0"/>
            </a:endParaRPr>
          </a:p>
          <a:p>
            <a:pPr algn="ctr">
              <a:spcAft>
                <a:spcPts val="1800"/>
              </a:spcAft>
            </a:pPr>
            <a:r>
              <a:rPr lang="en-IN" sz="4800" b="1" dirty="0" smtClean="0">
                <a:solidFill>
                  <a:srgbClr val="9011EF"/>
                </a:solidFill>
                <a:latin typeface="Times New Roman" pitchFamily="18" charset="0"/>
                <a:cs typeface="Times New Roman" pitchFamily="18" charset="0"/>
              </a:rPr>
              <a:t>UNIT </a:t>
            </a:r>
            <a:r>
              <a:rPr lang="en-IN" sz="4800" b="1" dirty="0">
                <a:solidFill>
                  <a:srgbClr val="9011EF"/>
                </a:solidFill>
                <a:latin typeface="Times New Roman" pitchFamily="18" charset="0"/>
                <a:cs typeface="Times New Roman" pitchFamily="18" charset="0"/>
              </a:rPr>
              <a:t>- </a:t>
            </a:r>
            <a:r>
              <a:rPr lang="en-IN" sz="4800" b="1" dirty="0" smtClean="0">
                <a:solidFill>
                  <a:srgbClr val="9011EF"/>
                </a:solidFill>
                <a:latin typeface="Times New Roman" pitchFamily="18" charset="0"/>
                <a:cs typeface="Times New Roman" pitchFamily="18" charset="0"/>
              </a:rPr>
              <a:t>IV</a:t>
            </a:r>
            <a:endParaRPr lang="en-IN" sz="4800" b="1" dirty="0">
              <a:solidFill>
                <a:srgbClr val="9011EF"/>
              </a:solidFill>
              <a:latin typeface="Times New Roman" pitchFamily="18" charset="0"/>
              <a:cs typeface="Times New Roman" pitchFamily="18" charset="0"/>
            </a:endParaRPr>
          </a:p>
          <a:p>
            <a:pPr algn="ctr">
              <a:spcAft>
                <a:spcPts val="1800"/>
              </a:spcAft>
            </a:pPr>
            <a:r>
              <a:rPr lang="en-IN" sz="6400" b="1" dirty="0">
                <a:solidFill>
                  <a:srgbClr val="9011EF"/>
                </a:solidFill>
                <a:latin typeface="Times New Roman" pitchFamily="18" charset="0"/>
                <a:cs typeface="Times New Roman" pitchFamily="18" charset="0"/>
              </a:rPr>
              <a:t>Embedded Ethernet</a:t>
            </a:r>
          </a:p>
        </p:txBody>
      </p:sp>
      <p:sp>
        <p:nvSpPr>
          <p:cNvPr id="3" name="Footer Placeholder 2"/>
          <p:cNvSpPr>
            <a:spLocks noGrp="1"/>
          </p:cNvSpPr>
          <p:nvPr>
            <p:ph type="ftr" sz="quarter" idx="3"/>
          </p:nvPr>
        </p:nvSpPr>
        <p:spPr/>
        <p:txBody>
          <a:bodyPr/>
          <a:lstStyle/>
          <a:p>
            <a:r>
              <a:rPr lang="en-US" sz="1200" b="1" dirty="0" smtClean="0">
                <a:solidFill>
                  <a:srgbClr val="9011EF"/>
                </a:solidFill>
              </a:rPr>
              <a:t>EMBEDDED NETWORKS; UNIT - IV: Embedded Ethernet</a:t>
            </a:r>
            <a:endParaRPr lang="en-IN" sz="1200" b="1" dirty="0">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304800"/>
            <a:ext cx="838200" cy="6858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6172200"/>
          </a:xfrm>
          <a:prstGeom prst="rect">
            <a:avLst/>
          </a:prstGeom>
        </p:spPr>
        <p:txBody>
          <a:bodyPr rtlCol="0">
            <a:normAutofit/>
          </a:bodyPr>
          <a:lstStyle/>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The IFCONFIG_ETH0 macro configures the first Ethernet port. The value of the macro is a parameter list, whose items are also macros.</a:t>
            </a:r>
          </a:p>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The IFS_IPADDR and IFS_NETMASK macros set the interface’s IP address and </a:t>
            </a:r>
            <a:r>
              <a:rPr lang="en-US" sz="2250" dirty="0" err="1" smtClean="0">
                <a:latin typeface="Times New Roman" pitchFamily="18" charset="0"/>
                <a:cs typeface="Times New Roman" pitchFamily="18" charset="0"/>
              </a:rPr>
              <a:t>netmask</a:t>
            </a:r>
            <a:r>
              <a:rPr lang="en-US" sz="2250" dirty="0" smtClean="0">
                <a:latin typeface="Times New Roman" pitchFamily="18" charset="0"/>
                <a:cs typeface="Times New Roman" pitchFamily="18" charset="0"/>
              </a:rPr>
              <a:t> using the values defined earlier.</a:t>
            </a:r>
          </a:p>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The </a:t>
            </a:r>
            <a:r>
              <a:rPr lang="en-US" sz="2250" dirty="0" err="1" smtClean="0">
                <a:latin typeface="Times New Roman" pitchFamily="18" charset="0"/>
                <a:cs typeface="Times New Roman" pitchFamily="18" charset="0"/>
              </a:rPr>
              <a:t>aton</a:t>
            </a:r>
            <a:r>
              <a:rPr lang="en-US" sz="2250" dirty="0" smtClean="0">
                <a:latin typeface="Times New Roman" pitchFamily="18" charset="0"/>
                <a:cs typeface="Times New Roman" pitchFamily="18" charset="0"/>
              </a:rPr>
              <a:t> function converts strings in dotted-quad format to the binary values required by the macros. </a:t>
            </a:r>
          </a:p>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The IFS_UP macro brings up, or enables, the interface.</a:t>
            </a:r>
          </a:p>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In a similar way, tcp_config.lib contains additional macros for other common configurations. For example, TCPCONFIG 3  specifies that the first Ethernet interface will obtain its IP address and other configuration values from a DHCP server.</a:t>
            </a:r>
          </a:p>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TCPCONFIG values greater than 99 must be in a file called </a:t>
            </a:r>
            <a:r>
              <a:rPr lang="en-US" sz="2250" i="1" dirty="0" smtClean="0">
                <a:latin typeface="Times New Roman" pitchFamily="18" charset="0"/>
                <a:cs typeface="Times New Roman" pitchFamily="18" charset="0"/>
              </a:rPr>
              <a:t>custom_config.lib. </a:t>
            </a:r>
          </a:p>
          <a:p>
            <a:pPr marL="265113" indent="-265113" algn="just" eaLnBrk="1" fontAlgn="auto" hangingPunct="1">
              <a:spcAft>
                <a:spcPts val="0"/>
              </a:spcAft>
              <a:buFont typeface="Wingdings" pitchFamily="2" charset="2"/>
              <a:buChar char="Ø"/>
              <a:defRPr/>
            </a:pPr>
            <a:r>
              <a:rPr lang="en-US" sz="2250" dirty="0" smtClean="0">
                <a:latin typeface="Times New Roman" pitchFamily="18" charset="0"/>
                <a:cs typeface="Times New Roman" pitchFamily="18" charset="0"/>
              </a:rPr>
              <a:t>This file has to be created if we want to store custom configurations in our own file, rather than using </a:t>
            </a:r>
            <a:r>
              <a:rPr lang="en-US" sz="2250" i="1" dirty="0" smtClean="0">
                <a:latin typeface="Times New Roman" pitchFamily="18" charset="0"/>
                <a:cs typeface="Times New Roman" pitchFamily="18" charset="0"/>
              </a:rPr>
              <a:t>tcp_config.lib.</a:t>
            </a:r>
            <a:endParaRPr lang="en-US" sz="225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21936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Content Placeholder 2"/>
          <p:cNvSpPr>
            <a:spLocks noGrp="1"/>
          </p:cNvSpPr>
          <p:nvPr>
            <p:ph idx="4294967295"/>
          </p:nvPr>
        </p:nvSpPr>
        <p:spPr>
          <a:xfrm>
            <a:off x="457200" y="4572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table shown below compares UDP and TCP.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3505142514"/>
              </p:ext>
            </p:extLst>
          </p:nvPr>
        </p:nvGraphicFramePr>
        <p:xfrm>
          <a:off x="580644" y="1066800"/>
          <a:ext cx="7982712" cy="4970608"/>
        </p:xfrm>
        <a:graphic>
          <a:graphicData uri="http://schemas.openxmlformats.org/drawingml/2006/table">
            <a:tbl>
              <a:tblPr>
                <a:tableStyleId>{5C22544A-7EE6-4342-B048-85BDC9FD1C3A}</a:tableStyleId>
              </a:tblPr>
              <a:tblGrid>
                <a:gridCol w="5008619"/>
                <a:gridCol w="1481901"/>
                <a:gridCol w="1492192"/>
              </a:tblGrid>
              <a:tr h="524933">
                <a:tc>
                  <a:txBody>
                    <a:bodyPr/>
                    <a:lstStyle/>
                    <a:p>
                      <a:pPr marL="0" marR="0" indent="0" algn="just">
                        <a:lnSpc>
                          <a:spcPct val="115000"/>
                        </a:lnSpc>
                        <a:spcBef>
                          <a:spcPts val="0"/>
                        </a:spcBef>
                        <a:spcAft>
                          <a:spcPts val="0"/>
                        </a:spcAft>
                      </a:pPr>
                      <a:r>
                        <a:rPr lang="en-US" sz="2200" b="1" u="none" strike="noStrike" spc="0">
                          <a:effectLst/>
                        </a:rPr>
                        <a:t>Protocol</a:t>
                      </a:r>
                      <a:endParaRPr lang="en-IN" sz="2200" b="1">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b="1" u="none" strike="noStrike" spc="0">
                          <a:effectLst/>
                        </a:rPr>
                        <a:t>UDP</a:t>
                      </a:r>
                      <a:endParaRPr lang="en-IN" sz="2200" b="1">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b="1" u="none" strike="noStrike" spc="0">
                          <a:effectLst/>
                        </a:rPr>
                        <a:t>TCP</a:t>
                      </a:r>
                      <a:endParaRPr lang="en-IN" sz="2200" b="1">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Name of unit transmitted</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datagram</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segment</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Source port specified to remote host?</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optional</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required</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Must establish a connection before transferring data?</a:t>
                      </a:r>
                      <a:endParaRPr lang="en-IN" sz="2200">
                        <a:effectLst/>
                        <a:latin typeface="Sylfaen"/>
                        <a:ea typeface="Sylfaen"/>
                        <a:cs typeface="Sylfaen"/>
                      </a:endParaRP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no</a:t>
                      </a:r>
                      <a:endParaRPr lang="en-IN" sz="2200">
                        <a:effectLst/>
                        <a:latin typeface="Sylfaen"/>
                        <a:ea typeface="Sylfaen"/>
                        <a:cs typeface="Sylfaen"/>
                      </a:endParaRP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yes</a:t>
                      </a:r>
                      <a:endParaRPr lang="en-IN" sz="2200">
                        <a:effectLst/>
                        <a:latin typeface="Sylfaen"/>
                        <a:ea typeface="Sylfaen"/>
                        <a:cs typeface="Sylfaen"/>
                      </a:endParaRP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Supports error checking?</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optional</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required</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Supports flow control?</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no</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yes</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Supports handshaking?</a:t>
                      </a:r>
                      <a:endParaRPr lang="en-IN" sz="2200">
                        <a:effectLst/>
                        <a:latin typeface="Sylfaen"/>
                        <a:ea typeface="Sylfaen"/>
                        <a:cs typeface="Sylfaen"/>
                      </a:endParaRP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no</a:t>
                      </a:r>
                      <a:endParaRPr lang="en-IN" sz="2200">
                        <a:effectLst/>
                        <a:latin typeface="Sylfaen"/>
                        <a:ea typeface="Sylfaen"/>
                        <a:cs typeface="Sylfaen"/>
                      </a:endParaRP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yes</a:t>
                      </a:r>
                      <a:endParaRPr lang="en-IN" sz="2200">
                        <a:effectLst/>
                        <a:latin typeface="Sylfaen"/>
                        <a:ea typeface="Sylfaen"/>
                        <a:cs typeface="Sylfaen"/>
                      </a:endParaRP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Supports sequence numbering?</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no</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yes</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4933">
                <a:tc>
                  <a:txBody>
                    <a:bodyPr/>
                    <a:lstStyle/>
                    <a:p>
                      <a:pPr marL="0" marR="0" indent="0" algn="just">
                        <a:lnSpc>
                          <a:spcPct val="115000"/>
                        </a:lnSpc>
                        <a:spcBef>
                          <a:spcPts val="0"/>
                        </a:spcBef>
                        <a:spcAft>
                          <a:spcPts val="0"/>
                        </a:spcAft>
                      </a:pPr>
                      <a:r>
                        <a:rPr lang="en-US" sz="2200" u="none" strike="noStrike" spc="0">
                          <a:effectLst/>
                        </a:rPr>
                        <a:t>Supports broadcasting and multicasting?</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yes</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no</a:t>
                      </a:r>
                      <a:endParaRPr lang="en-IN" sz="2200">
                        <a:effectLst/>
                        <a:latin typeface="Sylfaen"/>
                        <a:ea typeface="Sylfaen"/>
                        <a:cs typeface="Sylfae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17218974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Content Placeholder 2"/>
          <p:cNvSpPr>
            <a:spLocks noGrp="1"/>
          </p:cNvSpPr>
          <p:nvPr>
            <p:ph idx="4294967295"/>
          </p:nvPr>
        </p:nvSpPr>
        <p:spPr>
          <a:xfrm>
            <a:off x="381000" y="8382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figure shown below shows the location of UDP and TCP in a network protocol stack. UDP and TCP communicate with the IP layer and the application layer. </a:t>
            </a:r>
          </a:p>
          <a:p>
            <a:pPr algn="just">
              <a:buFont typeface="Wingdings" pitchFamily="2" charset="2"/>
              <a:buChar char="Ø"/>
            </a:pPr>
            <a:r>
              <a:rPr lang="en-US" sz="2400" smtClean="0">
                <a:latin typeface="Times New Roman" pitchFamily="18" charset="0"/>
                <a:cs typeface="Times New Roman" pitchFamily="18" charset="0"/>
              </a:rPr>
              <a:t>Some applications don’t require UDP or TCP, and may communicate directly with the IP layer or the Ethernet driver.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2438400"/>
            <a:ext cx="4876800" cy="3733800"/>
          </a:xfrm>
          <a:prstGeom prst="rect">
            <a:avLst/>
          </a:prstGeom>
          <a:noFill/>
          <a:ln>
            <a:noFill/>
          </a:ln>
        </p:spPr>
      </p:pic>
      <p:pic>
        <p:nvPicPr>
          <p:cNvPr id="5" name="Picture 2" descr="C:\Users\student\Desktop\Untitled.png"/>
          <p:cNvPicPr>
            <a:picLocks noChangeAspect="1" noChangeArrowheads="1"/>
          </p:cNvPicPr>
          <p:nvPr/>
        </p:nvPicPr>
        <p:blipFill>
          <a:blip r:embed="rId3" cstate="print"/>
          <a:srcRect/>
          <a:stretch>
            <a:fillRect/>
          </a:stretch>
        </p:blipFill>
        <p:spPr bwMode="auto">
          <a:xfrm>
            <a:off x="7848600" y="228600"/>
            <a:ext cx="838200" cy="685800"/>
          </a:xfrm>
          <a:prstGeom prst="rect">
            <a:avLst/>
          </a:prstGeom>
          <a:noFill/>
        </p:spPr>
      </p:pic>
    </p:spTree>
    <p:extLst>
      <p:ext uri="{BB962C8B-B14F-4D97-AF65-F5344CB8AC3E}">
        <p14:creationId xmlns="" xmlns:p14="http://schemas.microsoft.com/office/powerpoint/2010/main" val="10335508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Content Placeholder 2"/>
          <p:cNvSpPr>
            <a:spLocks noGrp="1"/>
          </p:cNvSpPr>
          <p:nvPr>
            <p:ph idx="4294967295"/>
          </p:nvPr>
        </p:nvSpPr>
        <p:spPr>
          <a:xfrm>
            <a:off x="457200" y="5334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About Sockets and Ports</a:t>
            </a:r>
          </a:p>
          <a:p>
            <a:pPr algn="just">
              <a:buFont typeface="Wingdings" pitchFamily="2" charset="2"/>
              <a:buChar char="Ø"/>
            </a:pPr>
            <a:r>
              <a:rPr lang="en-US" sz="2400" smtClean="0">
                <a:latin typeface="Times New Roman" pitchFamily="18" charset="0"/>
                <a:cs typeface="Times New Roman" pitchFamily="18" charset="0"/>
              </a:rPr>
              <a:t>Every UDP and TCP communication is between two endpoints, or sockets. Each socket has a port number and an IP address.</a:t>
            </a:r>
          </a:p>
          <a:p>
            <a:pPr algn="just">
              <a:buFont typeface="Wingdings" pitchFamily="2" charset="2"/>
              <a:buChar char="Ø"/>
            </a:pPr>
            <a:r>
              <a:rPr lang="en-US" sz="2400" smtClean="0">
                <a:latin typeface="Times New Roman" pitchFamily="18" charset="0"/>
                <a:cs typeface="Times New Roman" pitchFamily="18" charset="0"/>
              </a:rPr>
              <a:t>Every UDP and TCP communication is between two endpoints, or sockets. Each socket has a port number and an IP address.</a:t>
            </a:r>
          </a:p>
          <a:p>
            <a:pPr algn="just">
              <a:buFont typeface="Wingdings" pitchFamily="2" charset="2"/>
              <a:buChar char="Ø"/>
            </a:pPr>
            <a:r>
              <a:rPr lang="en-US" sz="2400" smtClean="0">
                <a:latin typeface="Times New Roman" pitchFamily="18" charset="0"/>
                <a:cs typeface="Times New Roman" pitchFamily="18" charset="0"/>
              </a:rPr>
              <a:t>Each TCP communication also names a source port that identifies the provider of the data being sent. </a:t>
            </a:r>
          </a:p>
          <a:p>
            <a:pPr algn="just">
              <a:buFont typeface="Wingdings" pitchFamily="2" charset="2"/>
              <a:buChar char="Ø"/>
            </a:pPr>
            <a:r>
              <a:rPr lang="en-US" sz="2400" smtClean="0">
                <a:latin typeface="Times New Roman" pitchFamily="18" charset="0"/>
                <a:cs typeface="Times New Roman" pitchFamily="18" charset="0"/>
              </a:rPr>
              <a:t>Each UDP communication has a source port, but UDP datagrams aren’t required to include the source-port number in the header.</a:t>
            </a:r>
          </a:p>
          <a:p>
            <a:pPr algn="just">
              <a:buFont typeface="Wingdings" pitchFamily="2" charset="2"/>
              <a:buChar char="Ø"/>
            </a:pPr>
            <a:r>
              <a:rPr lang="en-US" sz="2400" smtClean="0">
                <a:latin typeface="Times New Roman" pitchFamily="18" charset="0"/>
                <a:cs typeface="Times New Roman" pitchFamily="18" charset="0"/>
              </a:rPr>
              <a:t>A socket’s port isn’t a hardware port like the ports that a CPU accesses using inp and out instructions. </a:t>
            </a:r>
          </a:p>
          <a:p>
            <a:pPr algn="just">
              <a:buFont typeface="Wingdings" pitchFamily="2" charset="2"/>
              <a:buChar char="Ø"/>
            </a:pPr>
            <a:r>
              <a:rPr lang="en-US" sz="2400" smtClean="0">
                <a:latin typeface="Times New Roman" pitchFamily="18" charset="0"/>
                <a:cs typeface="Times New Roman" pitchFamily="18" charset="0"/>
              </a:rPr>
              <a:t>Instead, the port number identifies the process, or task, that is providing the data being sent or using the data being received.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1385567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6248400"/>
          </a:xfrm>
          <a:prstGeom prst="rect">
            <a:avLst/>
          </a:prstGeom>
        </p:spPr>
        <p:txBody>
          <a:bodyPr/>
          <a:lstStyle/>
          <a:p>
            <a:pPr marL="265113" indent="-265113" algn="just">
              <a:buFont typeface="Wingdings" pitchFamily="2" charset="2"/>
              <a:buChar char="Ø"/>
              <a:defRPr/>
            </a:pPr>
            <a:r>
              <a:rPr lang="en-US" sz="2300" dirty="0" smtClean="0">
                <a:latin typeface="Times New Roman" pitchFamily="18" charset="0"/>
                <a:cs typeface="Times New Roman" pitchFamily="18" charset="0"/>
              </a:rPr>
              <a:t>Socket can be considered as one end of a logical connection between computers. Unlike a physical connection, where dedicated wires and electronic components form a link, a logical connection exists only in software.</a:t>
            </a:r>
          </a:p>
          <a:p>
            <a:pPr marL="265113" indent="-265113" algn="just">
              <a:buFont typeface="Wingdings" pitchFamily="2" charset="2"/>
              <a:buChar char="Ø"/>
              <a:defRPr/>
            </a:pPr>
            <a:r>
              <a:rPr lang="en-US" sz="2300" dirty="0" smtClean="0">
                <a:latin typeface="Times New Roman" pitchFamily="18" charset="0"/>
                <a:cs typeface="Times New Roman" pitchFamily="18" charset="0"/>
              </a:rPr>
              <a:t>The Internet Assigned Numbers Authority (IANA) (</a:t>
            </a:r>
            <a:r>
              <a:rPr lang="en-US" sz="2300" i="1" dirty="0" smtClean="0">
                <a:latin typeface="Times New Roman" pitchFamily="18" charset="0"/>
                <a:cs typeface="Times New Roman" pitchFamily="18" charset="0"/>
              </a:rPr>
              <a:t>www.iana.org) maintains </a:t>
            </a:r>
            <a:r>
              <a:rPr lang="en-US" sz="2300" dirty="0" smtClean="0">
                <a:latin typeface="Times New Roman" pitchFamily="18" charset="0"/>
                <a:cs typeface="Times New Roman" pitchFamily="18" charset="0"/>
              </a:rPr>
              <a:t>a Port Numbers list that assigns port numbers to standard processes. There are three groups of port numbers. Values from 1 to 1023 are called well-known ports, or contact ports, and are for use by system processes or programs executed by privileged users.</a:t>
            </a:r>
          </a:p>
          <a:p>
            <a:pPr marL="265113" indent="-265113" algn="just">
              <a:buFont typeface="Wingdings" pitchFamily="2" charset="2"/>
              <a:buChar char="Ø"/>
              <a:defRPr/>
            </a:pPr>
            <a:r>
              <a:rPr lang="en-US" sz="2300" dirty="0" smtClean="0">
                <a:latin typeface="Times New Roman" pitchFamily="18" charset="0"/>
                <a:cs typeface="Times New Roman" pitchFamily="18" charset="0"/>
              </a:rPr>
              <a:t>Assigning a well-known port to a process makes it easy for a computer to know what port to use when it wants to communicate with a remote computer. For example, a computer requesting a Web page normally sends the request to port 80. The receiving computer assumes that messages arriving at port 80 will use the hypertext transfer protocol (HTTP) for requesting Web pages.</a:t>
            </a:r>
            <a:endParaRPr lang="en-US" sz="23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99943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table below shows examples of a few common processes and their well-known ports.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508029896"/>
              </p:ext>
            </p:extLst>
          </p:nvPr>
        </p:nvGraphicFramePr>
        <p:xfrm>
          <a:off x="609600" y="1350193"/>
          <a:ext cx="7982712" cy="4745806"/>
        </p:xfrm>
        <a:graphic>
          <a:graphicData uri="http://schemas.openxmlformats.org/drawingml/2006/table">
            <a:tbl>
              <a:tblPr>
                <a:tableStyleId>{5C22544A-7EE6-4342-B048-85BDC9FD1C3A}</a:tableStyleId>
              </a:tblPr>
              <a:tblGrid>
                <a:gridCol w="4038600"/>
                <a:gridCol w="3944112"/>
              </a:tblGrid>
              <a:tr h="363415">
                <a:tc>
                  <a:txBody>
                    <a:bodyPr/>
                    <a:lstStyle/>
                    <a:p>
                      <a:pPr marL="0" marR="0" indent="0" algn="just">
                        <a:lnSpc>
                          <a:spcPct val="115000"/>
                        </a:lnSpc>
                        <a:spcBef>
                          <a:spcPts val="0"/>
                        </a:spcBef>
                        <a:spcAft>
                          <a:spcPts val="0"/>
                        </a:spcAft>
                      </a:pPr>
                      <a:r>
                        <a:rPr lang="en-US" sz="2200" b="1" u="none" strike="noStrike" spc="0" dirty="0">
                          <a:effectLst/>
                        </a:rPr>
                        <a:t>Protocol</a:t>
                      </a:r>
                      <a:endParaRPr lang="en-IN" sz="2200" b="1" dirty="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b="1" u="none" strike="noStrike" spc="0">
                          <a:effectLst/>
                        </a:rPr>
                        <a:t>Port Number</a:t>
                      </a:r>
                      <a:endParaRPr lang="en-IN" sz="2200" b="1">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Domain Name Service</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17</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FTP data</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20</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FTP control</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21</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Telnet</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23</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SMTP</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25</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Network Time Protocol</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53</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Gopher</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70</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Finger</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79</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HTTP</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80</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POP2</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109</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POP3</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110</a:t>
                      </a:r>
                      <a:endParaRPr lang="en-IN" sz="2200">
                        <a:effectLst/>
                        <a:latin typeface="Sylfaen"/>
                        <a:ea typeface="Sylfaen"/>
                        <a:cs typeface="Sylfaen"/>
                      </a:endParaRPr>
                    </a:p>
                  </a:txBody>
                  <a:tcPr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415">
                <a:tc>
                  <a:txBody>
                    <a:bodyPr/>
                    <a:lstStyle/>
                    <a:p>
                      <a:pPr marL="0" marR="0" indent="0" algn="just">
                        <a:lnSpc>
                          <a:spcPct val="115000"/>
                        </a:lnSpc>
                        <a:spcBef>
                          <a:spcPts val="0"/>
                        </a:spcBef>
                        <a:spcAft>
                          <a:spcPts val="0"/>
                        </a:spcAft>
                      </a:pPr>
                      <a:r>
                        <a:rPr lang="en-US" sz="2200" u="none" strike="noStrike" spc="0">
                          <a:effectLst/>
                        </a:rPr>
                        <a:t>Quote of the Day</a:t>
                      </a:r>
                      <a:endParaRPr lang="en-IN" sz="220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dirty="0">
                          <a:effectLst/>
                        </a:rPr>
                        <a:t>123</a:t>
                      </a:r>
                      <a:endParaRPr lang="en-IN" sz="2200" dirty="0">
                        <a:effectLst/>
                        <a:latin typeface="Sylfaen"/>
                        <a:ea typeface="Sylfaen"/>
                        <a:cs typeface="Sylfaen"/>
                      </a:endParaRPr>
                    </a:p>
                  </a:txBody>
                  <a:tcPr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078732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Ports from 1024 to 49151 are Registered ports. An entity can request a port number from the IANA for a particular use, and the IANA maintains a list of ports it has registered. Some of the Registered ports are assigned to companies.</a:t>
            </a:r>
          </a:p>
          <a:p>
            <a:pPr algn="just">
              <a:buFont typeface="Wingdings" pitchFamily="2" charset="2"/>
              <a:buChar char="Ø"/>
            </a:pPr>
            <a:r>
              <a:rPr lang="en-US" sz="2300" dirty="0" smtClean="0">
                <a:latin typeface="Times New Roman" pitchFamily="18" charset="0"/>
                <a:cs typeface="Times New Roman" pitchFamily="18" charset="0"/>
              </a:rPr>
              <a:t>For example, ports 5190 through 5193 are assigned to America Online. Other assignments are to processes, such as Building Automation and Control Networks (</a:t>
            </a:r>
            <a:r>
              <a:rPr lang="en-US" sz="2300" dirty="0" err="1" smtClean="0">
                <a:latin typeface="Times New Roman" pitchFamily="18" charset="0"/>
                <a:cs typeface="Times New Roman" pitchFamily="18" charset="0"/>
              </a:rPr>
              <a:t>bacnet</a:t>
            </a:r>
            <a:r>
              <a:rPr lang="en-US" sz="2300" dirty="0" smtClean="0">
                <a:latin typeface="Times New Roman" pitchFamily="18" charset="0"/>
                <a:cs typeface="Times New Roman" pitchFamily="18" charset="0"/>
              </a:rPr>
              <a:t>) on port 47808. Networks that don’t use the ports in this group for their registered purposes are free to use these ports for any purpose.</a:t>
            </a:r>
          </a:p>
          <a:p>
            <a:pPr algn="just">
              <a:buFont typeface="Wingdings" pitchFamily="2" charset="2"/>
              <a:buChar char="Ø"/>
            </a:pPr>
            <a:r>
              <a:rPr lang="en-US" sz="2300" dirty="0" smtClean="0">
                <a:latin typeface="Times New Roman" pitchFamily="18" charset="0"/>
                <a:cs typeface="Times New Roman" pitchFamily="18" charset="0"/>
              </a:rPr>
              <a:t>Ports from 49152 through 65535 are dynamic and/or private ports. The IANA doesn’t assign processes to these. A network may use these ports for any purpose.</a:t>
            </a:r>
          </a:p>
          <a:p>
            <a:pPr algn="just">
              <a:buFont typeface="Wingdings" pitchFamily="2" charset="2"/>
              <a:buChar char="Ø"/>
            </a:pPr>
            <a:r>
              <a:rPr lang="en-US" sz="2300" dirty="0" smtClean="0">
                <a:latin typeface="Times New Roman" pitchFamily="18" charset="0"/>
                <a:cs typeface="Times New Roman" pitchFamily="18" charset="0"/>
              </a:rPr>
              <a:t>In a communication between two hosts, the values of the source and destination ports don’t have to be the same and usually aren’t. The source typically selects any available local port and requests to communicate with a well-known port on the destination computer.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648026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250" dirty="0" smtClean="0">
                <a:latin typeface="+mj-lt"/>
                <a:cs typeface="Times New Roman" pitchFamily="18" charset="0"/>
              </a:rPr>
              <a:t>On receiving the request, the destination computer may send a reply that suggests switching the communication from the well-known port to a private port at the destination. This keeps the well-known port available to receive other new communication requests.</a:t>
            </a:r>
            <a:endParaRPr lang="en-US" sz="2250" dirty="0" smtClean="0">
              <a:latin typeface="+mj-lt"/>
            </a:endParaRPr>
          </a:p>
          <a:p>
            <a:pPr>
              <a:buFont typeface="Arial" pitchFamily="34" charset="0"/>
              <a:buNone/>
            </a:pPr>
            <a:r>
              <a:rPr lang="en-US" sz="2250" b="1" dirty="0" smtClean="0">
                <a:solidFill>
                  <a:srgbClr val="0000FF"/>
                </a:solidFill>
                <a:latin typeface="+mj-lt"/>
                <a:cs typeface="Times New Roman" pitchFamily="18" charset="0"/>
              </a:rPr>
              <a:t>UDP: Just the Basics </a:t>
            </a:r>
          </a:p>
          <a:p>
            <a:pPr algn="just">
              <a:buFont typeface="Wingdings" pitchFamily="2" charset="2"/>
              <a:buChar char="Ø"/>
            </a:pPr>
            <a:r>
              <a:rPr lang="en-US" sz="2250" dirty="0" smtClean="0">
                <a:latin typeface="+mj-lt"/>
                <a:cs typeface="Times New Roman" pitchFamily="18" charset="0"/>
              </a:rPr>
              <a:t>UDP is a basic protocol that adds only port addressing and optional error detecting to the message being sent. There is no protocol for handshaking to acknowledge received data or exchange other flow-control information.</a:t>
            </a:r>
          </a:p>
          <a:p>
            <a:pPr algn="just">
              <a:buFont typeface="Wingdings" pitchFamily="2" charset="2"/>
              <a:buChar char="Ø"/>
            </a:pPr>
            <a:r>
              <a:rPr lang="en-US" sz="2250" dirty="0" smtClean="0">
                <a:latin typeface="+mj-lt"/>
                <a:cs typeface="Times New Roman" pitchFamily="18" charset="0"/>
              </a:rPr>
              <a:t>UDP is a connectionless protocol, which means that a computer can send a message using UDP without first establishing that the remote computer is on the network or that the specified destination port is available to communicate. </a:t>
            </a:r>
          </a:p>
          <a:p>
            <a:pPr algn="just">
              <a:buFont typeface="Wingdings" pitchFamily="2" charset="2"/>
              <a:buChar char="Ø"/>
            </a:pPr>
            <a:r>
              <a:rPr lang="en-US" sz="2250" dirty="0" smtClean="0">
                <a:latin typeface="+mj-lt"/>
                <a:cs typeface="Times New Roman" pitchFamily="18" charset="0"/>
              </a:rPr>
              <a:t>For these reasons, UDP is also called an unreliable protocol, meaning that using UDP alone, the sender doesn’t know when or if the destination received a message.</a:t>
            </a:r>
            <a:endParaRPr lang="en-US" sz="2250" b="1" dirty="0" smtClean="0">
              <a:latin typeface="+mj-lt"/>
              <a:cs typeface="Times New Roman" pitchFamily="18" charset="0"/>
            </a:endParaRPr>
          </a:p>
          <a:p>
            <a:pPr>
              <a:buFont typeface="Arial" pitchFamily="34" charset="0"/>
              <a:buNone/>
            </a:pPr>
            <a:endParaRPr lang="en-US" sz="2250" dirty="0" smtClean="0">
              <a:latin typeface="+mj-lt"/>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87404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computer that wants to send a message using UDP places the message in a UDP datagram, which consists of a UDP header followed by the data payload containing the message.</a:t>
            </a:r>
          </a:p>
          <a:p>
            <a:pPr algn="just">
              <a:buFont typeface="Wingdings" pitchFamily="2" charset="2"/>
              <a:buChar char="Ø"/>
            </a:pPr>
            <a:r>
              <a:rPr lang="en-US" sz="2400" smtClean="0">
                <a:latin typeface="Times New Roman" pitchFamily="18" charset="0"/>
                <a:cs typeface="Times New Roman" pitchFamily="18" charset="0"/>
              </a:rPr>
              <a:t>The sending computer places the UDP datagram in the data area of an IP datagram. </a:t>
            </a:r>
          </a:p>
          <a:p>
            <a:pPr algn="just">
              <a:buFont typeface="Wingdings" pitchFamily="2" charset="2"/>
              <a:buChar char="Ø"/>
            </a:pPr>
            <a:r>
              <a:rPr lang="en-US" sz="2400" smtClean="0">
                <a:latin typeface="Times New Roman" pitchFamily="18" charset="0"/>
                <a:cs typeface="Times New Roman" pitchFamily="18" charset="0"/>
              </a:rPr>
              <a:t>In an Ethernet network, the IP datagram travels in the data field of an Ethernet frame. </a:t>
            </a:r>
          </a:p>
          <a:p>
            <a:pPr algn="just">
              <a:buFont typeface="Wingdings" pitchFamily="2" charset="2"/>
              <a:buChar char="Ø"/>
            </a:pPr>
            <a:r>
              <a:rPr lang="en-US" sz="2400" smtClean="0">
                <a:latin typeface="Times New Roman" pitchFamily="18" charset="0"/>
                <a:cs typeface="Times New Roman" pitchFamily="18" charset="0"/>
              </a:rPr>
              <a:t>On receiving the Ethernet frame, the destination computer’s network stack passes the data portion of the UDP datagram to the port, or process, specified in the datagram’s header.</a:t>
            </a:r>
          </a:p>
          <a:p>
            <a:pPr algn="just">
              <a:buFont typeface="Wingdings" pitchFamily="2" charset="2"/>
              <a:buChar char="Ø"/>
            </a:pPr>
            <a:r>
              <a:rPr lang="en-US" sz="2400" smtClean="0">
                <a:latin typeface="Times New Roman" pitchFamily="18" charset="0"/>
                <a:cs typeface="Times New Roman" pitchFamily="18" charset="0"/>
              </a:rPr>
              <a:t>Generally UDP is less capable than TCP, so UDP is simpler to implement and thus more suitable for certain applications.</a:t>
            </a:r>
          </a:p>
          <a:p>
            <a:pPr algn="just">
              <a:buFont typeface="Wingdings" pitchFamily="2" charset="2"/>
              <a:buChar char="Ø"/>
            </a:pPr>
            <a:r>
              <a:rPr lang="en-US" sz="2400" smtClean="0">
                <a:latin typeface="Times New Roman" pitchFamily="18" charset="0"/>
                <a:cs typeface="Times New Roman" pitchFamily="18" charset="0"/>
              </a:rPr>
              <a:t> If needed, a communication can define its own handshaking protocol for use with UDP.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91075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Content Placeholder 2"/>
          <p:cNvSpPr>
            <a:spLocks noGrp="1"/>
          </p:cNvSpPr>
          <p:nvPr>
            <p:ph idx="4294967295"/>
          </p:nvPr>
        </p:nvSpPr>
        <p:spPr>
          <a:xfrm>
            <a:off x="457200" y="4572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For example, after receiving a message, a receiving interface can send a reply containing an acknowledge code or other requested information. </a:t>
            </a:r>
          </a:p>
          <a:p>
            <a:pPr algn="just">
              <a:buFont typeface="Wingdings" pitchFamily="2" charset="2"/>
              <a:buChar char="Ø"/>
            </a:pPr>
            <a:r>
              <a:rPr lang="en-US" sz="2400" smtClean="0">
                <a:latin typeface="Times New Roman" pitchFamily="18" charset="0"/>
                <a:cs typeface="Times New Roman" pitchFamily="18" charset="0"/>
              </a:rPr>
              <a:t>If the sender receives no reply in a reasonable amount of time, it can try again. But if an application needs anything more than the most basic handshaking or flow control, you should consider using TCP rather than re-inventing it for use with UDP. </a:t>
            </a:r>
          </a:p>
          <a:p>
            <a:pPr algn="just">
              <a:buFont typeface="Wingdings" pitchFamily="2" charset="2"/>
              <a:buChar char="Ø"/>
            </a:pPr>
            <a:r>
              <a:rPr lang="en-US" sz="2400" smtClean="0">
                <a:latin typeface="Times New Roman" pitchFamily="18" charset="0"/>
                <a:cs typeface="Times New Roman" pitchFamily="18" charset="0"/>
              </a:rPr>
              <a:t>UDP has one capability not available to TCP, and that is the ability to send a message to multiple destinations at once, including broadcasting to all IP addresses in a local network and multicasting to a defined group of IP addresses.</a:t>
            </a:r>
          </a:p>
          <a:p>
            <a:pPr algn="just">
              <a:buFont typeface="Arial" pitchFamily="34" charset="0"/>
              <a:buNone/>
            </a:pPr>
            <a:r>
              <a:rPr lang="en-US" sz="2400" b="1" smtClean="0">
                <a:solidFill>
                  <a:srgbClr val="0000FF"/>
                </a:solidFill>
                <a:latin typeface="Times New Roman" pitchFamily="18" charset="0"/>
                <a:cs typeface="Times New Roman" pitchFamily="18" charset="0"/>
              </a:rPr>
              <a:t>The UDP Header and Data</a:t>
            </a:r>
          </a:p>
          <a:p>
            <a:pPr algn="just">
              <a:buFont typeface="Wingdings" pitchFamily="2" charset="2"/>
              <a:buChar char="Ø"/>
            </a:pPr>
            <a:r>
              <a:rPr lang="en-US" sz="2400" smtClean="0">
                <a:latin typeface="Times New Roman" pitchFamily="18" charset="0"/>
                <a:cs typeface="Times New Roman" pitchFamily="18" charset="0"/>
              </a:rPr>
              <a:t>The UDP header contains four fields, followed by the data being transmitted. Table below shows the fields.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09600"/>
          </a:xfrm>
          <a:prstGeom prst="rect">
            <a:avLst/>
          </a:prstGeom>
          <a:noFill/>
        </p:spPr>
      </p:pic>
    </p:spTree>
    <p:extLst>
      <p:ext uri="{BB962C8B-B14F-4D97-AF65-F5344CB8AC3E}">
        <p14:creationId xmlns="" xmlns:p14="http://schemas.microsoft.com/office/powerpoint/2010/main" val="16218309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Content Placeholder 2"/>
          <p:cNvSpPr>
            <a:spLocks noGrp="1"/>
          </p:cNvSpPr>
          <p:nvPr>
            <p:ph idx="4294967295"/>
          </p:nvPr>
        </p:nvSpPr>
        <p:spPr>
          <a:xfrm>
            <a:off x="457200" y="304800"/>
            <a:ext cx="8229600" cy="6172200"/>
          </a:xfrm>
          <a:prstGeom prst="rect">
            <a:avLst/>
          </a:prstGeom>
        </p:spPr>
        <p:txBody>
          <a:bodyPr/>
          <a:lstStyle/>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a:p>
          <a:p>
            <a:pPr>
              <a:buFont typeface="Arial" pitchFamily="34" charset="0"/>
              <a:buNone/>
            </a:pPr>
            <a:endParaRPr lang="en-US" smtClean="0"/>
          </a:p>
          <a:p>
            <a:pPr>
              <a:buFont typeface="Arial" pitchFamily="34" charset="0"/>
              <a:buNone/>
            </a:pPr>
            <a:endParaRPr lang="en-US" smtClean="0"/>
          </a:p>
          <a:p>
            <a:pPr algn="just">
              <a:spcBef>
                <a:spcPts val="1800"/>
              </a:spcBef>
              <a:buFont typeface="Wingdings" pitchFamily="2" charset="2"/>
              <a:buChar char="Ø"/>
            </a:pPr>
            <a:r>
              <a:rPr lang="en-US" sz="2300" b="1" smtClean="0">
                <a:latin typeface="Times New Roman" pitchFamily="18" charset="0"/>
                <a:cs typeface="Times New Roman" pitchFamily="18" charset="0"/>
              </a:rPr>
              <a:t>Source Port Number. </a:t>
            </a:r>
            <a:r>
              <a:rPr lang="en-US" sz="2300" smtClean="0">
                <a:latin typeface="Times New Roman" pitchFamily="18" charset="0"/>
                <a:cs typeface="Times New Roman" pitchFamily="18" charset="0"/>
              </a:rPr>
              <a:t>The source port number identifies the port, or process, on the computer that is sending the message. The source port number is optional. If the receiving process doesn’t need to know what process sent the datagram, this field can be zero. The field is two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419726412"/>
              </p:ext>
            </p:extLst>
          </p:nvPr>
        </p:nvGraphicFramePr>
        <p:xfrm>
          <a:off x="899159" y="650692"/>
          <a:ext cx="7406641" cy="3546148"/>
        </p:xfrm>
        <a:graphic>
          <a:graphicData uri="http://schemas.openxmlformats.org/drawingml/2006/table">
            <a:tbl>
              <a:tblPr>
                <a:tableStyleId>{5C22544A-7EE6-4342-B048-85BDC9FD1C3A}</a:tableStyleId>
              </a:tblPr>
              <a:tblGrid>
                <a:gridCol w="2071988"/>
                <a:gridCol w="1374960"/>
                <a:gridCol w="3959693"/>
              </a:tblGrid>
              <a:tr h="701556">
                <a:tc>
                  <a:txBody>
                    <a:bodyPr/>
                    <a:lstStyle/>
                    <a:p>
                      <a:pPr marL="0" marR="0" indent="0" algn="l">
                        <a:lnSpc>
                          <a:spcPct val="115000"/>
                        </a:lnSpc>
                        <a:spcBef>
                          <a:spcPts val="0"/>
                        </a:spcBef>
                        <a:spcAft>
                          <a:spcPts val="0"/>
                        </a:spcAft>
                      </a:pPr>
                      <a:r>
                        <a:rPr lang="en-US" sz="2200" b="1" u="none" strike="noStrike" spc="0">
                          <a:effectLst/>
                        </a:rPr>
                        <a:t>Field</a:t>
                      </a:r>
                      <a:endParaRPr lang="en-IN" sz="2200" b="1">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b="1" u="none" strike="noStrike" spc="0">
                          <a:effectLst/>
                        </a:rPr>
                        <a:t>Number of Bits</a:t>
                      </a:r>
                      <a:endParaRPr lang="en-IN" sz="2200" b="1">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b="1" u="none" strike="noStrike" spc="0">
                          <a:effectLst/>
                        </a:rPr>
                        <a:t>Description</a:t>
                      </a:r>
                      <a:endParaRPr lang="en-IN" sz="2200" b="1">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556">
                <a:tc>
                  <a:txBody>
                    <a:bodyPr/>
                    <a:lstStyle/>
                    <a:p>
                      <a:pPr marL="0" marR="0" indent="0" algn="l">
                        <a:lnSpc>
                          <a:spcPct val="115000"/>
                        </a:lnSpc>
                        <a:spcBef>
                          <a:spcPts val="0"/>
                        </a:spcBef>
                        <a:spcAft>
                          <a:spcPts val="0"/>
                        </a:spcAft>
                      </a:pPr>
                      <a:r>
                        <a:rPr lang="en-US" sz="2200" u="none" strike="noStrike" spc="0">
                          <a:effectLst/>
                        </a:rPr>
                        <a:t>Source Port Number</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16</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rPr>
                        <a:t>The port, or process, that is sending the datagram.</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556">
                <a:tc>
                  <a:txBody>
                    <a:bodyPr/>
                    <a:lstStyle/>
                    <a:p>
                      <a:pPr marL="0" marR="0" indent="0" algn="l">
                        <a:lnSpc>
                          <a:spcPct val="115000"/>
                        </a:lnSpc>
                        <a:spcBef>
                          <a:spcPts val="0"/>
                        </a:spcBef>
                        <a:spcAft>
                          <a:spcPts val="0"/>
                        </a:spcAft>
                      </a:pPr>
                      <a:r>
                        <a:rPr lang="en-US" sz="2200" u="none" strike="noStrike" spc="0">
                          <a:effectLst/>
                        </a:rPr>
                        <a:t>Destination Port Number</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16</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rPr>
                        <a:t>The port, or process, the datagram is directed to.</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556">
                <a:tc>
                  <a:txBody>
                    <a:bodyPr/>
                    <a:lstStyle/>
                    <a:p>
                      <a:pPr marL="0" marR="0" indent="0" algn="l">
                        <a:lnSpc>
                          <a:spcPct val="115000"/>
                        </a:lnSpc>
                        <a:spcBef>
                          <a:spcPts val="0"/>
                        </a:spcBef>
                        <a:spcAft>
                          <a:spcPts val="0"/>
                        </a:spcAft>
                      </a:pPr>
                      <a:r>
                        <a:rPr lang="en-US" sz="2200" u="none" strike="noStrike" spc="0">
                          <a:effectLst/>
                        </a:rPr>
                        <a:t>UDP Datagram Length</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16</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rPr>
                        <a:t>The datagram length in bytes.</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572">
                <a:tc>
                  <a:txBody>
                    <a:bodyPr/>
                    <a:lstStyle/>
                    <a:p>
                      <a:pPr marL="0" marR="0" indent="0" algn="l">
                        <a:lnSpc>
                          <a:spcPct val="115000"/>
                        </a:lnSpc>
                        <a:spcBef>
                          <a:spcPts val="0"/>
                        </a:spcBef>
                        <a:spcAft>
                          <a:spcPts val="0"/>
                        </a:spcAft>
                      </a:pPr>
                      <a:r>
                        <a:rPr lang="en-US" sz="2200" u="none" strike="noStrike" spc="0">
                          <a:effectLst/>
                        </a:rPr>
                        <a:t>UDP Checksum</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16</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rPr>
                        <a:t>Checksum value or zero.</a:t>
                      </a:r>
                      <a:endParaRPr lang="en-IN" sz="22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1149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457200" y="457200"/>
            <a:ext cx="8229600" cy="6324600"/>
          </a:xfrm>
          <a:prstGeom prst="rect">
            <a:avLst/>
          </a:prstGeom>
        </p:spPr>
        <p:txBody>
          <a:bodyPr/>
          <a:lstStyle/>
          <a:p>
            <a:pPr algn="just" eaLnBrk="1" hangingPunct="1">
              <a:buFont typeface="Arial" pitchFamily="34" charset="0"/>
              <a:buNone/>
            </a:pPr>
            <a:r>
              <a:rPr lang="en-US" sz="2400" b="1" smtClean="0">
                <a:solidFill>
                  <a:srgbClr val="0000FF"/>
                </a:solidFill>
                <a:latin typeface="Times New Roman" pitchFamily="18" charset="0"/>
                <a:cs typeface="Times New Roman" pitchFamily="18" charset="0"/>
              </a:rPr>
              <a:t>Using ifconfig() to Set and Retrieve Network Settings</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Dynamic C’s ifconfig() function enables firmware to set and retrieve various network values at runtime.</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For example, on receiving a request to run a CGI program, a Web server might want to return a response containing a code that requests the browser to refresh the page.</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The response must include the URL of the page the browser should request. If the Rabbit’s interface obtained its address from a DHCP server, a program can use ifconfig() to obtain the IP address to use in the URL.</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Calls to ifconfig() can contain varying numbers of parameters. In the example below, the IFG_IPADDR macro returns the IP address for the default interface (IF_DEFAULT) in the variable my_ip_address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2793051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200" b="1" smtClean="0">
                <a:solidFill>
                  <a:srgbClr val="0000FF"/>
                </a:solidFill>
                <a:latin typeface="+mj-lt"/>
                <a:cs typeface="Times New Roman" pitchFamily="18" charset="0"/>
              </a:rPr>
              <a:t>Destination Port Number: </a:t>
            </a:r>
            <a:r>
              <a:rPr lang="en-US" sz="2200" smtClean="0">
                <a:latin typeface="+mj-lt"/>
                <a:cs typeface="Times New Roman" pitchFamily="18" charset="0"/>
              </a:rPr>
              <a:t>The destination port number identifies the port, or process, that should receive the message at the destination. The field is two bytes.</a:t>
            </a:r>
          </a:p>
          <a:p>
            <a:pPr algn="just">
              <a:buFont typeface="Wingdings" pitchFamily="2" charset="2"/>
              <a:buChar char="Ø"/>
            </a:pPr>
            <a:r>
              <a:rPr lang="en-US" sz="2200" b="1" smtClean="0">
                <a:solidFill>
                  <a:srgbClr val="0000FF"/>
                </a:solidFill>
                <a:latin typeface="+mj-lt"/>
                <a:cs typeface="Times New Roman" pitchFamily="18" charset="0"/>
              </a:rPr>
              <a:t>UDP Datagram Length: </a:t>
            </a:r>
            <a:r>
              <a:rPr lang="en-US" sz="2200" smtClean="0">
                <a:latin typeface="+mj-lt"/>
                <a:cs typeface="Times New Roman" pitchFamily="18" charset="0"/>
              </a:rPr>
              <a:t>The UDP datagram length is the length of the entire datagram in bytes, including the header, with a maximum of 65535 bytes. The field is two bytes.</a:t>
            </a:r>
          </a:p>
          <a:p>
            <a:pPr algn="just">
              <a:buFont typeface="Wingdings" pitchFamily="2" charset="2"/>
              <a:buChar char="Ø"/>
            </a:pPr>
            <a:r>
              <a:rPr lang="en-US" sz="2200" b="1" smtClean="0">
                <a:solidFill>
                  <a:srgbClr val="0000FF"/>
                </a:solidFill>
                <a:latin typeface="+mj-lt"/>
              </a:rPr>
              <a:t>UDP Checksum: </a:t>
            </a:r>
            <a:r>
              <a:rPr lang="en-US" sz="2200" smtClean="0">
                <a:latin typeface="+mj-lt"/>
                <a:cs typeface="Times New Roman" pitchFamily="18" charset="0"/>
              </a:rPr>
              <a:t>The UDP checksum is an optional error-checking value calculated on the contents of UDP datagram and a pseudo header. The pseudo header contains the source and destination IP addresses and the protocol value from the header of the IP datagram that will contain the UDP datagram when it transmits on the network.</a:t>
            </a:r>
          </a:p>
          <a:p>
            <a:pPr algn="just">
              <a:buFont typeface="Wingdings" pitchFamily="2" charset="2"/>
              <a:buChar char="Ø"/>
            </a:pPr>
            <a:r>
              <a:rPr lang="en-US" sz="2200" smtClean="0">
                <a:latin typeface="+mj-lt"/>
                <a:cs typeface="Times New Roman" pitchFamily="18" charset="0"/>
              </a:rPr>
              <a:t>The pseudo header doesn’t transmit on the network. Including the information in the pseudo header in the checksum protects the destination from mistakenly accepting datagrams that have been misrouted. The checksum value is calculated in the same way as the IP header’s checksum, The field is two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961171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message that travels only within a local Ethernet network doesn’t need the UDP checksum because the Ethernet frame’s checksum provides error checking. </a:t>
            </a:r>
          </a:p>
          <a:p>
            <a:pPr algn="just">
              <a:buFont typeface="Wingdings" pitchFamily="2" charset="2"/>
              <a:buChar char="Ø"/>
            </a:pPr>
            <a:r>
              <a:rPr lang="en-US" sz="2400" smtClean="0">
                <a:latin typeface="Times New Roman" pitchFamily="18" charset="0"/>
                <a:cs typeface="Times New Roman" pitchFamily="18" charset="0"/>
              </a:rPr>
              <a:t>For a message that travels through different, possibly unknown, networks, the checksum enables the destination to detect corrupted data.</a:t>
            </a:r>
          </a:p>
          <a:p>
            <a:pPr algn="just">
              <a:buFont typeface="Wingdings" pitchFamily="2" charset="2"/>
              <a:buChar char="Ø"/>
            </a:pPr>
            <a:r>
              <a:rPr lang="en-US" sz="2400" b="1" smtClean="0">
                <a:solidFill>
                  <a:srgbClr val="0000FF"/>
                </a:solidFill>
              </a:rPr>
              <a:t>Data:</a:t>
            </a:r>
            <a:r>
              <a:rPr lang="en-US" sz="2400" b="1" smtClean="0"/>
              <a:t> </a:t>
            </a:r>
            <a:r>
              <a:rPr lang="en-US" sz="2400" smtClean="0">
                <a:latin typeface="Times New Roman" pitchFamily="18" charset="0"/>
                <a:cs typeface="Times New Roman" pitchFamily="18" charset="0"/>
              </a:rPr>
              <a:t>A UDP datagram can be up to 65,535 bytes, and the header is eight bytes, so a datagram can carry up to 65,527 bytes of data. </a:t>
            </a:r>
          </a:p>
          <a:p>
            <a:pPr algn="just">
              <a:buFont typeface="Wingdings" pitchFamily="2" charset="2"/>
              <a:buChar char="Ø"/>
            </a:pPr>
            <a:r>
              <a:rPr lang="en-US" sz="2400" smtClean="0">
                <a:latin typeface="Times New Roman" pitchFamily="18" charset="0"/>
                <a:cs typeface="Times New Roman" pitchFamily="18" charset="0"/>
              </a:rPr>
              <a:t>In practice, the source computer usually limits datagrams to a shorter length. One reason to use shorter datagrams is that a very large datagram might not fit in the destination’s receive buffer. </a:t>
            </a:r>
          </a:p>
          <a:p>
            <a:pPr algn="just">
              <a:buFont typeface="Wingdings" pitchFamily="2" charset="2"/>
              <a:buChar char="Ø"/>
            </a:pPr>
            <a:r>
              <a:rPr lang="en-US" sz="2400" smtClean="0">
                <a:latin typeface="Times New Roman" pitchFamily="18" charset="0"/>
                <a:cs typeface="Times New Roman" pitchFamily="18" charset="0"/>
              </a:rPr>
              <a:t>Or the application receiving the data may expect a message of a specific size.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273491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Shorter datagrams may also be more efficient. </a:t>
            </a:r>
          </a:p>
          <a:p>
            <a:pPr algn="just">
              <a:spcBef>
                <a:spcPts val="1200"/>
              </a:spcBef>
              <a:buFont typeface="Wingdings" pitchFamily="2" charset="2"/>
              <a:buChar char="Ø"/>
            </a:pPr>
            <a:r>
              <a:rPr lang="en-US" sz="2400" smtClean="0">
                <a:latin typeface="Times New Roman" pitchFamily="18" charset="0"/>
                <a:cs typeface="Times New Roman" pitchFamily="18" charset="0"/>
              </a:rPr>
              <a:t>When a large datagram travels through networks with different capabilities, the Internet Protocol may fragment the datagram, requiring the destination to reassemble the fragments. </a:t>
            </a:r>
          </a:p>
          <a:p>
            <a:pPr algn="just">
              <a:spcBef>
                <a:spcPts val="1200"/>
              </a:spcBef>
              <a:buFont typeface="Wingdings" pitchFamily="2" charset="2"/>
              <a:buChar char="Ø"/>
            </a:pPr>
            <a:r>
              <a:rPr lang="en-US" sz="2400" smtClean="0">
                <a:latin typeface="Times New Roman" pitchFamily="18" charset="0"/>
                <a:cs typeface="Times New Roman" pitchFamily="18" charset="0"/>
              </a:rPr>
              <a:t>All of the data will still probably get to its destination, but generally it’s more efficient to divide the data at the source and reassemble it at the destination, rather than relying on IP to do the work en route.</a:t>
            </a:r>
          </a:p>
          <a:p>
            <a:pPr algn="just">
              <a:spcBef>
                <a:spcPts val="1200"/>
              </a:spcBef>
              <a:buFont typeface="Wingdings" pitchFamily="2" charset="2"/>
              <a:buChar char="Ø"/>
            </a:pPr>
            <a:r>
              <a:rPr lang="en-US" sz="2400" smtClean="0">
                <a:latin typeface="Times New Roman" pitchFamily="18" charset="0"/>
                <a:cs typeface="Times New Roman" pitchFamily="18" charset="0"/>
              </a:rPr>
              <a:t>The IP standard requires hosts to accept datagrams of up to 576 bytes. An IP header with no options is 20 bytes, and the UDP header is 8 bytes. </a:t>
            </a:r>
          </a:p>
          <a:p>
            <a:pPr algn="just">
              <a:spcBef>
                <a:spcPts val="1200"/>
              </a:spcBef>
              <a:buFont typeface="Wingdings" pitchFamily="2" charset="2"/>
              <a:buChar char="Ø"/>
            </a:pPr>
            <a:r>
              <a:rPr lang="en-US" sz="2400" smtClean="0">
                <a:latin typeface="Times New Roman" pitchFamily="18" charset="0"/>
                <a:cs typeface="Times New Roman" pitchFamily="18" charset="0"/>
              </a:rPr>
              <a:t>So a UDP datagram with up to 548 data bytes and no IP options should be able to reach its destination without fragmenting.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980410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Content Placeholder 2"/>
          <p:cNvSpPr>
            <a:spLocks noGrp="1"/>
          </p:cNvSpPr>
          <p:nvPr>
            <p:ph idx="4294967295"/>
          </p:nvPr>
        </p:nvSpPr>
        <p:spPr>
          <a:xfrm>
            <a:off x="457200" y="457200"/>
            <a:ext cx="8229600" cy="6172200"/>
          </a:xfrm>
          <a:prstGeom prst="rect">
            <a:avLst/>
          </a:prstGeom>
        </p:spPr>
        <p:txBody>
          <a:bodyPr/>
          <a:lstStyle/>
          <a:p>
            <a:pPr>
              <a:buFont typeface="Arial" pitchFamily="34" charset="0"/>
              <a:buNone/>
            </a:pPr>
            <a:r>
              <a:rPr lang="en-US" sz="2150" b="1" smtClean="0">
                <a:solidFill>
                  <a:srgbClr val="0000FF"/>
                </a:solidFill>
                <a:latin typeface="Times New Roman" pitchFamily="18" charset="0"/>
                <a:cs typeface="Times New Roman" pitchFamily="18" charset="0"/>
              </a:rPr>
              <a:t>Supporting UDP in Embedded Systems</a:t>
            </a:r>
          </a:p>
          <a:p>
            <a:pPr algn="just">
              <a:buFont typeface="Wingdings" pitchFamily="2" charset="2"/>
              <a:buChar char="Ø"/>
            </a:pPr>
            <a:r>
              <a:rPr lang="en-US" sz="2150" smtClean="0">
                <a:latin typeface="Times New Roman" pitchFamily="18" charset="0"/>
                <a:cs typeface="Times New Roman" pitchFamily="18" charset="0"/>
              </a:rPr>
              <a:t>Supporting UDP in an embedded system requires the ability to add a header to data to transmit and remove the header from received data, plus support for IP.</a:t>
            </a:r>
          </a:p>
          <a:p>
            <a:pPr algn="just">
              <a:buFont typeface="Wingdings" pitchFamily="2" charset="2"/>
              <a:buChar char="Ø"/>
            </a:pPr>
            <a:r>
              <a:rPr lang="en-US" sz="2150" smtClean="0">
                <a:latin typeface="Times New Roman" pitchFamily="18" charset="0"/>
                <a:cs typeface="Times New Roman" pitchFamily="18" charset="0"/>
              </a:rPr>
              <a:t>To send a datagram using UDP, a computer in an Ethernet network must do the following:</a:t>
            </a:r>
          </a:p>
          <a:p>
            <a:pPr marL="682625" lvl="1" indent="-392113" algn="just">
              <a:buFont typeface="Calibri" pitchFamily="34" charset="0"/>
              <a:buAutoNum type="romanLcPeriod"/>
            </a:pPr>
            <a:r>
              <a:rPr lang="en-US" sz="2150" smtClean="0">
                <a:latin typeface="Times New Roman" pitchFamily="18" charset="0"/>
                <a:cs typeface="Times New Roman" pitchFamily="18" charset="0"/>
              </a:rPr>
              <a:t>Place the destination port number and datagram length in the appropriate locations in the UDP header. The source port number and checksum in the header are optional. Computing the checksum requires knowing the IP addresses of the source and destination.</a:t>
            </a:r>
          </a:p>
          <a:p>
            <a:pPr marL="682625" lvl="1" indent="-392113" algn="just">
              <a:buFont typeface="Calibri" pitchFamily="34" charset="0"/>
              <a:buAutoNum type="romanLcPeriod"/>
            </a:pPr>
            <a:r>
              <a:rPr lang="en-US" sz="2150" smtClean="0">
                <a:latin typeface="Times New Roman" pitchFamily="18" charset="0"/>
                <a:cs typeface="Times New Roman" pitchFamily="18" charset="0"/>
              </a:rPr>
              <a:t>Append the data to send to the header.</a:t>
            </a:r>
          </a:p>
          <a:p>
            <a:pPr marL="682625" lvl="1" indent="-392113" algn="just">
              <a:buFont typeface="Calibri" pitchFamily="34" charset="0"/>
              <a:buAutoNum type="romanLcPeriod"/>
            </a:pPr>
            <a:r>
              <a:rPr lang="en-US" sz="2150" smtClean="0">
                <a:latin typeface="Times New Roman" pitchFamily="18" charset="0"/>
                <a:cs typeface="Times New Roman" pitchFamily="18" charset="0"/>
              </a:rPr>
              <a:t>Place the UDP datagram in the data portion of an IP datagram. The IP datagram requires source and destination IP addresses and a checksum computed on the header.</a:t>
            </a:r>
          </a:p>
          <a:p>
            <a:pPr marL="682625" lvl="1" indent="-392113" algn="just">
              <a:buFont typeface="Calibri" pitchFamily="34" charset="0"/>
              <a:buAutoNum type="romanLcPeriod"/>
            </a:pPr>
            <a:r>
              <a:rPr lang="en-US" sz="2150" smtClean="0">
                <a:latin typeface="Times New Roman" pitchFamily="18" charset="0"/>
                <a:cs typeface="Times New Roman" pitchFamily="18" charset="0"/>
              </a:rPr>
              <a:t>Pass the IP datagram to the Ethernet controller’s driver for sending on the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09865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150" smtClean="0">
                <a:latin typeface="Times New Roman" pitchFamily="18" charset="0"/>
                <a:cs typeface="Times New Roman" pitchFamily="18" charset="0"/>
              </a:rPr>
              <a:t>To receive a datagram using UDP, a computer in an Ethernet network must do the following:</a:t>
            </a:r>
          </a:p>
          <a:p>
            <a:pPr marL="914400" lvl="1" indent="-514350" algn="just">
              <a:buFont typeface="Calibri" pitchFamily="34" charset="0"/>
              <a:buAutoNum type="romanLcPeriod"/>
            </a:pPr>
            <a:r>
              <a:rPr lang="en-US" sz="2150" smtClean="0">
                <a:latin typeface="Times New Roman" pitchFamily="18" charset="0"/>
                <a:cs typeface="Times New Roman" pitchFamily="18" charset="0"/>
              </a:rPr>
              <a:t>Receive an IP datagram from the Ethernet controller’s driver.</a:t>
            </a:r>
          </a:p>
          <a:p>
            <a:pPr marL="914400" lvl="1" indent="-514350" algn="just">
              <a:buFont typeface="Calibri" pitchFamily="34" charset="0"/>
              <a:buAutoNum type="romanLcPeriod"/>
            </a:pPr>
            <a:r>
              <a:rPr lang="en-US" sz="2150" smtClean="0">
                <a:latin typeface="Times New Roman" pitchFamily="18" charset="0"/>
                <a:cs typeface="Times New Roman" pitchFamily="18" charset="0"/>
              </a:rPr>
              <a:t>Strip the IP header from the datagram. Calculate the IP checksum and compare the result with the received value.</a:t>
            </a:r>
          </a:p>
          <a:p>
            <a:pPr marL="914400" lvl="1" indent="-514350" algn="just">
              <a:buFont typeface="Calibri" pitchFamily="34" charset="0"/>
              <a:buAutoNum type="romanLcPeriod"/>
            </a:pPr>
            <a:r>
              <a:rPr lang="en-US" sz="2150" smtClean="0">
                <a:latin typeface="Times New Roman" pitchFamily="18" charset="0"/>
                <a:cs typeface="Times New Roman" pitchFamily="18" charset="0"/>
              </a:rPr>
              <a:t>If the checksums match, strip the header from the UDP datagram. If using the UDP checksum, calculate its value and compare it to the received checksum.</a:t>
            </a:r>
          </a:p>
          <a:p>
            <a:pPr marL="914400" lvl="1" indent="-514350" algn="just">
              <a:buFont typeface="Calibri" pitchFamily="34" charset="0"/>
              <a:buAutoNum type="romanLcPeriod"/>
            </a:pPr>
            <a:r>
              <a:rPr lang="en-US" sz="2150" smtClean="0">
                <a:latin typeface="Times New Roman" pitchFamily="18" charset="0"/>
                <a:cs typeface="Times New Roman" pitchFamily="18" charset="0"/>
              </a:rPr>
              <a:t>Use the destination port number to decide where to pass the received data.</a:t>
            </a:r>
          </a:p>
          <a:p>
            <a:pPr marL="914400" lvl="1" indent="-514350">
              <a:buFont typeface="Arial" pitchFamily="34" charset="0"/>
              <a:buNone/>
            </a:pPr>
            <a:r>
              <a:rPr lang="en-US" sz="2150" b="1" smtClean="0">
                <a:solidFill>
                  <a:srgbClr val="0000FF"/>
                </a:solidFill>
                <a:latin typeface="Times New Roman" pitchFamily="18" charset="0"/>
                <a:cs typeface="Times New Roman" pitchFamily="18" charset="0"/>
              </a:rPr>
              <a:t>TCP: Adding Handshaking and Flow Control</a:t>
            </a:r>
          </a:p>
          <a:p>
            <a:pPr algn="just">
              <a:buFont typeface="Wingdings" pitchFamily="2" charset="2"/>
              <a:buChar char="Ø"/>
            </a:pPr>
            <a:r>
              <a:rPr lang="en-US" sz="2150" smtClean="0">
                <a:latin typeface="Times New Roman" pitchFamily="18" charset="0"/>
                <a:cs typeface="Times New Roman" pitchFamily="18" charset="0"/>
              </a:rPr>
              <a:t>UDP provides the basics for transferring data between processes on different computers. But using UDP alone, the source doesn’t know whether or not a destination received the data sent. </a:t>
            </a:r>
          </a:p>
          <a:p>
            <a:pPr algn="just">
              <a:buFont typeface="Wingdings" pitchFamily="2" charset="2"/>
              <a:buChar char="Ø"/>
            </a:pPr>
            <a:r>
              <a:rPr lang="en-US" sz="2150" smtClean="0">
                <a:latin typeface="Times New Roman" pitchFamily="18" charset="0"/>
                <a:cs typeface="Times New Roman" pitchFamily="18" charset="0"/>
              </a:rPr>
              <a:t>TCP uses a system of sequence and acknowledgment numbers that enable the destination to acknowledge receiving specific data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220393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Using sequence numbers, a destination can place received messages in the order they were sent, even if they were received out of order. </a:t>
            </a:r>
          </a:p>
          <a:p>
            <a:pPr algn="just">
              <a:spcBef>
                <a:spcPts val="1200"/>
              </a:spcBef>
              <a:buFont typeface="Wingdings" pitchFamily="2" charset="2"/>
              <a:buChar char="Ø"/>
            </a:pPr>
            <a:r>
              <a:rPr lang="en-US" sz="2400" smtClean="0">
                <a:latin typeface="Times New Roman" pitchFamily="18" charset="0"/>
                <a:cs typeface="Times New Roman" pitchFamily="18" charset="0"/>
              </a:rPr>
              <a:t>Sequence numbers also enable a destination to detect duplicate received data. </a:t>
            </a:r>
          </a:p>
          <a:p>
            <a:pPr algn="just">
              <a:spcBef>
                <a:spcPts val="1200"/>
              </a:spcBef>
              <a:buFont typeface="Wingdings" pitchFamily="2" charset="2"/>
              <a:buChar char="Ø"/>
            </a:pPr>
            <a:r>
              <a:rPr lang="en-US" sz="2400" smtClean="0">
                <a:latin typeface="Times New Roman" pitchFamily="18" charset="0"/>
                <a:cs typeface="Times New Roman" pitchFamily="18" charset="0"/>
              </a:rPr>
              <a:t>For more efficient transfers of large amounts of data, TCP specifies a way for the source to match the amount of data sent with the ability of the destination to accept new data.</a:t>
            </a:r>
          </a:p>
          <a:p>
            <a:pPr algn="just">
              <a:spcBef>
                <a:spcPts val="1200"/>
              </a:spcBef>
              <a:buFont typeface="Wingdings" pitchFamily="2" charset="2"/>
              <a:buChar char="Ø"/>
            </a:pPr>
            <a:r>
              <a:rPr lang="en-US" sz="2400" smtClean="0">
                <a:latin typeface="Times New Roman" pitchFamily="18" charset="0"/>
                <a:cs typeface="Times New Roman" pitchFamily="18" charset="0"/>
              </a:rPr>
              <a:t>The document that defines TCP is RFC0793: Transmission Control Protocol. </a:t>
            </a:r>
          </a:p>
          <a:p>
            <a:pPr algn="just">
              <a:spcBef>
                <a:spcPts val="1200"/>
              </a:spcBef>
              <a:buFont typeface="Wingdings" pitchFamily="2" charset="2"/>
              <a:buChar char="Ø"/>
            </a:pPr>
            <a:r>
              <a:rPr lang="en-US" sz="2400" smtClean="0">
                <a:latin typeface="Times New Roman" pitchFamily="18" charset="0"/>
                <a:cs typeface="Times New Roman" pitchFamily="18" charset="0"/>
              </a:rPr>
              <a:t>It’s also an approved standard with the designation STD0007.</a:t>
            </a:r>
          </a:p>
          <a:p>
            <a:pPr algn="just">
              <a:spcBef>
                <a:spcPts val="1200"/>
              </a:spcBef>
              <a:buFont typeface="Wingdings" pitchFamily="2" charset="2"/>
              <a:buChar char="Ø"/>
            </a:pPr>
            <a:r>
              <a:rPr lang="en-US" sz="2400" smtClean="0">
                <a:latin typeface="Times New Roman" pitchFamily="18" charset="0"/>
                <a:cs typeface="Times New Roman" pitchFamily="18" charset="0"/>
              </a:rPr>
              <a:t>Several additional RFCs contain proposed standards that enhance and improve the original standard.</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776578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TCP is a called a connection-oriented protocol because processes can’t exchange data until they have exchanged communications to establish a connection with each other.</a:t>
            </a:r>
          </a:p>
          <a:p>
            <a:pPr algn="just">
              <a:spcBef>
                <a:spcPts val="1200"/>
              </a:spcBef>
              <a:buFont typeface="Wingdings" pitchFamily="2" charset="2"/>
              <a:buChar char="Ø"/>
            </a:pPr>
            <a:r>
              <a:rPr lang="en-US" sz="2400" smtClean="0">
                <a:latin typeface="Times New Roman" pitchFamily="18" charset="0"/>
                <a:cs typeface="Times New Roman" pitchFamily="18" charset="0"/>
              </a:rPr>
              <a:t>TCP is called a reliable protocol because the handshaking, checksum, and sequence and acknowledge numbers enable the source to verify that data has arrived at its destination without error.</a:t>
            </a:r>
          </a:p>
          <a:p>
            <a:pPr algn="just">
              <a:spcBef>
                <a:spcPts val="1200"/>
              </a:spcBef>
              <a:buFont typeface="Wingdings" pitchFamily="2" charset="2"/>
              <a:buChar char="Ø"/>
            </a:pPr>
            <a:r>
              <a:rPr lang="en-US" sz="2400" smtClean="0">
                <a:latin typeface="Times New Roman" pitchFamily="18" charset="0"/>
                <a:cs typeface="Times New Roman" pitchFamily="18" charset="0"/>
              </a:rPr>
              <a:t>A TCP segment consists of a header optionally followed by a data payload. (A header might transmit without a data payload to send status or control information.) </a:t>
            </a:r>
          </a:p>
          <a:p>
            <a:pPr algn="just">
              <a:spcBef>
                <a:spcPts val="1200"/>
              </a:spcBef>
              <a:buFont typeface="Wingdings" pitchFamily="2" charset="2"/>
              <a:buChar char="Ø"/>
            </a:pPr>
            <a:r>
              <a:rPr lang="en-US" sz="2400" smtClean="0">
                <a:latin typeface="Times New Roman" pitchFamily="18" charset="0"/>
                <a:cs typeface="Times New Roman" pitchFamily="18" charset="0"/>
              </a:rPr>
              <a:t>The term segment suggests that a single TCP segment is only a portion of a complete TCP data transfer, and every successful data transfer uses at least two segments.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317334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source sends one or more segments containing data, and the destination sends one or more segments to acknowledge receiving the data. </a:t>
            </a:r>
          </a:p>
          <a:p>
            <a:pPr algn="just">
              <a:buFont typeface="Wingdings" pitchFamily="2" charset="2"/>
              <a:buChar char="Ø"/>
            </a:pPr>
            <a:r>
              <a:rPr lang="en-US" sz="2400" smtClean="0">
                <a:latin typeface="Times New Roman" pitchFamily="18" charset="0"/>
                <a:cs typeface="Times New Roman" pitchFamily="18" charset="0"/>
              </a:rPr>
              <a:t>A single acknowledgment can acknowledge multiple segments. In contrast, each UDP datagram is an independent unit that requires no additional communication. </a:t>
            </a:r>
          </a:p>
          <a:p>
            <a:pPr algn="just">
              <a:buFont typeface="Wingdings" pitchFamily="2" charset="2"/>
              <a:buChar char="Ø"/>
            </a:pPr>
            <a:r>
              <a:rPr lang="en-US" sz="2400" smtClean="0">
                <a:latin typeface="Times New Roman" pitchFamily="18" charset="0"/>
                <a:cs typeface="Times New Roman" pitchFamily="18" charset="0"/>
              </a:rPr>
              <a:t>Like UDP, TCP uses port numbers to identify processes at the source and destination. Before two processes can send and receive data using TCP, their computers must establish a connection by performing a 3-way handshake. On completing the handshake, each computer has acknowledged that the port specified in the handshake is available to receive communications from the specified port on the other computer.</a:t>
            </a:r>
          </a:p>
          <a:p>
            <a:pPr algn="just">
              <a:buFont typeface="Wingdings" pitchFamily="2" charset="2"/>
              <a:buChar char="Ø"/>
            </a:pPr>
            <a:r>
              <a:rPr lang="en-US" sz="2400" smtClean="0">
                <a:latin typeface="Times New Roman" pitchFamily="18" charset="0"/>
                <a:cs typeface="Times New Roman" pitchFamily="18" charset="0"/>
              </a:rPr>
              <a:t> Either computer may then use the connection to send TCP segments to the other computer.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131085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On receiving a data over an established connection, the destination responds by returning information about whether the data arrived without error, whether it’s OK to send more data, and if so, the quantity of new data the destination is able to receive. </a:t>
            </a:r>
          </a:p>
          <a:p>
            <a:pPr algn="just">
              <a:buFont typeface="Wingdings" pitchFamily="2" charset="2"/>
              <a:buChar char="Ø"/>
            </a:pPr>
            <a:r>
              <a:rPr lang="en-US" sz="2400" smtClean="0">
                <a:latin typeface="Times New Roman" pitchFamily="18" charset="0"/>
                <a:cs typeface="Times New Roman" pitchFamily="18" charset="0"/>
              </a:rPr>
              <a:t>To close a connection, each computer sends a request to close the connection and waits for an acknowledgment of the request.</a:t>
            </a:r>
          </a:p>
          <a:p>
            <a:pPr algn="just">
              <a:spcBef>
                <a:spcPts val="1800"/>
              </a:spcBef>
              <a:buFont typeface="Arial" pitchFamily="34" charset="0"/>
              <a:buNone/>
            </a:pPr>
            <a:r>
              <a:rPr lang="en-US" sz="2400" b="1" smtClean="0">
                <a:solidFill>
                  <a:srgbClr val="0000FF"/>
                </a:solidFill>
                <a:latin typeface="Times New Roman" pitchFamily="18" charset="0"/>
                <a:cs typeface="Times New Roman" pitchFamily="18" charset="0"/>
              </a:rPr>
              <a:t>The TCP Header</a:t>
            </a:r>
          </a:p>
          <a:p>
            <a:pPr algn="just">
              <a:buFont typeface="Wingdings" pitchFamily="2" charset="2"/>
              <a:buChar char="Ø"/>
            </a:pPr>
            <a:r>
              <a:rPr lang="en-US" sz="2400" smtClean="0">
                <a:latin typeface="Times New Roman" pitchFamily="18" charset="0"/>
                <a:cs typeface="Times New Roman" pitchFamily="18" charset="0"/>
              </a:rPr>
              <a:t>The header of a TCP segment has ten required fields and one optional field. </a:t>
            </a:r>
          </a:p>
          <a:p>
            <a:pPr algn="just">
              <a:buFont typeface="Wingdings" pitchFamily="2" charset="2"/>
              <a:buChar char="Ø"/>
            </a:pPr>
            <a:r>
              <a:rPr lang="en-US" sz="2400" smtClean="0">
                <a:latin typeface="Times New Roman" pitchFamily="18" charset="0"/>
                <a:cs typeface="Times New Roman" pitchFamily="18" charset="0"/>
              </a:rPr>
              <a:t>The header is at least 20 bytes. Data following the header is optional. Table below show the fields.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583372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226932553"/>
              </p:ext>
            </p:extLst>
          </p:nvPr>
        </p:nvGraphicFramePr>
        <p:xfrm>
          <a:off x="533400" y="609602"/>
          <a:ext cx="7982712" cy="5343225"/>
        </p:xfrm>
        <a:graphic>
          <a:graphicData uri="http://schemas.openxmlformats.org/drawingml/2006/table">
            <a:tbl>
              <a:tblPr>
                <a:tableStyleId>{5C22544A-7EE6-4342-B048-85BDC9FD1C3A}</a:tableStyleId>
              </a:tblPr>
              <a:tblGrid>
                <a:gridCol w="2233142"/>
                <a:gridCol w="1481901"/>
                <a:gridCol w="4267669"/>
              </a:tblGrid>
              <a:tr h="276473">
                <a:tc>
                  <a:txBody>
                    <a:bodyPr/>
                    <a:lstStyle/>
                    <a:p>
                      <a:pPr marL="0" marR="0" indent="0" algn="just">
                        <a:lnSpc>
                          <a:spcPct val="115000"/>
                        </a:lnSpc>
                        <a:spcBef>
                          <a:spcPts val="0"/>
                        </a:spcBef>
                        <a:spcAft>
                          <a:spcPts val="0"/>
                        </a:spcAft>
                      </a:pPr>
                      <a:r>
                        <a:rPr lang="en-US" sz="1600" b="1" u="none" strike="noStrike" spc="0" dirty="0">
                          <a:effectLst/>
                        </a:rPr>
                        <a:t>Field</a:t>
                      </a:r>
                      <a:endParaRPr lang="en-IN" sz="1600" b="1" dirty="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b="1" u="none" strike="noStrike" spc="0">
                          <a:effectLst/>
                        </a:rPr>
                        <a:t>Number of Bits</a:t>
                      </a:r>
                      <a:endParaRPr lang="en-IN" sz="1600" b="1">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b="1" u="none" strike="noStrike" spc="0">
                          <a:effectLst/>
                        </a:rPr>
                        <a:t>Description</a:t>
                      </a:r>
                      <a:endParaRPr lang="en-IN" sz="1600" b="1">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Source Port Number</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16</a:t>
                      </a:r>
                      <a:endParaRPr lang="en-IN" sz="16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The port, or process, that is sending the datagram.</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Destination Port Number</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16</a:t>
                      </a:r>
                      <a:endParaRPr lang="en-IN" sz="16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The port, or process, the datagram is directed to.</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Sequence Number</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32</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Segment identifier.</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818">
                <a:tc>
                  <a:txBody>
                    <a:bodyPr/>
                    <a:lstStyle/>
                    <a:p>
                      <a:pPr marL="0" marR="0" indent="0" algn="just">
                        <a:lnSpc>
                          <a:spcPct val="115000"/>
                        </a:lnSpc>
                        <a:spcBef>
                          <a:spcPts val="0"/>
                        </a:spcBef>
                        <a:spcAft>
                          <a:spcPts val="0"/>
                        </a:spcAft>
                      </a:pPr>
                      <a:r>
                        <a:rPr lang="en-US" sz="1600" u="none" strike="noStrike" spc="0">
                          <a:effectLst/>
                        </a:rPr>
                        <a:t>Acknowledgment Num­ber</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32</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Identifier of the last received byte.</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Header Length</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4</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Length of TCP header in units of 32 bits.</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Reserved</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6</a:t>
                      </a:r>
                      <a:endParaRPr lang="en-IN" sz="16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Zero.</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5332">
                <a:tc>
                  <a:txBody>
                    <a:bodyPr/>
                    <a:lstStyle/>
                    <a:p>
                      <a:pPr marL="0" marR="0" indent="0" algn="just">
                        <a:lnSpc>
                          <a:spcPct val="115000"/>
                        </a:lnSpc>
                        <a:spcBef>
                          <a:spcPts val="0"/>
                        </a:spcBef>
                        <a:spcAft>
                          <a:spcPts val="0"/>
                        </a:spcAft>
                      </a:pPr>
                      <a:r>
                        <a:rPr lang="en-US" sz="1600" u="none" strike="noStrike" spc="0">
                          <a:effectLst/>
                        </a:rPr>
                        <a:t>Control Bits</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6</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URG: the segment is urgent</a:t>
                      </a:r>
                      <a:endParaRPr lang="en-IN" sz="1600">
                        <a:effectLst/>
                      </a:endParaRPr>
                    </a:p>
                    <a:p>
                      <a:pPr marL="0" marR="0" indent="0" algn="just">
                        <a:lnSpc>
                          <a:spcPct val="115000"/>
                        </a:lnSpc>
                        <a:spcBef>
                          <a:spcPts val="0"/>
                        </a:spcBef>
                        <a:spcAft>
                          <a:spcPts val="0"/>
                        </a:spcAft>
                      </a:pPr>
                      <a:r>
                        <a:rPr lang="en-US" sz="1600" u="none" strike="noStrike" spc="0">
                          <a:effectLst/>
                        </a:rPr>
                        <a:t>ACK: the acknowledgment number is valid</a:t>
                      </a:r>
                      <a:endParaRPr lang="en-IN" sz="1600">
                        <a:effectLst/>
                      </a:endParaRPr>
                    </a:p>
                    <a:p>
                      <a:pPr marL="0" marR="0" indent="0" algn="just">
                        <a:lnSpc>
                          <a:spcPct val="115000"/>
                        </a:lnSpc>
                        <a:spcBef>
                          <a:spcPts val="0"/>
                        </a:spcBef>
                        <a:spcAft>
                          <a:spcPts val="0"/>
                        </a:spcAft>
                      </a:pPr>
                      <a:r>
                        <a:rPr lang="en-US" sz="1600" u="none" strike="noStrike" spc="0">
                          <a:effectLst/>
                        </a:rPr>
                        <a:t>PSH: push the data to application right away</a:t>
                      </a:r>
                      <a:endParaRPr lang="en-IN" sz="1600">
                        <a:effectLst/>
                      </a:endParaRPr>
                    </a:p>
                    <a:p>
                      <a:pPr marL="0" marR="0" indent="0" algn="just">
                        <a:lnSpc>
                          <a:spcPct val="115000"/>
                        </a:lnSpc>
                        <a:spcBef>
                          <a:spcPts val="0"/>
                        </a:spcBef>
                        <a:spcAft>
                          <a:spcPts val="0"/>
                        </a:spcAft>
                      </a:pPr>
                      <a:r>
                        <a:rPr lang="en-US" sz="1600" u="none" strike="noStrike" spc="0">
                          <a:effectLst/>
                        </a:rPr>
                        <a:t>RST: reset the connection</a:t>
                      </a:r>
                      <a:endParaRPr lang="en-IN" sz="1600">
                        <a:effectLst/>
                      </a:endParaRPr>
                    </a:p>
                    <a:p>
                      <a:pPr marL="0" marR="0" indent="0" algn="just">
                        <a:lnSpc>
                          <a:spcPct val="115000"/>
                        </a:lnSpc>
                        <a:spcBef>
                          <a:spcPts val="0"/>
                        </a:spcBef>
                        <a:spcAft>
                          <a:spcPts val="0"/>
                        </a:spcAft>
                      </a:pPr>
                      <a:r>
                        <a:rPr lang="en-US" sz="1600" u="none" strike="noStrike" spc="0">
                          <a:effectLst/>
                        </a:rPr>
                        <a:t>SYN: synchronization is in progress</a:t>
                      </a:r>
                      <a:endParaRPr lang="en-IN" sz="1600">
                        <a:effectLst/>
                      </a:endParaRPr>
                    </a:p>
                    <a:p>
                      <a:pPr marL="0" marR="0" indent="0" algn="just">
                        <a:lnSpc>
                          <a:spcPct val="115000"/>
                        </a:lnSpc>
                        <a:spcBef>
                          <a:spcPts val="0"/>
                        </a:spcBef>
                        <a:spcAft>
                          <a:spcPts val="0"/>
                        </a:spcAft>
                      </a:pPr>
                      <a:r>
                        <a:rPr lang="en-US" sz="1600" u="none" strike="noStrike" spc="0">
                          <a:effectLst/>
                        </a:rPr>
                        <a:t>FIN: the source has no more data to send</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Window</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16</a:t>
                      </a:r>
                      <a:endParaRPr lang="en-IN" sz="16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The number of new bytes the source can accept.</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Checksum</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16</a:t>
                      </a:r>
                      <a:endParaRPr lang="en-IN" sz="16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Checksum value.</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473">
                <a:tc>
                  <a:txBody>
                    <a:bodyPr/>
                    <a:lstStyle/>
                    <a:p>
                      <a:pPr marL="0" marR="0" indent="0" algn="just">
                        <a:lnSpc>
                          <a:spcPct val="115000"/>
                        </a:lnSpc>
                        <a:spcBef>
                          <a:spcPts val="0"/>
                        </a:spcBef>
                        <a:spcAft>
                          <a:spcPts val="0"/>
                        </a:spcAft>
                      </a:pPr>
                      <a:r>
                        <a:rPr lang="en-US" sz="1600" u="none" strike="noStrike" spc="0">
                          <a:effectLst/>
                        </a:rPr>
                        <a:t>Urgent Pointer</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16</a:t>
                      </a:r>
                      <a:endParaRPr lang="en-IN" sz="16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Sequence number of the last byte of urgent data</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818">
                <a:tc>
                  <a:txBody>
                    <a:bodyPr/>
                    <a:lstStyle/>
                    <a:p>
                      <a:pPr marL="0" marR="0" indent="0" algn="just">
                        <a:lnSpc>
                          <a:spcPct val="115000"/>
                        </a:lnSpc>
                        <a:spcBef>
                          <a:spcPts val="0"/>
                        </a:spcBef>
                        <a:spcAft>
                          <a:spcPts val="0"/>
                        </a:spcAft>
                      </a:pPr>
                      <a:r>
                        <a:rPr lang="en-US" sz="1600" u="none" strike="noStrike" spc="0">
                          <a:effectLst/>
                        </a:rPr>
                        <a:t>Options</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a:effectLst/>
                        </a:rPr>
                        <a:t>0 or more</a:t>
                      </a:r>
                      <a:endParaRPr lang="en-IN" sz="160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15000"/>
                        </a:lnSpc>
                        <a:spcBef>
                          <a:spcPts val="0"/>
                        </a:spcBef>
                        <a:spcAft>
                          <a:spcPts val="0"/>
                        </a:spcAft>
                      </a:pPr>
                      <a:r>
                        <a:rPr lang="en-US" sz="1600" u="none" strike="noStrike" spc="0" dirty="0">
                          <a:effectLst/>
                        </a:rPr>
                        <a:t>(optional) Can indicate the maximum segment size the source can handle.</a:t>
                      </a:r>
                      <a:endParaRPr lang="en-IN" sz="1600" dirty="0">
                        <a:effectLst/>
                        <a:latin typeface="Sylfaen"/>
                        <a:ea typeface="Sylfaen"/>
                        <a:cs typeface="Sylfaen"/>
                      </a:endParaRPr>
                    </a:p>
                  </a:txBody>
                  <a:tcPr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85707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457200" y="609600"/>
            <a:ext cx="8229600" cy="6477000"/>
          </a:xfrm>
          <a:prstGeom prst="rect">
            <a:avLst/>
          </a:prstGeom>
        </p:spPr>
        <p:txBody>
          <a:bodyPr/>
          <a:lstStyle/>
          <a:p>
            <a:pPr eaLnBrk="1" hangingPunct="1">
              <a:buFont typeface="Arial" pitchFamily="34" charset="0"/>
              <a:buNone/>
            </a:pPr>
            <a:r>
              <a:rPr lang="en-US" sz="2400" smtClean="0">
                <a:latin typeface="Times New Roman" pitchFamily="18" charset="0"/>
                <a:cs typeface="Times New Roman" pitchFamily="18" charset="0"/>
              </a:rPr>
              <a:t>	longword my_ip_address;</a:t>
            </a:r>
          </a:p>
          <a:p>
            <a:pPr eaLnBrk="1" hangingPunct="1">
              <a:buFont typeface="Arial" pitchFamily="34" charset="0"/>
              <a:buNone/>
            </a:pPr>
            <a:r>
              <a:rPr lang="en-US" sz="2400" smtClean="0">
                <a:latin typeface="Times New Roman" pitchFamily="18" charset="0"/>
                <a:cs typeface="Times New Roman" pitchFamily="18" charset="0"/>
              </a:rPr>
              <a:t>	char redirect_to[127];</a:t>
            </a:r>
          </a:p>
          <a:p>
            <a:pPr eaLnBrk="1" hangingPunct="1">
              <a:buFont typeface="Arial" pitchFamily="34" charset="0"/>
              <a:buNone/>
            </a:pPr>
            <a:r>
              <a:rPr lang="en-US" sz="2400" smtClean="0">
                <a:latin typeface="Times New Roman" pitchFamily="18" charset="0"/>
                <a:cs typeface="Times New Roman" pitchFamily="18" charset="0"/>
              </a:rPr>
              <a:t>	char ip_dotted_quad[16];</a:t>
            </a:r>
          </a:p>
          <a:p>
            <a:pPr eaLnBrk="1" hangingPunct="1">
              <a:buFont typeface="Arial" pitchFamily="34" charset="0"/>
              <a:buNone/>
            </a:pPr>
            <a:r>
              <a:rPr lang="en-US" sz="2400" smtClean="0">
                <a:latin typeface="Times New Roman" pitchFamily="18" charset="0"/>
                <a:cs typeface="Times New Roman" pitchFamily="18" charset="0"/>
              </a:rPr>
              <a:t>	ifconfig(IF_DEFAULT,</a:t>
            </a:r>
          </a:p>
          <a:p>
            <a:pPr eaLnBrk="1" hangingPunct="1">
              <a:buFont typeface="Arial" pitchFamily="34" charset="0"/>
              <a:buNone/>
            </a:pPr>
            <a:r>
              <a:rPr lang="en-US" sz="2400" smtClean="0">
                <a:latin typeface="Times New Roman" pitchFamily="18" charset="0"/>
                <a:cs typeface="Times New Roman" pitchFamily="18" charset="0"/>
              </a:rPr>
              <a:t>	IFG_IPADDR, &amp;my_ip_address, </a:t>
            </a:r>
          </a:p>
          <a:p>
            <a:pPr eaLnBrk="1" hangingPunct="1">
              <a:buFont typeface="Arial" pitchFamily="34" charset="0"/>
              <a:buNone/>
            </a:pPr>
            <a:r>
              <a:rPr lang="en-US" sz="2400" smtClean="0">
                <a:latin typeface="Times New Roman" pitchFamily="18" charset="0"/>
                <a:cs typeface="Times New Roman" pitchFamily="18" charset="0"/>
              </a:rPr>
              <a:t>	IFS_END);</a:t>
            </a:r>
          </a:p>
          <a:p>
            <a:pPr eaLnBrk="1" hangingPunct="1">
              <a:buFont typeface="Arial" pitchFamily="34" charset="0"/>
              <a:buNone/>
            </a:pPr>
            <a:r>
              <a:rPr lang="en-US" sz="2400" smtClean="0">
                <a:latin typeface="Times New Roman" pitchFamily="18" charset="0"/>
                <a:cs typeface="Times New Roman" pitchFamily="18" charset="0"/>
              </a:rPr>
              <a:t>	sprintf(redirect_to, "http://%s/index.shtml",</a:t>
            </a:r>
          </a:p>
          <a:p>
            <a:pPr eaLnBrk="1" hangingPunct="1">
              <a:buFont typeface="Arial" pitchFamily="34" charset="0"/>
              <a:buNone/>
            </a:pPr>
            <a:r>
              <a:rPr lang="en-US" sz="2400" smtClean="0">
                <a:latin typeface="Times New Roman" pitchFamily="18" charset="0"/>
                <a:cs typeface="Times New Roman" pitchFamily="18" charset="0"/>
              </a:rPr>
              <a:t>	inet_ntoa(ip_dotted_quad, my_ip_address));</a:t>
            </a:r>
          </a:p>
          <a:p>
            <a:pPr algn="just" eaLnBrk="1" hangingPunct="1">
              <a:buFont typeface="Wingdings" pitchFamily="2" charset="2"/>
              <a:buChar char="Ø"/>
            </a:pPr>
            <a:r>
              <a:rPr lang="en-US" sz="2400" smtClean="0">
                <a:latin typeface="Times New Roman" pitchFamily="18" charset="0"/>
                <a:cs typeface="Times New Roman" pitchFamily="18" charset="0"/>
              </a:rPr>
              <a:t>A sprintf() statement stores a URL containing the retrieved IP address in the character array redirect_to.</a:t>
            </a:r>
          </a:p>
          <a:p>
            <a:pPr algn="just" eaLnBrk="1" hangingPunct="1">
              <a:buFont typeface="Wingdings" pitchFamily="2" charset="2"/>
              <a:buChar char="Ø"/>
            </a:pPr>
            <a:r>
              <a:rPr lang="en-US" sz="2400" smtClean="0">
                <a:latin typeface="Times New Roman" pitchFamily="18" charset="0"/>
                <a:cs typeface="Times New Roman" pitchFamily="18" charset="0"/>
              </a:rPr>
              <a:t>The inet_ntoa() function converts the binary IP address returned by IFG_IPADDR to dotted-quad format.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1371263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b="1" smtClean="0">
                <a:solidFill>
                  <a:srgbClr val="0000FF"/>
                </a:solidFill>
                <a:latin typeface="Times New Roman" pitchFamily="18" charset="0"/>
                <a:cs typeface="Times New Roman" pitchFamily="18" charset="0"/>
              </a:rPr>
              <a:t>Source Port Number. </a:t>
            </a:r>
            <a:r>
              <a:rPr lang="en-US" sz="2400" smtClean="0">
                <a:latin typeface="Times New Roman" pitchFamily="18" charset="0"/>
                <a:cs typeface="Times New Roman" pitchFamily="18" charset="0"/>
              </a:rPr>
              <a:t>The source port number identifies the port, or process, on the computer that is sending the message. A TCP segment must include a source port number so the destination knows where to send the acknowledgment. This field is two bytes. </a:t>
            </a:r>
          </a:p>
          <a:p>
            <a:pPr algn="just">
              <a:buFont typeface="Wingdings" pitchFamily="2" charset="2"/>
              <a:buChar char="Ø"/>
            </a:pPr>
            <a:r>
              <a:rPr lang="en-US" sz="2400" b="1" smtClean="0">
                <a:solidFill>
                  <a:srgbClr val="0000FF"/>
                </a:solidFill>
                <a:latin typeface="Times New Roman" pitchFamily="18" charset="0"/>
                <a:cs typeface="Times New Roman" pitchFamily="18" charset="0"/>
              </a:rPr>
              <a:t>Destination Port Number. </a:t>
            </a:r>
            <a:r>
              <a:rPr lang="en-US" sz="2400" smtClean="0">
                <a:latin typeface="Times New Roman" pitchFamily="18" charset="0"/>
                <a:cs typeface="Times New Roman" pitchFamily="18" charset="0"/>
              </a:rPr>
              <a:t>The destination port number identifies the port, or process, that should receive the message at the destination. This field is two bytes.</a:t>
            </a:r>
          </a:p>
          <a:p>
            <a:pPr algn="just">
              <a:buFont typeface="Wingdings" pitchFamily="2" charset="2"/>
              <a:buChar char="Ø"/>
            </a:pPr>
            <a:r>
              <a:rPr lang="en-US" sz="2400" b="1" smtClean="0">
                <a:solidFill>
                  <a:srgbClr val="0000FF"/>
                </a:solidFill>
                <a:latin typeface="Times New Roman" pitchFamily="18" charset="0"/>
                <a:cs typeface="Times New Roman" pitchFamily="18" charset="0"/>
              </a:rPr>
              <a:t>Sequence Number. </a:t>
            </a:r>
            <a:r>
              <a:rPr lang="en-US" sz="2400" smtClean="0">
                <a:latin typeface="Times New Roman" pitchFamily="18" charset="0"/>
                <a:cs typeface="Times New Roman" pitchFamily="18" charset="0"/>
              </a:rPr>
              <a:t>The sequence number, also called the segment sequence number, identifies the segment. The sequence number enables the destination to acknowledge receiving the data in a specific segment. </a:t>
            </a:r>
          </a:p>
          <a:p>
            <a:pPr algn="just">
              <a:buFont typeface="Wingdings" pitchFamily="2" charset="2"/>
              <a:buChar char="Ø"/>
            </a:pPr>
            <a:r>
              <a:rPr lang="en-US" sz="2400" smtClean="0">
                <a:latin typeface="Times New Roman" pitchFamily="18" charset="0"/>
                <a:cs typeface="Times New Roman" pitchFamily="18" charset="0"/>
              </a:rPr>
              <a:t>When a source sends a message that requires multiple segments, the sequence numbers enable the destination to place the segments in order even if they arrive out of order.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26613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Content Placeholder 2"/>
          <p:cNvSpPr>
            <a:spLocks noGrp="1"/>
          </p:cNvSpPr>
          <p:nvPr>
            <p:ph idx="4294967295"/>
          </p:nvPr>
        </p:nvSpPr>
        <p:spPr>
          <a:xfrm>
            <a:off x="457200" y="457200"/>
            <a:ext cx="8229600" cy="60198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In the first segments sent when establishing a connection, each computer provides an initial sequence number. The TCP standard recommends selecting this number by using the value of a counter that increments every four microseconds. Using a counter helps to prevent duplicate numbers if a connection closes, then reopens.</a:t>
            </a:r>
          </a:p>
          <a:p>
            <a:pPr algn="just">
              <a:buFont typeface="Wingdings" pitchFamily="2" charset="2"/>
              <a:buChar char="Ø"/>
            </a:pPr>
            <a:r>
              <a:rPr lang="en-US" sz="2300" dirty="0" smtClean="0">
                <a:latin typeface="Times New Roman" pitchFamily="18" charset="0"/>
                <a:cs typeface="Times New Roman" pitchFamily="18" charset="0"/>
              </a:rPr>
              <a:t>For segments that include data, the sequence number is also the number of the first data byte in the segment, with the following data bytes numbered in sequence. </a:t>
            </a:r>
          </a:p>
          <a:p>
            <a:pPr algn="just">
              <a:buFont typeface="Wingdings" pitchFamily="2" charset="2"/>
              <a:buChar char="Ø"/>
            </a:pPr>
            <a:r>
              <a:rPr lang="en-US" sz="2300" dirty="0" smtClean="0">
                <a:latin typeface="Times New Roman" pitchFamily="18" charset="0"/>
                <a:cs typeface="Times New Roman" pitchFamily="18" charset="0"/>
              </a:rPr>
              <a:t>If the source sends another segment using the same connection, that segment’s sequence number equals the previous segment’s sequence number plus the number of data bytes in the previous segment. For example, assume that a source sends three segments, each with 100 data bytes, and the first segment’s sequence number is 1000. </a:t>
            </a:r>
          </a:p>
          <a:p>
            <a:pPr algn="just">
              <a:buFont typeface="Wingdings" pitchFamily="2" charset="2"/>
              <a:buChar char="Ø"/>
            </a:pPr>
            <a:r>
              <a:rPr lang="en-US" sz="2300" dirty="0" smtClean="0">
                <a:latin typeface="Times New Roman" pitchFamily="18" charset="0"/>
                <a:cs typeface="Times New Roman" pitchFamily="18" charset="0"/>
              </a:rPr>
              <a:t>The second segment’s sequence number is 1100 (1000 + 100) and the third segment’s sequence number is 1200 (1100 + 100).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474598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6096000"/>
          </a:xfrm>
          <a:prstGeom prst="rect">
            <a:avLst/>
          </a:prstGeom>
        </p:spPr>
        <p:txBody>
          <a:bodyPr/>
          <a:lstStyle/>
          <a:p>
            <a:pPr marL="265113" indent="-265113" algn="just">
              <a:buFont typeface="Wingdings" pitchFamily="2" charset="2"/>
              <a:buChar char="Ø"/>
              <a:defRPr/>
            </a:pPr>
            <a:r>
              <a:rPr lang="en-US" sz="2400" dirty="0" smtClean="0">
                <a:latin typeface="Times New Roman" pitchFamily="18" charset="0"/>
                <a:cs typeface="Times New Roman" pitchFamily="18" charset="0"/>
              </a:rPr>
              <a:t>If a sequence number reaches the maximum value of 232-1, it wraps back to zero. This field is four bytes.</a:t>
            </a:r>
          </a:p>
          <a:p>
            <a:pPr marL="265113" indent="-265113" algn="just">
              <a:spcBef>
                <a:spcPts val="1800"/>
              </a:spcBef>
              <a:buFont typeface="Wingdings" pitchFamily="2" charset="2"/>
              <a:buChar char="Ø"/>
              <a:defRPr/>
            </a:pPr>
            <a:r>
              <a:rPr lang="en-US" sz="2400" b="1" dirty="0" smtClean="0">
                <a:solidFill>
                  <a:srgbClr val="0000FF"/>
                </a:solidFill>
                <a:latin typeface="Times New Roman" pitchFamily="18" charset="0"/>
                <a:cs typeface="Times New Roman" pitchFamily="18" charset="0"/>
              </a:rPr>
              <a:t>Acknowledgment Number</a:t>
            </a:r>
            <a:r>
              <a:rPr lang="en-US" sz="2400" b="1" dirty="0" smtClean="0">
                <a:solidFill>
                  <a:srgbClr val="0000FF"/>
                </a:solidFill>
              </a:rPr>
              <a:t>: </a:t>
            </a:r>
            <a:r>
              <a:rPr lang="en-US" sz="2400" dirty="0" smtClean="0">
                <a:latin typeface="Times New Roman" pitchFamily="18" charset="0"/>
                <a:cs typeface="Times New Roman" pitchFamily="18" charset="0"/>
              </a:rPr>
              <a:t>The destination computer returns an acknowledgment number to let the source know that a specific segment or segments were received. </a:t>
            </a:r>
          </a:p>
          <a:p>
            <a:pPr marL="265113" indent="-265113" algn="just">
              <a:spcBef>
                <a:spcPts val="1800"/>
              </a:spcBef>
              <a:buFont typeface="Wingdings" pitchFamily="2" charset="2"/>
              <a:buChar char="Ø"/>
              <a:defRPr/>
            </a:pPr>
            <a:r>
              <a:rPr lang="en-US" sz="2400" dirty="0" smtClean="0">
                <a:latin typeface="Times New Roman" pitchFamily="18" charset="0"/>
                <a:cs typeface="Times New Roman" pitchFamily="18" charset="0"/>
              </a:rPr>
              <a:t>The field is valid when the ACK control bit described below is set to 1. The acknowledgment number equals the sequence number of the last received byte in sequence plus 1. </a:t>
            </a:r>
          </a:p>
          <a:p>
            <a:pPr marL="265113" indent="-265113" algn="just">
              <a:spcBef>
                <a:spcPts val="1800"/>
              </a:spcBef>
              <a:buFont typeface="Wingdings" pitchFamily="2" charset="2"/>
              <a:buChar char="Ø"/>
              <a:defRPr/>
            </a:pPr>
            <a:r>
              <a:rPr lang="en-US" sz="2400" dirty="0" smtClean="0">
                <a:latin typeface="Times New Roman" pitchFamily="18" charset="0"/>
                <a:cs typeface="Times New Roman" pitchFamily="18" charset="0"/>
              </a:rPr>
              <a:t>This value is also the sequence number the destination expects in the next received segment. </a:t>
            </a:r>
          </a:p>
          <a:p>
            <a:pPr marL="265113" indent="-265113" algn="just">
              <a:spcBef>
                <a:spcPts val="1800"/>
              </a:spcBef>
              <a:buFont typeface="Wingdings" pitchFamily="2" charset="2"/>
              <a:buChar char="Ø"/>
              <a:defRPr/>
            </a:pPr>
            <a:r>
              <a:rPr lang="en-US" sz="2400" dirty="0" smtClean="0">
                <a:latin typeface="Times New Roman" pitchFamily="18" charset="0"/>
                <a:cs typeface="Times New Roman" pitchFamily="18" charset="0"/>
              </a:rPr>
              <a:t>In returning an acknowledgment number, the computer is saying that it has received all of the data up to one less than the acknowledgment number.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373428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For example, if we again assume that a source sends three segments, each with 100 data bytes, and the first segment’s sequence number is 1000, on receiving the first segment, the destination could return a header with an acknowledgment number of 1100. </a:t>
            </a:r>
          </a:p>
          <a:p>
            <a:pPr algn="just">
              <a:buFont typeface="Wingdings" pitchFamily="2" charset="2"/>
              <a:buChar char="Ø"/>
            </a:pPr>
            <a:r>
              <a:rPr lang="en-US" sz="2200" smtClean="0">
                <a:latin typeface="Times New Roman" pitchFamily="18" charset="0"/>
                <a:cs typeface="Times New Roman" pitchFamily="18" charset="0"/>
              </a:rPr>
              <a:t>On receiving the second segment (with a sequence number of 1100), the destination could return an acknowledgment number of 1200. </a:t>
            </a:r>
          </a:p>
          <a:p>
            <a:pPr algn="just">
              <a:buFont typeface="Wingdings" pitchFamily="2" charset="2"/>
              <a:buChar char="Ø"/>
            </a:pPr>
            <a:r>
              <a:rPr lang="en-US" sz="2200" smtClean="0">
                <a:latin typeface="Times New Roman" pitchFamily="18" charset="0"/>
                <a:cs typeface="Times New Roman" pitchFamily="18" charset="0"/>
              </a:rPr>
              <a:t>On receiving the third segment, the returned acknowledgment number would be 1300.</a:t>
            </a:r>
          </a:p>
          <a:p>
            <a:pPr algn="just">
              <a:buFont typeface="Wingdings" pitchFamily="2" charset="2"/>
              <a:buChar char="Ø"/>
            </a:pPr>
            <a:r>
              <a:rPr lang="en-US" sz="2200" smtClean="0">
                <a:latin typeface="Times New Roman" pitchFamily="18" charset="0"/>
                <a:cs typeface="Times New Roman" pitchFamily="18" charset="0"/>
              </a:rPr>
              <a:t>The destination doesn’t have to return a acknowledgment for every received segment. In the above example, the destination could wait until it received all three segments. </a:t>
            </a:r>
          </a:p>
          <a:p>
            <a:pPr algn="just">
              <a:buFont typeface="Wingdings" pitchFamily="2" charset="2"/>
              <a:buChar char="Ø"/>
            </a:pPr>
            <a:r>
              <a:rPr lang="en-US" sz="2200" smtClean="0">
                <a:latin typeface="Times New Roman" pitchFamily="18" charset="0"/>
                <a:cs typeface="Times New Roman" pitchFamily="18" charset="0"/>
              </a:rPr>
              <a:t>It would then return a single segment with an acknowledgment number of 1300, indicating that all of the data bytes through 1299 have been received.</a:t>
            </a:r>
          </a:p>
          <a:p>
            <a:pPr algn="just">
              <a:buFont typeface="Wingdings" pitchFamily="2" charset="2"/>
              <a:buChar char="Ø"/>
            </a:pPr>
            <a:r>
              <a:rPr lang="en-US" sz="2200" smtClean="0">
                <a:latin typeface="Times New Roman" pitchFamily="18" charset="0"/>
                <a:cs typeface="Times New Roman" pitchFamily="18" charset="0"/>
              </a:rPr>
              <a:t>But if the destination waits too long before acknowledging, the source will think the data didn’t reach its destination and will resend.</a:t>
            </a:r>
          </a:p>
          <a:p>
            <a:pPr>
              <a:buFont typeface="Arial" pitchFamily="34" charset="0"/>
              <a:buNone/>
            </a:pPr>
            <a:endParaRPr lang="en-US" sz="2200"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811126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In the above example, if the destination receives only the first and last segments, with segment numbers 1000 and 1200, it can return an acknowledgment number of 1100, but should wait to receive the middle  segment, with the segment number 1100, before returning an acknowledgment number of 1300. This field is four bytes. </a:t>
            </a:r>
          </a:p>
          <a:p>
            <a:pPr algn="just">
              <a:buFont typeface="Wingdings" pitchFamily="2" charset="2"/>
              <a:buChar char="Ø"/>
            </a:pPr>
            <a:r>
              <a:rPr lang="en-US" sz="2300" b="1" dirty="0" smtClean="0">
                <a:solidFill>
                  <a:srgbClr val="0000FF"/>
                </a:solidFill>
                <a:latin typeface="Times New Roman" pitchFamily="18" charset="0"/>
                <a:cs typeface="Times New Roman" pitchFamily="18" charset="0"/>
              </a:rPr>
              <a:t>Header Length:</a:t>
            </a:r>
            <a:r>
              <a:rPr lang="en-US" sz="2300" dirty="0" smtClean="0">
                <a:latin typeface="Times New Roman" pitchFamily="18" charset="0"/>
                <a:cs typeface="Times New Roman" pitchFamily="18" charset="0"/>
              </a:rPr>
              <a:t> Because a TCP header’s length can vary depending on the contents of the TCP Options field, the header includes a field that specifies the header’s length. </a:t>
            </a:r>
          </a:p>
          <a:p>
            <a:pPr algn="just">
              <a:buFont typeface="Wingdings" pitchFamily="2" charset="2"/>
              <a:buChar char="Ø"/>
            </a:pPr>
            <a:r>
              <a:rPr lang="en-US" sz="2300" dirty="0" smtClean="0">
                <a:latin typeface="Times New Roman" pitchFamily="18" charset="0"/>
                <a:cs typeface="Times New Roman" pitchFamily="18" charset="0"/>
              </a:rPr>
              <a:t>The value is in units of 32 bits, so all headers must be multiples of 32 bits, padded with zeros at the end if necessary. </a:t>
            </a:r>
          </a:p>
          <a:p>
            <a:pPr algn="just">
              <a:buFont typeface="Wingdings" pitchFamily="2" charset="2"/>
              <a:buChar char="Ø"/>
            </a:pPr>
            <a:r>
              <a:rPr lang="en-US" sz="2300" dirty="0" smtClean="0">
                <a:latin typeface="Times New Roman" pitchFamily="18" charset="0"/>
                <a:cs typeface="Times New Roman" pitchFamily="18" charset="0"/>
              </a:rPr>
              <a:t>A header with no TCP Options field has a Header Length of 5, to indicate a header size of 160 bits, or 20 bytes. </a:t>
            </a:r>
          </a:p>
          <a:p>
            <a:pPr algn="just">
              <a:buFont typeface="Wingdings" pitchFamily="2" charset="2"/>
              <a:buChar char="Ø"/>
            </a:pPr>
            <a:r>
              <a:rPr lang="en-US" sz="2300" dirty="0" smtClean="0">
                <a:latin typeface="Times New Roman" pitchFamily="18" charset="0"/>
                <a:cs typeface="Times New Roman" pitchFamily="18" charset="0"/>
              </a:rPr>
              <a:t>This field is four bits.</a:t>
            </a:r>
          </a:p>
          <a:p>
            <a:pPr algn="just">
              <a:buFont typeface="Wingdings" pitchFamily="2" charset="2"/>
              <a:buChar char="Ø"/>
            </a:pPr>
            <a:r>
              <a:rPr lang="en-US" sz="2300" b="1" dirty="0" smtClean="0">
                <a:solidFill>
                  <a:srgbClr val="0000FF"/>
                </a:solidFill>
                <a:latin typeface="Times New Roman" pitchFamily="18" charset="0"/>
                <a:cs typeface="Times New Roman" pitchFamily="18" charset="0"/>
              </a:rPr>
              <a:t>Reserved Field: </a:t>
            </a:r>
            <a:r>
              <a:rPr lang="en-US" sz="2300" dirty="0" smtClean="0">
                <a:latin typeface="Times New Roman" pitchFamily="18" charset="0"/>
                <a:cs typeface="Times New Roman" pitchFamily="18" charset="0"/>
              </a:rPr>
              <a:t>This field is six bits, all zeroes.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537630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defRPr/>
            </a:pPr>
            <a:r>
              <a:rPr lang="en-US" sz="2400" b="1" dirty="0" smtClean="0">
                <a:solidFill>
                  <a:srgbClr val="0000FF"/>
                </a:solidFill>
                <a:latin typeface="Times New Roman" pitchFamily="18" charset="0"/>
                <a:cs typeface="Times New Roman" pitchFamily="18" charset="0"/>
              </a:rPr>
              <a:t>Control Bits:</a:t>
            </a:r>
            <a:r>
              <a:rPr lang="en-US" b="1" dirty="0" smtClean="0"/>
              <a:t> </a:t>
            </a:r>
            <a:r>
              <a:rPr lang="en-US" sz="2400" dirty="0" smtClean="0">
                <a:latin typeface="Times New Roman" pitchFamily="18" charset="0"/>
                <a:cs typeface="Times New Roman" pitchFamily="18" charset="0"/>
              </a:rPr>
              <a:t>The control-bits field is six bits. The bits provide information about the status of the connection, tell the destination something about when to process the data, and enable the source to inform the destination of a change in status of the connection. </a:t>
            </a:r>
          </a:p>
          <a:p>
            <a:pPr algn="just">
              <a:buFont typeface="Wingdings" pitchFamily="2" charset="2"/>
              <a:buChar char="Ø"/>
              <a:defRPr/>
            </a:pPr>
            <a:r>
              <a:rPr lang="en-US" sz="2400" dirty="0" smtClean="0">
                <a:latin typeface="Times New Roman" pitchFamily="18" charset="0"/>
                <a:cs typeface="Times New Roman" pitchFamily="18" charset="0"/>
              </a:rPr>
              <a:t>The points mentioned below describe the meaning of each bit, in order as they appear in the header, when the bit is equal to 1.</a:t>
            </a:r>
          </a:p>
          <a:p>
            <a:pPr marL="514350" indent="-514350" algn="just">
              <a:buFont typeface="+mj-lt"/>
              <a:buAutoNum type="romanLcPeriod"/>
              <a:defRPr/>
            </a:pPr>
            <a:r>
              <a:rPr lang="en-US" sz="2400" dirty="0" smtClean="0">
                <a:latin typeface="Times New Roman" pitchFamily="18" charset="0"/>
                <a:cs typeface="Times New Roman" pitchFamily="18" charset="0"/>
              </a:rPr>
              <a:t>URG. The segment is urgent. Urgent segments use the Urgent Pointer field described below.</a:t>
            </a:r>
          </a:p>
          <a:p>
            <a:pPr marL="514350" indent="-514350" algn="just">
              <a:buFont typeface="+mj-lt"/>
              <a:buAutoNum type="romanLcPeriod"/>
              <a:defRPr/>
            </a:pPr>
            <a:r>
              <a:rPr lang="en-US" sz="2400" dirty="0" smtClean="0">
                <a:latin typeface="Times New Roman" pitchFamily="18" charset="0"/>
                <a:cs typeface="Times New Roman" pitchFamily="18" charset="0"/>
              </a:rPr>
              <a:t>ACK. The header contains a valid acknowledgment number. When establishing a TCP connection, each computer sets this bit in the first segment that acknowledges receiving a header containing a sequence number, and in all segments that follow in the connection.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569027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Content Placeholder 2"/>
          <p:cNvSpPr>
            <a:spLocks noGrp="1"/>
          </p:cNvSpPr>
          <p:nvPr>
            <p:ph idx="4294967295"/>
          </p:nvPr>
        </p:nvSpPr>
        <p:spPr>
          <a:xfrm>
            <a:off x="457200" y="685800"/>
            <a:ext cx="8229600" cy="6172200"/>
          </a:xfrm>
          <a:prstGeom prst="rect">
            <a:avLst/>
          </a:prstGeom>
        </p:spPr>
        <p:txBody>
          <a:bodyPr/>
          <a:lstStyle/>
          <a:p>
            <a:pPr marL="514350" indent="-514350" algn="just">
              <a:buFont typeface="Arial" pitchFamily="34" charset="0"/>
              <a:buNone/>
            </a:pPr>
            <a:r>
              <a:rPr lang="en-US" sz="2400" dirty="0" smtClean="0">
                <a:latin typeface="Times New Roman" pitchFamily="18" charset="0"/>
                <a:cs typeface="Times New Roman" pitchFamily="18" charset="0"/>
              </a:rPr>
              <a:t>iii. PSH. The receiver should push, or send, the segment’s data to the receiving application as soon as possible. </a:t>
            </a:r>
          </a:p>
          <a:p>
            <a:pPr marL="514350" indent="-514350" algn="just">
              <a:buFont typeface="Arial" pitchFamily="34" charse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If a computer normally waits for a buffer to fill before passing received data to an application, the PSH bit can advise the computer to pass data to the application right away, even if the buffer is not full.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033067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6400800"/>
          </a:xfrm>
          <a:prstGeom prst="rect">
            <a:avLst/>
          </a:prstGeom>
        </p:spPr>
        <p:txBody>
          <a:bodyPr/>
          <a:lstStyle/>
          <a:p>
            <a:pPr algn="just">
              <a:buFont typeface="Arial" charset="0"/>
              <a:buNone/>
              <a:defRPr/>
            </a:pPr>
            <a:r>
              <a:rPr lang="en-US" sz="2400" dirty="0" smtClean="0">
                <a:latin typeface="Times New Roman" pitchFamily="18" charset="0"/>
                <a:cs typeface="Times New Roman" pitchFamily="18" charset="0"/>
              </a:rPr>
              <a:t>iv. RST. Reset the connection. RST provides a way to recover if a connection becomes unsynchronized or invalid</a:t>
            </a:r>
            <a:r>
              <a:rPr lang="en-US" sz="2400" smtClean="0">
                <a:latin typeface="Times New Roman" pitchFamily="18" charset="0"/>
                <a:cs typeface="Times New Roman" pitchFamily="18" charset="0"/>
              </a:rPr>
              <a:t>. </a:t>
            </a:r>
          </a:p>
          <a:p>
            <a:pPr algn="just">
              <a:buFont typeface="Arial" charset="0"/>
              <a:buNone/>
              <a:defRP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computer sends a segment with the RST bit set after receiving a segment that doesn’t appear to be intended for the current connection, or if the connection has been </a:t>
            </a:r>
            <a:r>
              <a:rPr lang="en-US" sz="2400" smtClean="0">
                <a:latin typeface="Times New Roman" pitchFamily="18" charset="0"/>
                <a:cs typeface="Times New Roman" pitchFamily="18" charset="0"/>
              </a:rPr>
              <a:t>closed.</a:t>
            </a:r>
          </a:p>
          <a:p>
            <a:pPr algn="just">
              <a:buFont typeface="Arial" charset="0"/>
              <a:buNone/>
              <a:defRP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Receiving </a:t>
            </a:r>
            <a:r>
              <a:rPr lang="en-US" sz="2400" dirty="0" smtClean="0">
                <a:latin typeface="Times New Roman" pitchFamily="18" charset="0"/>
                <a:cs typeface="Times New Roman" pitchFamily="18" charset="0"/>
              </a:rPr>
              <a:t>a segment with the RST bit set informs a computer that it should end the current connection and start over in establishing a connection</a:t>
            </a:r>
            <a:r>
              <a:rPr lang="en-US" sz="2400" smtClean="0">
                <a:latin typeface="Times New Roman" pitchFamily="18" charset="0"/>
                <a:cs typeface="Times New Roman" pitchFamily="18" charset="0"/>
              </a:rPr>
              <a:t>. </a:t>
            </a:r>
          </a:p>
          <a:p>
            <a:pPr algn="just">
              <a:buFont typeface="Arial" charset="0"/>
              <a:buNone/>
              <a:defRP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For </a:t>
            </a:r>
            <a:r>
              <a:rPr lang="en-US" sz="2400" dirty="0" smtClean="0">
                <a:latin typeface="Times New Roman" pitchFamily="18" charset="0"/>
                <a:cs typeface="Times New Roman" pitchFamily="18" charset="0"/>
              </a:rPr>
              <a:t>example, if one computer in a connection crashes and restarts, the previous connection is no longer valid, </a:t>
            </a:r>
            <a:r>
              <a:rPr lang="en-US" sz="2400" smtClean="0">
                <a:latin typeface="Times New Roman" pitchFamily="18" charset="0"/>
                <a:cs typeface="Times New Roman" pitchFamily="18" charset="0"/>
              </a:rPr>
              <a:t>but the other </a:t>
            </a:r>
            <a:r>
              <a:rPr lang="en-US" sz="2400" dirty="0" smtClean="0">
                <a:latin typeface="Times New Roman" pitchFamily="18" charset="0"/>
                <a:cs typeface="Times New Roman" pitchFamily="18" charset="0"/>
              </a:rPr>
              <a:t>computer may not know this and may continue sending data</a:t>
            </a:r>
            <a:r>
              <a:rPr lang="en-US" sz="2400" smtClean="0">
                <a:latin typeface="Times New Roman" pitchFamily="18" charset="0"/>
                <a:cs typeface="Times New Roman" pitchFamily="18" charset="0"/>
              </a:rPr>
              <a:t>. On </a:t>
            </a:r>
            <a:r>
              <a:rPr lang="en-US" sz="2400" dirty="0" smtClean="0">
                <a:latin typeface="Times New Roman" pitchFamily="18" charset="0"/>
                <a:cs typeface="Times New Roman" pitchFamily="18" charset="0"/>
              </a:rPr>
              <a:t>receiving a segment for a closed connection, the destination returns a segment with RST set to let the source know that the computers need to re-establish the connection.</a:t>
            </a:r>
          </a:p>
          <a:p>
            <a:pPr marL="514350" indent="-514350" algn="just">
              <a:buFont typeface="Arial" charset="0"/>
              <a:buNone/>
              <a:defRPr/>
            </a:pPr>
            <a:endParaRPr lang="en-US" sz="2400" dirty="0" smtClean="0">
              <a:latin typeface="Times New Roman" pitchFamily="18" charset="0"/>
              <a:cs typeface="Times New Roman" pitchFamily="18" charset="0"/>
            </a:endParaRPr>
          </a:p>
          <a:p>
            <a:pPr algn="just">
              <a:buFont typeface="Arial" charset="0"/>
              <a:buNone/>
              <a:defRPr/>
            </a:pP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671739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Content Placeholder 2"/>
          <p:cNvSpPr>
            <a:spLocks noGrp="1"/>
          </p:cNvSpPr>
          <p:nvPr>
            <p:ph idx="4294967295"/>
          </p:nvPr>
        </p:nvSpPr>
        <p:spPr>
          <a:xfrm>
            <a:off x="457200" y="457200"/>
            <a:ext cx="8229600" cy="6172200"/>
          </a:xfrm>
          <a:prstGeom prst="rect">
            <a:avLst/>
          </a:prstGeom>
        </p:spPr>
        <p:txBody>
          <a:bodyPr/>
          <a:lstStyle/>
          <a:p>
            <a:pPr algn="just">
              <a:buFont typeface="Arial" pitchFamily="34" charset="0"/>
              <a:buNone/>
            </a:pPr>
            <a:r>
              <a:rPr lang="en-US" sz="2300" smtClean="0">
                <a:latin typeface="Times New Roman" pitchFamily="18" charset="0"/>
                <a:cs typeface="Times New Roman" pitchFamily="18" charset="0"/>
              </a:rPr>
              <a:t>v. SYN. Synchronization is in progress. Synchronization is the process of performing the 3-way handshake to establish a TCP connection. The SYN bit is set to 1 until the handshake is complete, indicating the connection is established. In all of the segments that follow, the SYN bit is zero.</a:t>
            </a:r>
          </a:p>
          <a:p>
            <a:pPr algn="just">
              <a:buFont typeface="Arial" pitchFamily="34" charset="0"/>
              <a:buNone/>
            </a:pPr>
            <a:r>
              <a:rPr lang="en-US" sz="2300" smtClean="0">
                <a:latin typeface="Times New Roman" pitchFamily="18" charset="0"/>
                <a:cs typeface="Times New Roman" pitchFamily="18" charset="0"/>
              </a:rPr>
              <a:t>vi. FIN. The source has no more data to send. The source may set this bit in the header of the segment containing the final data sent in a connection, or in a header that follows this segment.</a:t>
            </a:r>
          </a:p>
          <a:p>
            <a:pPr algn="just">
              <a:buFont typeface="Wingdings" pitchFamily="2" charset="2"/>
              <a:buChar char="Ø"/>
            </a:pPr>
            <a:r>
              <a:rPr lang="en-US" sz="2300" b="1" smtClean="0">
                <a:solidFill>
                  <a:srgbClr val="0000FF"/>
                </a:solidFill>
                <a:latin typeface="Times New Roman" pitchFamily="18" charset="0"/>
                <a:cs typeface="Times New Roman" pitchFamily="18" charset="0"/>
              </a:rPr>
              <a:t>Window:</a:t>
            </a:r>
            <a:r>
              <a:rPr lang="en-US" sz="2300" b="1" smtClean="0">
                <a:latin typeface="Times New Roman" pitchFamily="18" charset="0"/>
                <a:cs typeface="Times New Roman" pitchFamily="18" charset="0"/>
              </a:rPr>
              <a:t> </a:t>
            </a:r>
            <a:r>
              <a:rPr lang="en-US" sz="2300" smtClean="0">
                <a:latin typeface="Times New Roman" pitchFamily="18" charset="0"/>
                <a:cs typeface="Times New Roman" pitchFamily="18" charset="0"/>
              </a:rPr>
              <a:t>Window is the number of new bytes the receiving computer can accept. The value may change with each segment a computer sends, depending on how much buffer space is available. A source may use the received value in determining how much data to send in the next segment. The maximum window size is 65535 bytes. If a destination’s window is zero, a source that wants to send data may send a single byte periodically to cause the destination to return an updated window value. This field is two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878320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100" b="1" dirty="0" smtClean="0">
                <a:solidFill>
                  <a:srgbClr val="0000FF"/>
                </a:solidFill>
                <a:latin typeface="Times New Roman" pitchFamily="18" charset="0"/>
                <a:cs typeface="Times New Roman" pitchFamily="18" charset="0"/>
              </a:rPr>
              <a:t>Checksum:</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TCP requires a checksum. The source and destination calculate the checksum on the contents of the TCP segment plus a pseudo header containing information from the IP header and the TCP segment length. Table below shows the values in the pseudo header. As with UDP, the pseudo header doesn’t transmit on the network and including the pseudo header in the checksum protects the destination from mistakenly accepting </a:t>
            </a:r>
            <a:r>
              <a:rPr lang="en-US" sz="2100" dirty="0" err="1" smtClean="0">
                <a:latin typeface="Times New Roman" pitchFamily="18" charset="0"/>
                <a:cs typeface="Times New Roman" pitchFamily="18" charset="0"/>
              </a:rPr>
              <a:t>datagrams</a:t>
            </a:r>
            <a:r>
              <a:rPr lang="en-US" sz="2100" dirty="0" smtClean="0">
                <a:latin typeface="Times New Roman" pitchFamily="18" charset="0"/>
                <a:cs typeface="Times New Roman" pitchFamily="18" charset="0"/>
              </a:rPr>
              <a:t> that have been misrouted. The checksum value is calculated in the same way as the IP header’s checksum,. The field is two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135030707"/>
              </p:ext>
            </p:extLst>
          </p:nvPr>
        </p:nvGraphicFramePr>
        <p:xfrm>
          <a:off x="838200" y="3352800"/>
          <a:ext cx="7754113" cy="2700005"/>
        </p:xfrm>
        <a:graphic>
          <a:graphicData uri="http://schemas.openxmlformats.org/drawingml/2006/table">
            <a:tbl>
              <a:tblPr>
                <a:tableStyleId>{5C22544A-7EE6-4342-B048-85BDC9FD1C3A}</a:tableStyleId>
              </a:tblPr>
              <a:tblGrid>
                <a:gridCol w="1878574"/>
                <a:gridCol w="1258304"/>
                <a:gridCol w="4617235"/>
              </a:tblGrid>
              <a:tr h="391685">
                <a:tc>
                  <a:txBody>
                    <a:bodyPr/>
                    <a:lstStyle/>
                    <a:p>
                      <a:pPr marL="0" marR="0" indent="0" algn="l">
                        <a:lnSpc>
                          <a:spcPct val="100000"/>
                        </a:lnSpc>
                        <a:spcBef>
                          <a:spcPts val="0"/>
                        </a:spcBef>
                        <a:spcAft>
                          <a:spcPts val="0"/>
                        </a:spcAft>
                      </a:pPr>
                      <a:r>
                        <a:rPr lang="en-US" sz="1800" b="1" u="none" strike="noStrike" spc="0">
                          <a:effectLst/>
                        </a:rPr>
                        <a:t>Field</a:t>
                      </a:r>
                      <a:endParaRPr lang="en-IN" sz="1800" b="1">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b="1" u="none" strike="noStrike" spc="0">
                          <a:effectLst/>
                        </a:rPr>
                        <a:t>Size (bytes)</a:t>
                      </a:r>
                      <a:endParaRPr lang="en-IN" sz="1800" b="1">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b="1" u="none" strike="noStrike" spc="0">
                          <a:effectLst/>
                        </a:rPr>
                        <a:t>Source</a:t>
                      </a:r>
                      <a:endParaRPr lang="en-IN" sz="1800" b="1">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685">
                <a:tc>
                  <a:txBody>
                    <a:bodyPr/>
                    <a:lstStyle/>
                    <a:p>
                      <a:pPr marL="0" marR="0" indent="0" algn="l">
                        <a:lnSpc>
                          <a:spcPct val="100000"/>
                        </a:lnSpc>
                        <a:spcBef>
                          <a:spcPts val="0"/>
                        </a:spcBef>
                        <a:spcAft>
                          <a:spcPts val="0"/>
                        </a:spcAft>
                      </a:pPr>
                      <a:r>
                        <a:rPr lang="en-US" sz="1800" u="none" strike="noStrike" spc="0">
                          <a:effectLst/>
                        </a:rPr>
                        <a:t>Source Address</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4</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IP header</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685">
                <a:tc>
                  <a:txBody>
                    <a:bodyPr/>
                    <a:lstStyle/>
                    <a:p>
                      <a:pPr marL="0" marR="0" indent="0" algn="l">
                        <a:lnSpc>
                          <a:spcPct val="100000"/>
                        </a:lnSpc>
                        <a:spcBef>
                          <a:spcPts val="0"/>
                        </a:spcBef>
                        <a:spcAft>
                          <a:spcPts val="0"/>
                        </a:spcAft>
                      </a:pPr>
                      <a:r>
                        <a:rPr lang="en-US" sz="1800" u="none" strike="noStrike" spc="0">
                          <a:effectLst/>
                        </a:rPr>
                        <a:t>Destination Address</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4</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IP header</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685">
                <a:tc>
                  <a:txBody>
                    <a:bodyPr/>
                    <a:lstStyle/>
                    <a:p>
                      <a:pPr marL="0" marR="0" indent="0" algn="l">
                        <a:lnSpc>
                          <a:spcPct val="100000"/>
                        </a:lnSpc>
                        <a:spcBef>
                          <a:spcPts val="0"/>
                        </a:spcBef>
                        <a:spcAft>
                          <a:spcPts val="0"/>
                        </a:spcAft>
                      </a:pPr>
                      <a:r>
                        <a:rPr lang="en-US" sz="1800" u="none" strike="noStrike" spc="0">
                          <a:effectLst/>
                        </a:rPr>
                        <a:t>Zero</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1</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(none)</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685">
                <a:tc>
                  <a:txBody>
                    <a:bodyPr/>
                    <a:lstStyle/>
                    <a:p>
                      <a:pPr marL="0" marR="0" indent="0" algn="l">
                        <a:lnSpc>
                          <a:spcPct val="100000"/>
                        </a:lnSpc>
                        <a:spcBef>
                          <a:spcPts val="0"/>
                        </a:spcBef>
                        <a:spcAft>
                          <a:spcPts val="0"/>
                        </a:spcAft>
                      </a:pPr>
                      <a:r>
                        <a:rPr lang="en-US" sz="1800" u="none" strike="noStrike" spc="0">
                          <a:effectLst/>
                        </a:rPr>
                        <a:t>Protocol</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1</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IP header</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625">
                <a:tc>
                  <a:txBody>
                    <a:bodyPr/>
                    <a:lstStyle/>
                    <a:p>
                      <a:pPr marL="0" marR="0" indent="0" algn="l">
                        <a:lnSpc>
                          <a:spcPct val="100000"/>
                        </a:lnSpc>
                        <a:spcBef>
                          <a:spcPts val="0"/>
                        </a:spcBef>
                        <a:spcAft>
                          <a:spcPts val="0"/>
                        </a:spcAft>
                      </a:pPr>
                      <a:r>
                        <a:rPr lang="en-US" sz="1800" u="none" strike="noStrike" spc="0">
                          <a:effectLst/>
                        </a:rPr>
                        <a:t>TCP Length</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2</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u="none" strike="noStrike" spc="0">
                          <a:effectLst/>
                        </a:rPr>
                        <a:t>Length in bytes of the TCP segment including the TCP header but excluding the pseudo header</a:t>
                      </a:r>
                      <a:endParaRPr lang="en-IN" sz="1800">
                        <a:effectLst/>
                        <a:latin typeface="Sylfaen"/>
                        <a:ea typeface="Sylfaen"/>
                        <a:cs typeface="Sylfaen"/>
                      </a:endParaRPr>
                    </a:p>
                  </a:txBody>
                  <a:tcPr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982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457200" y="533400"/>
            <a:ext cx="8229600" cy="6324600"/>
          </a:xfrm>
          <a:prstGeom prst="rect">
            <a:avLst/>
          </a:prstGeom>
        </p:spPr>
        <p:txBody>
          <a:bodyPr/>
          <a:lstStyle/>
          <a:p>
            <a:pPr algn="just" eaLnBrk="1" hangingPunct="1">
              <a:buFont typeface="Arial" pitchFamily="34" charset="0"/>
              <a:buNone/>
            </a:pPr>
            <a:r>
              <a:rPr lang="en-US" sz="2400" b="1" smtClean="0">
                <a:solidFill>
                  <a:srgbClr val="0000FF"/>
                </a:solidFill>
                <a:latin typeface="Times New Roman" pitchFamily="18" charset="0"/>
                <a:cs typeface="Times New Roman" pitchFamily="18" charset="0"/>
              </a:rPr>
              <a:t>Viewing Debugging Information</a:t>
            </a:r>
          </a:p>
          <a:p>
            <a:pPr algn="just" eaLnBrk="1" hangingPunct="1">
              <a:buFont typeface="Wingdings" pitchFamily="2" charset="2"/>
              <a:buChar char="Ø"/>
            </a:pPr>
            <a:r>
              <a:rPr lang="en-US" sz="2400" smtClean="0">
                <a:latin typeface="Times New Roman" pitchFamily="18" charset="0"/>
                <a:cs typeface="Times New Roman" pitchFamily="18" charset="0"/>
              </a:rPr>
              <a:t>For debugging applications that use networking functions, the following directives are useful:</a:t>
            </a:r>
          </a:p>
          <a:p>
            <a:pPr algn="ctr" eaLnBrk="1" hangingPunct="1">
              <a:buFont typeface="Arial" pitchFamily="34" charset="0"/>
              <a:buNone/>
            </a:pPr>
            <a:r>
              <a:rPr lang="en-US" sz="2400" smtClean="0"/>
              <a:t>#define DCRTCP_DEBUG</a:t>
            </a:r>
          </a:p>
          <a:p>
            <a:pPr algn="ctr" eaLnBrk="1" hangingPunct="1">
              <a:buFont typeface="Arial" pitchFamily="34" charset="0"/>
              <a:buNone/>
            </a:pPr>
            <a:r>
              <a:rPr lang="en-US" sz="2400" smtClean="0"/>
              <a:t>#define DCRTCP_VERBOSE</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DCRTCP_DEBUG enables debugging within the TCP/IP libraries. DCRTCP_VERBOSE prints debugging messages to Dynamic C’s STDIO window.</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The global variable debug_on controls the number of messages, and thus the amount of detail revealed. To set debug_on from 0 (few messages) to 5 (maximum messages), set the third parameter in this ifconfig() statement:</a:t>
            </a:r>
          </a:p>
          <a:p>
            <a:pPr algn="ctr" eaLnBrk="1" hangingPunct="1">
              <a:buFont typeface="Arial" pitchFamily="34" charset="0"/>
              <a:buNone/>
            </a:pPr>
            <a:r>
              <a:rPr lang="en-US" sz="2400" smtClean="0">
                <a:latin typeface="Times New Roman" pitchFamily="18" charset="0"/>
                <a:cs typeface="Times New Roman" pitchFamily="18" charset="0"/>
              </a:rPr>
              <a:t>ifconfig(IF_ANY, IFS_DEBUG, 5, IFS_END);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814819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300" b="1" smtClean="0">
                <a:solidFill>
                  <a:srgbClr val="0000FF"/>
                </a:solidFill>
                <a:latin typeface="+mj-lt"/>
                <a:cs typeface="Times New Roman" pitchFamily="18" charset="0"/>
              </a:rPr>
              <a:t>Urgent Pointer.</a:t>
            </a:r>
            <a:r>
              <a:rPr lang="en-US" sz="2300" b="1" smtClean="0">
                <a:solidFill>
                  <a:srgbClr val="0000FF"/>
                </a:solidFill>
                <a:latin typeface="+mj-lt"/>
              </a:rPr>
              <a:t> </a:t>
            </a:r>
            <a:r>
              <a:rPr lang="en-US" sz="2300" smtClean="0">
                <a:latin typeface="+mj-lt"/>
                <a:cs typeface="Times New Roman" pitchFamily="18" charset="0"/>
              </a:rPr>
              <a:t>When the URG bit is set, the urgent pointer marks the end of the urgent data. The value is the sequence number of the last byte of urgent data, expressed as an offset from the segment’s sequence number. </a:t>
            </a:r>
          </a:p>
          <a:p>
            <a:pPr algn="just">
              <a:buFont typeface="Wingdings" pitchFamily="2" charset="2"/>
              <a:buChar char="Ø"/>
            </a:pPr>
            <a:r>
              <a:rPr lang="en-US" sz="2300" smtClean="0">
                <a:latin typeface="+mj-lt"/>
                <a:cs typeface="Times New Roman" pitchFamily="18" charset="0"/>
              </a:rPr>
              <a:t>For example, if the segment’s sequence number is 1000 and the first 8 bytes are urgent data, the urgent pointer would be 8. A typical use for the urgent pointer is to enable a user to interrupt a process. This field is two bytes. </a:t>
            </a:r>
          </a:p>
          <a:p>
            <a:pPr algn="just">
              <a:buFont typeface="Wingdings" pitchFamily="2" charset="2"/>
              <a:buChar char="Ø"/>
            </a:pPr>
            <a:r>
              <a:rPr lang="en-US" sz="2300" b="1" smtClean="0">
                <a:solidFill>
                  <a:srgbClr val="0000FF"/>
                </a:solidFill>
                <a:latin typeface="+mj-lt"/>
                <a:cs typeface="Times New Roman" pitchFamily="18" charset="0"/>
              </a:rPr>
              <a:t>TCP Options:</a:t>
            </a:r>
            <a:r>
              <a:rPr lang="en-US" sz="2300" b="1" smtClean="0">
                <a:latin typeface="+mj-lt"/>
                <a:cs typeface="Times New Roman" pitchFamily="18" charset="0"/>
              </a:rPr>
              <a:t> </a:t>
            </a:r>
            <a:r>
              <a:rPr lang="en-US" sz="2300" smtClean="0">
                <a:latin typeface="+mj-lt"/>
                <a:cs typeface="Times New Roman" pitchFamily="18" charset="0"/>
              </a:rPr>
              <a:t>The items in the TCP options field are optional, so this field is zero or more bytes. The Maximum Segment Size option enables the receiving process to specify the maximum segment size the process can handle. </a:t>
            </a:r>
          </a:p>
          <a:p>
            <a:pPr algn="just">
              <a:buFont typeface="Wingdings" pitchFamily="2" charset="2"/>
              <a:buChar char="Ø"/>
            </a:pPr>
            <a:r>
              <a:rPr lang="en-US" sz="2300" smtClean="0">
                <a:latin typeface="+mj-lt"/>
                <a:cs typeface="Times New Roman" pitchFamily="18" charset="0"/>
              </a:rPr>
              <a:t>A process uses this option only when establishing a connection, in a segment where the SYN bit is set. The option is four bytes, consisting of the byte 02h, followed by 04h, followed by two bytes that specify the maximum segment size.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04243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400" smtClean="0">
                <a:latin typeface="+mj-lt"/>
                <a:cs typeface="Times New Roman" pitchFamily="18" charset="0"/>
              </a:rPr>
              <a:t>The No Operation option provides a way to align options on a word boundary. The option is the single byte 01h. </a:t>
            </a:r>
          </a:p>
          <a:p>
            <a:pPr algn="just">
              <a:buFont typeface="Wingdings" pitchFamily="2" charset="2"/>
              <a:buChar char="Ø"/>
            </a:pPr>
            <a:r>
              <a:rPr lang="en-US" sz="2400" smtClean="0">
                <a:latin typeface="+mj-lt"/>
                <a:cs typeface="Times New Roman" pitchFamily="18" charset="0"/>
              </a:rPr>
              <a:t>The End of Option List option indicates that there are no more options in the field. This option is the byte 00h.</a:t>
            </a:r>
          </a:p>
          <a:p>
            <a:pPr algn="just">
              <a:buFont typeface="Wingdings" pitchFamily="2" charset="2"/>
              <a:buChar char="Ø"/>
            </a:pPr>
            <a:r>
              <a:rPr lang="en-US" sz="2400" smtClean="0">
                <a:latin typeface="+mj-lt"/>
                <a:cs typeface="Times New Roman" pitchFamily="18" charset="0"/>
              </a:rPr>
              <a:t>The complete TCP header must be a multiple of 32 bits. To achieve this, the end of the TCP Options field may be padded with zeros.</a:t>
            </a:r>
          </a:p>
          <a:p>
            <a:pPr algn="just">
              <a:buFont typeface="Wingdings" pitchFamily="2" charset="2"/>
              <a:buChar char="Ø"/>
            </a:pPr>
            <a:r>
              <a:rPr lang="en-US" sz="2400" b="1" smtClean="0">
                <a:solidFill>
                  <a:srgbClr val="0000FF"/>
                </a:solidFill>
                <a:latin typeface="+mj-lt"/>
                <a:cs typeface="Times New Roman" pitchFamily="18" charset="0"/>
              </a:rPr>
              <a:t>The Data Portion</a:t>
            </a:r>
            <a:r>
              <a:rPr lang="en-US" sz="2400" b="1">
                <a:solidFill>
                  <a:srgbClr val="0000FF"/>
                </a:solidFill>
                <a:latin typeface="+mj-lt"/>
              </a:rPr>
              <a:t>:</a:t>
            </a:r>
            <a:r>
              <a:rPr lang="en-US" sz="2400" b="1" smtClean="0">
                <a:latin typeface="+mj-lt"/>
              </a:rPr>
              <a:t> </a:t>
            </a:r>
            <a:r>
              <a:rPr lang="en-US" sz="2400" smtClean="0">
                <a:latin typeface="+mj-lt"/>
                <a:cs typeface="Times New Roman" pitchFamily="18" charset="0"/>
              </a:rPr>
              <a:t>Following the header is the optional data portion of the segment. The IP standard requires hosts to accept datagrams of up to 576 bytes. </a:t>
            </a:r>
          </a:p>
          <a:p>
            <a:pPr algn="just">
              <a:buFont typeface="Wingdings" pitchFamily="2" charset="2"/>
              <a:buChar char="Ø"/>
            </a:pPr>
            <a:r>
              <a:rPr lang="en-US" sz="2400" smtClean="0">
                <a:latin typeface="+mj-lt"/>
                <a:cs typeface="Times New Roman" pitchFamily="18" charset="0"/>
              </a:rPr>
              <a:t>An IP header with no options is 20 bytes, and a TCP header with no options is also 20 bytes. </a:t>
            </a:r>
          </a:p>
          <a:p>
            <a:pPr algn="just">
              <a:buFont typeface="Wingdings" pitchFamily="2" charset="2"/>
              <a:buChar char="Ø"/>
            </a:pPr>
            <a:r>
              <a:rPr lang="en-US" sz="2400" smtClean="0">
                <a:latin typeface="+mj-lt"/>
                <a:cs typeface="Times New Roman" pitchFamily="18" charset="0"/>
              </a:rPr>
              <a:t>So a TCP segment with up to 536 data bytes and no IP options or TCP options should be able to reach its destination without fragmenting.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901231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Content Placeholder 2"/>
          <p:cNvSpPr>
            <a:spLocks noGrp="1"/>
          </p:cNvSpPr>
          <p:nvPr>
            <p:ph idx="4294967295"/>
          </p:nvPr>
        </p:nvSpPr>
        <p:spPr>
          <a:xfrm>
            <a:off x="457200" y="457200"/>
            <a:ext cx="8229600" cy="6248400"/>
          </a:xfrm>
          <a:prstGeom prst="rect">
            <a:avLst/>
          </a:prstGeom>
        </p:spPr>
        <p:txBody>
          <a:bodyPr/>
          <a:lstStyle/>
          <a:p>
            <a:pPr algn="just">
              <a:buFont typeface="Arial" pitchFamily="34" charset="0"/>
              <a:buNone/>
            </a:pPr>
            <a:r>
              <a:rPr lang="en-US" sz="2100" b="1" smtClean="0">
                <a:solidFill>
                  <a:srgbClr val="0000FF"/>
                </a:solidFill>
                <a:latin typeface="Times New Roman" pitchFamily="18" charset="0"/>
                <a:cs typeface="Times New Roman" pitchFamily="18" charset="0"/>
              </a:rPr>
              <a:t>Establishing a Connection</a:t>
            </a:r>
          </a:p>
          <a:p>
            <a:pPr algn="just">
              <a:buFont typeface="Wingdings" pitchFamily="2" charset="2"/>
              <a:buChar char="Ø"/>
            </a:pPr>
            <a:r>
              <a:rPr lang="en-US" sz="2100" smtClean="0">
                <a:latin typeface="Times New Roman" pitchFamily="18" charset="0"/>
                <a:cs typeface="Times New Roman" pitchFamily="18" charset="0"/>
              </a:rPr>
              <a:t>A TCP connection has two endpoints, one at the source and one at the destination. </a:t>
            </a:r>
          </a:p>
          <a:p>
            <a:pPr algn="just">
              <a:buFont typeface="Wingdings" pitchFamily="2" charset="2"/>
              <a:buChar char="Ø"/>
            </a:pPr>
            <a:r>
              <a:rPr lang="en-US" sz="2100" smtClean="0">
                <a:latin typeface="Times New Roman" pitchFamily="18" charset="0"/>
                <a:cs typeface="Times New Roman" pitchFamily="18" charset="0"/>
              </a:rPr>
              <a:t>Each endpoint is a socket, with a port number and IP address. Each TCP connection has a unique pair of sockets, but a single socket on a computer can have multiple connections, each to a different socket. </a:t>
            </a:r>
          </a:p>
          <a:p>
            <a:pPr algn="just">
              <a:buFont typeface="Wingdings" pitchFamily="2" charset="2"/>
              <a:buChar char="Ø"/>
            </a:pPr>
            <a:r>
              <a:rPr lang="en-US" sz="2100" smtClean="0">
                <a:latin typeface="Times New Roman" pitchFamily="18" charset="0"/>
                <a:cs typeface="Times New Roman" pitchFamily="18" charset="0"/>
              </a:rPr>
              <a:t>For example, a computer’s port 80 can have connections to a number of remote computers at the same time. A pair of computers can have multiple connections to each other at the same time, as long as no two pairs of sockets are identical.</a:t>
            </a:r>
          </a:p>
          <a:p>
            <a:pPr algn="just">
              <a:buFont typeface="Wingdings" pitchFamily="2" charset="2"/>
              <a:buChar char="Ø"/>
            </a:pPr>
            <a:r>
              <a:rPr lang="en-US" sz="2100" smtClean="0">
                <a:latin typeface="Times New Roman" pitchFamily="18" charset="0"/>
                <a:cs typeface="Times New Roman" pitchFamily="18" charset="0"/>
              </a:rPr>
              <a:t>To establish a connection, two computers must complete a 3-way handshake. Each communication in the handshake contains a TCP header. The computer that requests the connection is sometimes referred to as the TCP client, while the computer that receives the connection request is the TCP server. Once the connection has been established, either computer can transmit to the other at any time, although an application protocol may limit when the computers may transmit.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41912360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Figure below shows typical communications in a handshake between two processes, the client and server, using the following communications:</a:t>
            </a:r>
          </a:p>
        </p:txBody>
      </p:sp>
      <p:pic>
        <p:nvPicPr>
          <p:cNvPr id="13619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676400"/>
            <a:ext cx="7543800" cy="442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1322739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609600"/>
            <a:ext cx="8382000" cy="6324600"/>
          </a:xfrm>
          <a:prstGeom prst="rect">
            <a:avLst/>
          </a:prstGeom>
        </p:spPr>
        <p:txBody>
          <a:bodyPr/>
          <a:lstStyle/>
          <a:p>
            <a:pPr marL="457200" indent="-341313" algn="just">
              <a:buSzPct val="100000"/>
              <a:buFont typeface="Arial" charset="0"/>
              <a:buAutoNum type="arabicPeriod"/>
              <a:defRPr/>
            </a:pPr>
            <a:r>
              <a:rPr lang="en-US" sz="2200" dirty="0" smtClean="0">
                <a:latin typeface="Times New Roman" pitchFamily="18" charset="0"/>
                <a:cs typeface="Times New Roman" pitchFamily="18" charset="0"/>
              </a:rPr>
              <a:t>The client initiates the handshake by sending a segment containing an initial sequence number. In the example, the sequence number is 100. The acknowledgment number is zero, the SYN bit is 1, and the ACK and FIN bits are zero.</a:t>
            </a:r>
          </a:p>
          <a:p>
            <a:pPr marL="457200" indent="-341313" algn="just">
              <a:buSzPct val="100000"/>
              <a:buFont typeface="Arial" charset="0"/>
              <a:buAutoNum type="arabicPeriod"/>
              <a:defRPr/>
            </a:pPr>
            <a:r>
              <a:rPr lang="en-US" sz="2200" dirty="0" smtClean="0">
                <a:latin typeface="Times New Roman" pitchFamily="18" charset="0"/>
                <a:cs typeface="Times New Roman" pitchFamily="18" charset="0"/>
              </a:rPr>
              <a:t>The server waits to receive a connection request. On receiving the segment from the client, the server responds by sending a segment containing its own initial sequence number and an acknowledgment number equal to the received sequence number + 1. In the example, the segment’s sequence number is 500. The acknowledgment number is 101 (the received sequence number + 1). The SYN and ACK bits are 1, and the FIN bit is zero.</a:t>
            </a:r>
          </a:p>
          <a:p>
            <a:pPr marL="457200" indent="-341313" algn="just">
              <a:buSzPct val="100000"/>
              <a:buFont typeface="Arial" charset="0"/>
              <a:buAutoNum type="arabicPeriod"/>
              <a:defRPr/>
            </a:pPr>
            <a:r>
              <a:rPr lang="en-US" sz="2200" dirty="0" smtClean="0">
                <a:latin typeface="Times New Roman" pitchFamily="18" charset="0"/>
                <a:cs typeface="Times New Roman" pitchFamily="18" charset="0"/>
              </a:rPr>
              <a:t>The client responds by sending a segment whose sequence number is 101, the received acknowledgment number. The acknowledgment number is 501, which is the received sequence number + 1. The SYN and ACK bits are 1, and the FIN bit is zero. The connection is now established.</a:t>
            </a:r>
            <a:endParaRPr lang="en-US" sz="22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96961266"/>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4294967295"/>
          </p:nvPr>
        </p:nvSpPr>
        <p:spPr>
          <a:xfrm>
            <a:off x="533400" y="4572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Sending and Receiving Data</a:t>
            </a:r>
          </a:p>
          <a:p>
            <a:pPr algn="just">
              <a:buFont typeface="Wingdings" pitchFamily="2" charset="2"/>
              <a:buChar char="Ø"/>
            </a:pPr>
            <a:r>
              <a:rPr lang="en-US" sz="2400" smtClean="0">
                <a:latin typeface="Times New Roman" pitchFamily="18" charset="0"/>
                <a:cs typeface="Times New Roman" pitchFamily="18" charset="0"/>
              </a:rPr>
              <a:t>The figure below shows an example of an exchange of data.</a:t>
            </a:r>
          </a:p>
        </p:txBody>
      </p:sp>
      <p:pic>
        <p:nvPicPr>
          <p:cNvPr id="13824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371600"/>
            <a:ext cx="78486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821699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client sends a segment with a sequence number of 101, an acknowledgment number of 501, an ACK bit of 1, a SYN bit of zero, and eight bytes of data in the data portion of the segment.</a:t>
            </a:r>
          </a:p>
          <a:p>
            <a:pPr algn="just">
              <a:buFont typeface="Wingdings" pitchFamily="2" charset="2"/>
              <a:buChar char="Ø"/>
            </a:pPr>
            <a:r>
              <a:rPr lang="en-US" sz="2400" smtClean="0">
                <a:latin typeface="Times New Roman" pitchFamily="18" charset="0"/>
                <a:cs typeface="Times New Roman" pitchFamily="18" charset="0"/>
              </a:rPr>
              <a:t>The ACK and SYN bits don’t change for the  remainder of the connection.</a:t>
            </a:r>
          </a:p>
          <a:p>
            <a:pPr algn="just">
              <a:buFont typeface="Wingdings" pitchFamily="2" charset="2"/>
              <a:buChar char="Ø"/>
            </a:pPr>
            <a:r>
              <a:rPr lang="en-US" sz="2400" smtClean="0">
                <a:latin typeface="Times New Roman" pitchFamily="18" charset="0"/>
                <a:cs typeface="Times New Roman" pitchFamily="18" charset="0"/>
              </a:rPr>
              <a:t>The server acknowledges receiving the 8 bytes of data by sending a segment with a sequence number of 501 and an acknowledgment number of 109. </a:t>
            </a:r>
          </a:p>
          <a:p>
            <a:pPr algn="just">
              <a:buFont typeface="Wingdings" pitchFamily="2" charset="2"/>
              <a:buChar char="Ø"/>
            </a:pPr>
            <a:r>
              <a:rPr lang="en-US" sz="2400" smtClean="0">
                <a:latin typeface="Times New Roman" pitchFamily="18" charset="0"/>
                <a:cs typeface="Times New Roman" pitchFamily="18" charset="0"/>
              </a:rPr>
              <a:t>The data portion of this segment may also contain new data to be sent to the client, which the client acknowledges in another segment.</a:t>
            </a:r>
          </a:p>
          <a:p>
            <a:pPr algn="just">
              <a:buFont typeface="Wingdings" pitchFamily="2" charset="2"/>
              <a:buChar char="Ø"/>
            </a:pPr>
            <a:r>
              <a:rPr lang="en-US" sz="2400" smtClean="0">
                <a:latin typeface="Times New Roman" pitchFamily="18" charset="0"/>
                <a:cs typeface="Times New Roman" pitchFamily="18" charset="0"/>
              </a:rPr>
              <a:t>The segments sent when establishing a connection can include data as well. </a:t>
            </a:r>
          </a:p>
          <a:p>
            <a:pPr algn="just">
              <a:buFont typeface="Wingdings" pitchFamily="2" charset="2"/>
              <a:buChar char="Ø"/>
            </a:pPr>
            <a:r>
              <a:rPr lang="en-US" sz="2400" smtClean="0">
                <a:latin typeface="Times New Roman" pitchFamily="18" charset="0"/>
                <a:cs typeface="Times New Roman" pitchFamily="18" charset="0"/>
              </a:rPr>
              <a:t>When this occurs, the destination must hold the received data until the connection is established.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694441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 successful handshake tells the source computer that the data arrived at the destination computer’s TCP layer. </a:t>
            </a:r>
          </a:p>
          <a:p>
            <a:pPr algn="just">
              <a:buFont typeface="Wingdings" pitchFamily="2" charset="2"/>
              <a:buChar char="Ø"/>
            </a:pPr>
            <a:r>
              <a:rPr lang="en-US" sz="2400" dirty="0" smtClean="0">
                <a:latin typeface="Times New Roman" pitchFamily="18" charset="0"/>
                <a:cs typeface="Times New Roman" pitchFamily="18" charset="0"/>
              </a:rPr>
              <a:t>There is still possibility for error, however, because the handshake can’t guarantee that the  designated process at the destination computer received the data from the TCP layer. </a:t>
            </a:r>
          </a:p>
          <a:p>
            <a:pPr algn="just">
              <a:buFont typeface="Wingdings" pitchFamily="2" charset="2"/>
              <a:buChar char="Ø"/>
            </a:pPr>
            <a:r>
              <a:rPr lang="en-US" sz="2400" dirty="0" smtClean="0">
                <a:latin typeface="Times New Roman" pitchFamily="18" charset="0"/>
                <a:cs typeface="Times New Roman" pitchFamily="18" charset="0"/>
              </a:rPr>
              <a:t>So to be absolutely sure that the destination’s application received the data, we need a protocol at the application layer to provide the acknowledgment.</a:t>
            </a:r>
          </a:p>
          <a:p>
            <a:pPr>
              <a:buFont typeface="Arial" pitchFamily="34" charset="0"/>
              <a:buNone/>
            </a:pPr>
            <a:r>
              <a:rPr lang="en-US" sz="2400" b="1" dirty="0" smtClean="0">
                <a:solidFill>
                  <a:srgbClr val="0000FF"/>
                </a:solidFill>
                <a:latin typeface="Times New Roman" pitchFamily="18" charset="0"/>
                <a:cs typeface="Times New Roman" pitchFamily="18" charset="0"/>
              </a:rPr>
              <a:t>Closing a Connection</a:t>
            </a:r>
          </a:p>
          <a:p>
            <a:pPr algn="just">
              <a:buFont typeface="Wingdings" pitchFamily="2" charset="2"/>
              <a:buChar char="Ø"/>
            </a:pPr>
            <a:r>
              <a:rPr lang="en-US" sz="2400" dirty="0" smtClean="0">
                <a:latin typeface="Times New Roman" pitchFamily="18" charset="0"/>
                <a:cs typeface="Times New Roman" pitchFamily="18" charset="0"/>
              </a:rPr>
              <a:t>Closing a connection also requires handshaking. To close a connection completely, each computer sends a segment with the FIN control bit set to 1 to indicate that the computer has no more data to send. </a:t>
            </a:r>
          </a:p>
          <a:p>
            <a:pPr algn="just">
              <a:buFont typeface="Wingdings" pitchFamily="2" charset="2"/>
              <a:buChar char="Ø"/>
            </a:pPr>
            <a:r>
              <a:rPr lang="en-US" sz="2400" dirty="0" smtClean="0">
                <a:latin typeface="Times New Roman" pitchFamily="18" charset="0"/>
                <a:cs typeface="Times New Roman" pitchFamily="18" charset="0"/>
              </a:rPr>
              <a:t>Each destination must acknowledge receiving the FIN. Figure below shows an example.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677117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4993"/>
          <a:stretch/>
        </p:blipFill>
        <p:spPr bwMode="auto">
          <a:xfrm>
            <a:off x="990600" y="533400"/>
            <a:ext cx="7456714"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77200" y="0"/>
            <a:ext cx="838200" cy="685800"/>
          </a:xfrm>
          <a:prstGeom prst="rect">
            <a:avLst/>
          </a:prstGeom>
          <a:noFill/>
        </p:spPr>
      </p:pic>
    </p:spTree>
    <p:extLst>
      <p:ext uri="{BB962C8B-B14F-4D97-AF65-F5344CB8AC3E}">
        <p14:creationId xmlns="" xmlns:p14="http://schemas.microsoft.com/office/powerpoint/2010/main" val="41602494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Content Placeholder 2"/>
          <p:cNvSpPr>
            <a:spLocks noGrp="1"/>
          </p:cNvSpPr>
          <p:nvPr>
            <p:ph idx="4294967295"/>
          </p:nvPr>
        </p:nvSpPr>
        <p:spPr>
          <a:xfrm>
            <a:off x="457200" y="609600"/>
            <a:ext cx="8229600" cy="6324600"/>
          </a:xfrm>
          <a:prstGeom prst="rect">
            <a:avLst/>
          </a:prstGeom>
        </p:spPr>
        <p:txBody>
          <a:bodyPr/>
          <a:lstStyle/>
          <a:p>
            <a:pPr marL="468313" indent="-409575" algn="just">
              <a:buSzPct val="100000"/>
              <a:buFont typeface="Arial" pitchFamily="34" charset="0"/>
              <a:buAutoNum type="arabicPeriod"/>
            </a:pPr>
            <a:r>
              <a:rPr lang="en-US" sz="2350" dirty="0" smtClean="0">
                <a:latin typeface="Times New Roman" pitchFamily="18" charset="0"/>
                <a:cs typeface="Times New Roman" pitchFamily="18" charset="0"/>
              </a:rPr>
              <a:t>The client sends a segment with the FIN control bit set to 1. This indicates that the client will send no more data over this  connection. The client may continue to receive from the server.</a:t>
            </a:r>
          </a:p>
          <a:p>
            <a:pPr marL="468313" indent="-409575" algn="just">
              <a:buSzPct val="100000"/>
              <a:buFont typeface="Arial" pitchFamily="34" charset="0"/>
              <a:buAutoNum type="arabicPeriod"/>
            </a:pPr>
            <a:r>
              <a:rPr lang="en-US" sz="2350" dirty="0" smtClean="0">
                <a:latin typeface="Times New Roman" pitchFamily="18" charset="0"/>
                <a:cs typeface="Times New Roman" pitchFamily="18" charset="0"/>
              </a:rPr>
              <a:t>The server sends a segment acknowledging the received FIN. If the server has no more data to send, it sets its FIN bit to 1. Otherwise, the server continues to send data and sets the FIN bit to 1 when all of the data has been sent.</a:t>
            </a:r>
          </a:p>
          <a:p>
            <a:pPr marL="468313" indent="-409575" algn="just">
              <a:buSzPct val="100000"/>
              <a:buFont typeface="Arial" pitchFamily="34" charset="0"/>
              <a:buAutoNum type="arabicPeriod"/>
            </a:pPr>
            <a:r>
              <a:rPr lang="en-US" sz="2350" dirty="0" smtClean="0">
                <a:latin typeface="Times New Roman" pitchFamily="18" charset="0"/>
                <a:cs typeface="Times New Roman" pitchFamily="18" charset="0"/>
              </a:rPr>
              <a:t>The client sends a segment acknowledging the received FIN. The connection is now closed.</a:t>
            </a:r>
          </a:p>
          <a:p>
            <a:pPr marL="468313" indent="-409575" algn="just">
              <a:buFont typeface="Wingdings" pitchFamily="2" charset="2"/>
              <a:buChar char="Ø"/>
            </a:pPr>
            <a:r>
              <a:rPr lang="en-US" sz="2350" dirty="0" smtClean="0">
                <a:latin typeface="Times New Roman" pitchFamily="18" charset="0"/>
                <a:cs typeface="Times New Roman" pitchFamily="18" charset="0"/>
              </a:rPr>
              <a:t>It is possible that one of the computers will crash or be removed from the network before the closing handshake completes. </a:t>
            </a:r>
          </a:p>
          <a:p>
            <a:pPr marL="468313" indent="-409575" algn="just">
              <a:buFont typeface="Wingdings" pitchFamily="2" charset="2"/>
              <a:buChar char="Ø"/>
            </a:pPr>
            <a:r>
              <a:rPr lang="en-US" sz="2350" dirty="0" smtClean="0">
                <a:latin typeface="Times New Roman" pitchFamily="18" charset="0"/>
                <a:cs typeface="Times New Roman" pitchFamily="18" charset="0"/>
              </a:rPr>
              <a:t>In this case, the other computer may decide after a time to consider the connection closed and free the resources allocated to the connection</a:t>
            </a: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2544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457200" y="533400"/>
            <a:ext cx="8229600" cy="6324600"/>
          </a:xfrm>
          <a:prstGeom prst="rect">
            <a:avLst/>
          </a:prstGeom>
        </p:spPr>
        <p:txBody>
          <a:bodyPr/>
          <a:lstStyle/>
          <a:p>
            <a:pPr algn="just" eaLnBrk="1" hangingPunct="1">
              <a:buFont typeface="Wingdings" pitchFamily="2" charset="2"/>
              <a:buChar char="Ø"/>
            </a:pPr>
            <a:r>
              <a:rPr lang="en-US" sz="2300" smtClean="0">
                <a:latin typeface="Times New Roman" pitchFamily="18" charset="0"/>
                <a:cs typeface="Times New Roman" pitchFamily="18" charset="0"/>
              </a:rPr>
              <a:t>Use a lower value to decrease the number of messages and thus the amount of root memory required to display the messages. Another way to decrease the number of messages is to use directives that apply only to a specific library, such as FTP_DEBUG and FTP_VERBOSE.</a:t>
            </a:r>
          </a:p>
          <a:p>
            <a:pPr algn="just" eaLnBrk="1" hangingPunct="1">
              <a:buFont typeface="Wingdings" pitchFamily="2" charset="2"/>
              <a:buChar char="Ø"/>
            </a:pPr>
            <a:r>
              <a:rPr lang="en-US" sz="2300" smtClean="0">
                <a:latin typeface="Times New Roman" pitchFamily="18" charset="0"/>
                <a:cs typeface="Times New Roman" pitchFamily="18" charset="0"/>
              </a:rPr>
              <a:t>When debugging is complete, remove the debugging directives and any related ifconfig() statements.</a:t>
            </a:r>
          </a:p>
          <a:p>
            <a:pPr algn="just" eaLnBrk="1" hangingPunct="1">
              <a:buFont typeface="Arial" pitchFamily="34" charset="0"/>
              <a:buNone/>
            </a:pPr>
            <a:r>
              <a:rPr lang="en-US" sz="2300" b="1" smtClean="0">
                <a:solidFill>
                  <a:srgbClr val="08B84F"/>
                </a:solidFill>
                <a:latin typeface="Times New Roman" pitchFamily="18" charset="0"/>
                <a:cs typeface="Times New Roman" pitchFamily="18" charset="0"/>
              </a:rPr>
              <a:t>	TINI Configuration</a:t>
            </a:r>
          </a:p>
          <a:p>
            <a:pPr algn="just" eaLnBrk="1" hangingPunct="1">
              <a:buFont typeface="Wingdings" pitchFamily="2" charset="2"/>
              <a:buChar char="Ø"/>
            </a:pPr>
            <a:r>
              <a:rPr lang="en-US" sz="2300" smtClean="0">
                <a:latin typeface="Times New Roman" pitchFamily="18" charset="0"/>
                <a:cs typeface="Times New Roman" pitchFamily="18" charset="0"/>
              </a:rPr>
              <a:t>TINI modules can also configure their network interfaces using static values or values obtained from a DHCP server.</a:t>
            </a:r>
          </a:p>
          <a:p>
            <a:pPr algn="just" eaLnBrk="1" hangingPunct="1">
              <a:buFont typeface="Arial" pitchFamily="34" charset="0"/>
              <a:buNone/>
            </a:pPr>
            <a:r>
              <a:rPr lang="en-US" sz="2300" b="1" smtClean="0">
                <a:solidFill>
                  <a:srgbClr val="08B84F"/>
                </a:solidFill>
                <a:latin typeface="Times New Roman" pitchFamily="18" charset="0"/>
                <a:cs typeface="Times New Roman" pitchFamily="18" charset="0"/>
              </a:rPr>
              <a:t>	Using ipconfig</a:t>
            </a:r>
          </a:p>
          <a:p>
            <a:pPr algn="just" eaLnBrk="1" hangingPunct="1">
              <a:buFont typeface="Wingdings" pitchFamily="2" charset="2"/>
              <a:buChar char="Ø"/>
            </a:pPr>
            <a:r>
              <a:rPr lang="en-US" sz="2300" smtClean="0">
                <a:latin typeface="Times New Roman" pitchFamily="18" charset="0"/>
                <a:cs typeface="Times New Roman" pitchFamily="18" charset="0"/>
              </a:rPr>
              <a:t>During project development, we can view and set the network configuration from within the JavaKit utility, using the command ipconfig. This ipconfig command is similar to the ipconfig utility that we can run from a command prompt under Windows.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526874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Content Placeholder 2"/>
          <p:cNvSpPr>
            <a:spLocks noGrp="1"/>
          </p:cNvSpPr>
          <p:nvPr>
            <p:ph idx="4294967295"/>
          </p:nvPr>
        </p:nvSpPr>
        <p:spPr>
          <a:xfrm>
            <a:off x="457200" y="533400"/>
            <a:ext cx="8229600" cy="61722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Flow Control</a:t>
            </a:r>
          </a:p>
          <a:p>
            <a:pPr algn="just">
              <a:buFont typeface="Wingdings" pitchFamily="2" charset="2"/>
              <a:buChar char="Ø"/>
            </a:pPr>
            <a:r>
              <a:rPr lang="en-US" sz="2400" smtClean="0">
                <a:latin typeface="Times New Roman" pitchFamily="18" charset="0"/>
                <a:cs typeface="Times New Roman" pitchFamily="18" charset="0"/>
              </a:rPr>
              <a:t>A sending process may have multiple segments ready to send to a destination. Before sending each segment, the sending process could wait for an acknowledgment for the previous segment.</a:t>
            </a:r>
          </a:p>
          <a:p>
            <a:pPr algn="just">
              <a:buFont typeface="Wingdings" pitchFamily="2" charset="2"/>
              <a:buChar char="Ø"/>
            </a:pPr>
            <a:r>
              <a:rPr lang="en-US" sz="2400" smtClean="0">
                <a:latin typeface="Times New Roman" pitchFamily="18" charset="0"/>
                <a:cs typeface="Times New Roman" pitchFamily="18" charset="0"/>
              </a:rPr>
              <a:t>But this is not the most efficient way to transfer data if the destination has room to store the data in more than one segment.</a:t>
            </a:r>
          </a:p>
          <a:p>
            <a:pPr algn="just">
              <a:buFont typeface="Wingdings" pitchFamily="2" charset="2"/>
              <a:buChar char="Ø"/>
            </a:pPr>
            <a:r>
              <a:rPr lang="en-US" sz="2400" smtClean="0">
                <a:latin typeface="Times New Roman" pitchFamily="18" charset="0"/>
                <a:cs typeface="Times New Roman" pitchFamily="18" charset="0"/>
              </a:rPr>
              <a:t>For more efficient transfers, the sending process can use a received header’s Window field to help determine how much data to send without waiting for an acknowledgment.</a:t>
            </a:r>
          </a:p>
          <a:p>
            <a:pPr algn="just">
              <a:buFont typeface="Wingdings" pitchFamily="2" charset="2"/>
              <a:buChar char="Ø"/>
            </a:pPr>
            <a:r>
              <a:rPr lang="en-US" sz="2400" smtClean="0">
                <a:latin typeface="Times New Roman" pitchFamily="18" charset="0"/>
                <a:cs typeface="Times New Roman" pitchFamily="18" charset="0"/>
              </a:rPr>
              <a:t>The destination can adjust the size according to its current state by changing the contents of the Window field as needed in the headers it sends.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22472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received acknowledgment number tells the sender that the destination received all of the data with segment numbers up to one less than the acknowledgment number. If the sender receives no acknowledgment, it can resend the data.</a:t>
            </a:r>
          </a:p>
          <a:p>
            <a:pPr algn="just">
              <a:buFont typeface="Wingdings" pitchFamily="2" charset="2"/>
              <a:buChar char="Ø"/>
            </a:pPr>
            <a:r>
              <a:rPr lang="en-US" sz="2400" smtClean="0">
                <a:latin typeface="Times New Roman" pitchFamily="18" charset="0"/>
                <a:cs typeface="Times New Roman" pitchFamily="18" charset="0"/>
              </a:rPr>
              <a:t>Typically, on sending a segment, the source temporarily stores the segment’s data in a retransmission queue and starts a timer. On receiving an acknowledgment, the source deletes the data from the retransmission queue.</a:t>
            </a:r>
          </a:p>
          <a:p>
            <a:pPr algn="just">
              <a:buFont typeface="Wingdings" pitchFamily="2" charset="2"/>
              <a:buChar char="Ø"/>
            </a:pPr>
            <a:r>
              <a:rPr lang="en-US" sz="2400" smtClean="0">
                <a:latin typeface="Times New Roman" pitchFamily="18" charset="0"/>
                <a:cs typeface="Times New Roman" pitchFamily="18" charset="0"/>
              </a:rPr>
              <a:t>If the source doesn’t receive an acknowledgment by the time the timer times out, the source assumes that the destination didn’t receive the segment and resends it, using the data in the retransmission queue.</a:t>
            </a:r>
          </a:p>
          <a:p>
            <a:pPr algn="just">
              <a:buFont typeface="Wingdings" pitchFamily="2" charset="2"/>
              <a:buChar char="Ø"/>
            </a:pPr>
            <a:r>
              <a:rPr lang="en-US" sz="2400" smtClean="0">
                <a:latin typeface="Times New Roman" pitchFamily="18" charset="0"/>
                <a:cs typeface="Times New Roman" pitchFamily="18" charset="0"/>
              </a:rPr>
              <a:t>The amount of time to wait before resending can vary with the network. Hosts often use the average round-trip time for a transmission in determining a timeout value.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680548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Content Placeholder 2"/>
          <p:cNvSpPr>
            <a:spLocks noGrp="1"/>
          </p:cNvSpPr>
          <p:nvPr>
            <p:ph idx="4294967295"/>
          </p:nvPr>
        </p:nvSpPr>
        <p:spPr>
          <a:xfrm>
            <a:off x="457200" y="3810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Enhancing Performance</a:t>
            </a:r>
          </a:p>
          <a:p>
            <a:pPr algn="just">
              <a:buFont typeface="Wingdings" pitchFamily="2" charset="2"/>
              <a:buChar char="Ø"/>
            </a:pPr>
            <a:r>
              <a:rPr lang="en-US" sz="2400" smtClean="0">
                <a:latin typeface="Times New Roman" pitchFamily="18" charset="0"/>
                <a:cs typeface="Times New Roman" pitchFamily="18" charset="0"/>
              </a:rPr>
              <a:t>Over time, several methods have come into popular use to help make TCP data transfers more efficient. </a:t>
            </a:r>
          </a:p>
          <a:p>
            <a:pPr algn="just">
              <a:buFont typeface="Wingdings" pitchFamily="2" charset="2"/>
              <a:buChar char="Ø"/>
            </a:pPr>
            <a:r>
              <a:rPr lang="en-US" sz="2400" smtClean="0">
                <a:latin typeface="Times New Roman" pitchFamily="18" charset="0"/>
                <a:cs typeface="Times New Roman" pitchFamily="18" charset="0"/>
              </a:rPr>
              <a:t>The methods limit how much data a sender can send in some situations, and may also eliminate the need to wait for a timeout before retransmitting.</a:t>
            </a:r>
          </a:p>
          <a:p>
            <a:pPr algn="just">
              <a:buFont typeface="Wingdings" pitchFamily="2" charset="2"/>
              <a:buChar char="Ø"/>
            </a:pPr>
            <a:r>
              <a:rPr lang="en-US" sz="2400" smtClean="0">
                <a:latin typeface="Times New Roman" pitchFamily="18" charset="0"/>
                <a:cs typeface="Times New Roman" pitchFamily="18" charset="0"/>
              </a:rPr>
              <a:t>The methods are Slow Start, Congestion Avoidance, Fast Retransmit, and Fast Recovery. RFC2581: TCP Congestion Control documents the methods.</a:t>
            </a:r>
          </a:p>
          <a:p>
            <a:pPr algn="just">
              <a:buFont typeface="Wingdings" pitchFamily="2" charset="2"/>
              <a:buChar char="Ø"/>
            </a:pPr>
            <a:r>
              <a:rPr lang="en-US" sz="2400" smtClean="0">
                <a:latin typeface="Times New Roman" pitchFamily="18" charset="0"/>
                <a:cs typeface="Times New Roman" pitchFamily="18" charset="0"/>
              </a:rPr>
              <a:t>The methods all have to do with specifying the number of segments a source can transmit before receiving an acknowledgment. </a:t>
            </a:r>
          </a:p>
          <a:p>
            <a:pPr algn="just">
              <a:buFont typeface="Wingdings" pitchFamily="2" charset="2"/>
              <a:buChar char="Ø"/>
            </a:pPr>
            <a:r>
              <a:rPr lang="en-US" sz="2400" smtClean="0">
                <a:latin typeface="Times New Roman" pitchFamily="18" charset="0"/>
                <a:cs typeface="Times New Roman" pitchFamily="18" charset="0"/>
              </a:rPr>
              <a:t>If a source waits for acknowledgment of the previous segment before sending the next segment, the source complies with the requirements of the approved and proposed standards.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500943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Content Placeholder 2"/>
          <p:cNvSpPr>
            <a:spLocks noGrp="1"/>
          </p:cNvSpPr>
          <p:nvPr>
            <p:ph idx="4294967295"/>
          </p:nvPr>
        </p:nvSpPr>
        <p:spPr>
          <a:xfrm>
            <a:off x="381000" y="381000"/>
            <a:ext cx="8229600" cy="6324600"/>
          </a:xfrm>
          <a:prstGeom prst="rect">
            <a:avLst/>
          </a:prstGeom>
        </p:spPr>
        <p:txBody>
          <a:bodyPr/>
          <a:lstStyle/>
          <a:p>
            <a:pPr algn="just">
              <a:buFont typeface="Arial" pitchFamily="34" charset="0"/>
              <a:buNone/>
            </a:pPr>
            <a:r>
              <a:rPr lang="en-US" sz="2200" b="1" smtClean="0">
                <a:solidFill>
                  <a:srgbClr val="0000FF"/>
                </a:solidFill>
                <a:latin typeface="Times New Roman" pitchFamily="18" charset="0"/>
                <a:cs typeface="Times New Roman" pitchFamily="18" charset="0"/>
              </a:rPr>
              <a:t>Supporting TCP in Embedded Systems</a:t>
            </a:r>
          </a:p>
          <a:p>
            <a:pPr algn="just">
              <a:buFont typeface="Wingdings" pitchFamily="2" charset="2"/>
              <a:buChar char="Ø"/>
            </a:pPr>
            <a:r>
              <a:rPr lang="en-US" sz="2200" smtClean="0">
                <a:latin typeface="Times New Roman" pitchFamily="18" charset="0"/>
                <a:cs typeface="Times New Roman" pitchFamily="18" charset="0"/>
              </a:rPr>
              <a:t>Supporting TCP in an embedded system is more complicated than supporting UDP. In addition to adding and removing headers and supporting IP, the computer must perform the 3-way handshake to connect to a remote host, maintain sequence and acknowledgment numbers when exchanging data, handshake when closing a connection, and respond to detected errors.</a:t>
            </a:r>
          </a:p>
          <a:p>
            <a:pPr algn="just">
              <a:buFont typeface="Wingdings" pitchFamily="2" charset="2"/>
              <a:buChar char="Ø"/>
            </a:pPr>
            <a:r>
              <a:rPr lang="en-US" sz="2200" smtClean="0">
                <a:latin typeface="Times New Roman" pitchFamily="18" charset="0"/>
                <a:cs typeface="Times New Roman" pitchFamily="18" charset="0"/>
              </a:rPr>
              <a:t>To send a message using TCP, a computer in an Ethernet network must do the following:</a:t>
            </a:r>
          </a:p>
          <a:p>
            <a:pPr lvl="1" algn="just">
              <a:buFont typeface="Arial" pitchFamily="34" charset="0"/>
              <a:buChar char="•"/>
            </a:pPr>
            <a:r>
              <a:rPr lang="en-US" sz="2200" smtClean="0">
                <a:latin typeface="Times New Roman" pitchFamily="18" charset="0"/>
                <a:cs typeface="Times New Roman" pitchFamily="18" charset="0"/>
              </a:rPr>
              <a:t>Establish a connection using the 3-way handshake</a:t>
            </a:r>
          </a:p>
          <a:p>
            <a:pPr lvl="1">
              <a:buFont typeface="Arial" pitchFamily="34" charset="0"/>
              <a:buChar char="•"/>
            </a:pPr>
            <a:r>
              <a:rPr lang="en-US" sz="2200" smtClean="0">
                <a:latin typeface="Times New Roman" pitchFamily="18" charset="0"/>
                <a:cs typeface="Times New Roman" pitchFamily="18" charset="0"/>
              </a:rPr>
              <a:t>Use the received Window size to determine how much data the remote computer can accept.</a:t>
            </a:r>
          </a:p>
          <a:p>
            <a:pPr lvl="1" algn="just">
              <a:buFont typeface="Arial" pitchFamily="34" charset="0"/>
              <a:buChar char="•"/>
            </a:pPr>
            <a:r>
              <a:rPr lang="en-US" sz="2200" smtClean="0">
                <a:latin typeface="Times New Roman" pitchFamily="18" charset="0"/>
                <a:cs typeface="Times New Roman" pitchFamily="18" charset="0"/>
              </a:rPr>
              <a:t>Place the source and destination port numbers, sequence number, acknowledgment number, header length, source window size, and checksum in the appropriate locations in the TCP header.</a:t>
            </a:r>
          </a:p>
          <a:p>
            <a:pPr lvl="1" algn="just">
              <a:buFont typeface="Arial" pitchFamily="34" charset="0"/>
              <a:buChar char="•"/>
            </a:pPr>
            <a:r>
              <a:rPr lang="en-US" sz="2200" smtClean="0">
                <a:latin typeface="Times New Roman" pitchFamily="18" charset="0"/>
                <a:cs typeface="Times New Roman" pitchFamily="18" charset="0"/>
              </a:rPr>
              <a:t>Computing the checksum requires knowing source and destination IP addresses.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822228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Content Placeholder 2"/>
          <p:cNvSpPr>
            <a:spLocks noGrp="1"/>
          </p:cNvSpPr>
          <p:nvPr>
            <p:ph idx="4294967295"/>
          </p:nvPr>
        </p:nvSpPr>
        <p:spPr>
          <a:xfrm>
            <a:off x="381000" y="381000"/>
            <a:ext cx="8229600" cy="6248400"/>
          </a:xfrm>
          <a:prstGeom prst="rect">
            <a:avLst/>
          </a:prstGeom>
        </p:spPr>
        <p:txBody>
          <a:bodyPr/>
          <a:lstStyle/>
          <a:p>
            <a:pPr lvl="1" algn="just">
              <a:buFont typeface="Arial" pitchFamily="34" charset="0"/>
              <a:buChar char="•"/>
            </a:pPr>
            <a:r>
              <a:rPr lang="en-US" sz="2100" smtClean="0">
                <a:latin typeface="Times New Roman" pitchFamily="18" charset="0"/>
                <a:cs typeface="Times New Roman" pitchFamily="18" charset="0"/>
              </a:rPr>
              <a:t>Place the data to send in the data portion of the segment.</a:t>
            </a:r>
          </a:p>
          <a:p>
            <a:pPr lvl="1" algn="just">
              <a:buFont typeface="Arial" pitchFamily="34" charset="0"/>
              <a:buChar char="•"/>
            </a:pPr>
            <a:r>
              <a:rPr lang="en-US" sz="2100" smtClean="0">
                <a:latin typeface="Times New Roman" pitchFamily="18" charset="0"/>
                <a:cs typeface="Times New Roman" pitchFamily="18" charset="0"/>
              </a:rPr>
              <a:t>Place the TCP segment in the data portion of an IP datagram. The IP datagram requires source and destination IP addresses and computing a checksum on the header.</a:t>
            </a:r>
          </a:p>
          <a:p>
            <a:pPr lvl="1" algn="just">
              <a:buFont typeface="Arial" pitchFamily="34" charset="0"/>
              <a:buChar char="•"/>
            </a:pPr>
            <a:r>
              <a:rPr lang="en-US" sz="2100" smtClean="0">
                <a:latin typeface="Times New Roman" pitchFamily="18" charset="0"/>
                <a:cs typeface="Times New Roman" pitchFamily="18" charset="0"/>
              </a:rPr>
              <a:t>Pass the IP datagram to the Ethernet controller’s driver for sending on the network and start a timeout timer.</a:t>
            </a:r>
          </a:p>
          <a:p>
            <a:pPr lvl="1" algn="just">
              <a:buFont typeface="Arial" pitchFamily="34" charset="0"/>
              <a:buChar char="•"/>
            </a:pPr>
            <a:r>
              <a:rPr lang="en-US" sz="2100" smtClean="0">
                <a:latin typeface="Times New Roman" pitchFamily="18" charset="0"/>
                <a:cs typeface="Times New Roman" pitchFamily="18" charset="0"/>
              </a:rPr>
              <a:t>Wait to receive an acknowledgment number that indicates that the remote computer received the data. If the acknowledgment doesn’t arrive before a timeout, resend the segment.</a:t>
            </a:r>
          </a:p>
          <a:p>
            <a:pPr algn="just">
              <a:buFont typeface="Wingdings" pitchFamily="2" charset="2"/>
              <a:buChar char="Ø"/>
            </a:pPr>
            <a:r>
              <a:rPr lang="en-US" sz="2100" smtClean="0">
                <a:latin typeface="Times New Roman" pitchFamily="18" charset="0"/>
                <a:cs typeface="Times New Roman" pitchFamily="18" charset="0"/>
              </a:rPr>
              <a:t>To receive a datagram using TCP, a computer in an Ethernet network must do the following:</a:t>
            </a:r>
          </a:p>
          <a:p>
            <a:pPr lvl="1" algn="just">
              <a:buFont typeface="Arial" pitchFamily="34" charset="0"/>
              <a:buChar char="•"/>
            </a:pPr>
            <a:r>
              <a:rPr lang="en-US" sz="2100" smtClean="0">
                <a:latin typeface="Times New Roman" pitchFamily="18" charset="0"/>
                <a:cs typeface="Times New Roman" pitchFamily="18" charset="0"/>
              </a:rPr>
              <a:t>Establish a connection using the 3-way handshake.</a:t>
            </a:r>
          </a:p>
          <a:p>
            <a:pPr lvl="1" algn="just">
              <a:buFont typeface="Arial" pitchFamily="34" charset="0"/>
              <a:buChar char="•"/>
            </a:pPr>
            <a:r>
              <a:rPr lang="en-US" sz="2100" smtClean="0">
                <a:latin typeface="Times New Roman" pitchFamily="18" charset="0"/>
                <a:cs typeface="Times New Roman" pitchFamily="18" charset="0"/>
              </a:rPr>
              <a:t>Receive an IP datagram from the Ethernet controller’s driver.</a:t>
            </a:r>
          </a:p>
          <a:p>
            <a:pPr lvl="1" algn="just">
              <a:buFont typeface="Arial" pitchFamily="34" charset="0"/>
              <a:buChar char="•"/>
            </a:pPr>
            <a:r>
              <a:rPr lang="en-US" sz="2100" smtClean="0">
                <a:latin typeface="Times New Roman" pitchFamily="18" charset="0"/>
                <a:cs typeface="Times New Roman" pitchFamily="18" charset="0"/>
              </a:rPr>
              <a:t>Strip the IP header from the datagram.  Calculate the checksum and compare with the received value.</a:t>
            </a:r>
          </a:p>
          <a:p>
            <a:pPr lvl="1" algn="just">
              <a:buFont typeface="Arial" pitchFamily="34" charset="0"/>
              <a:buChar char="•"/>
            </a:pPr>
            <a:r>
              <a:rPr lang="en-US" sz="2100" smtClean="0">
                <a:latin typeface="Times New Roman" pitchFamily="18" charset="0"/>
                <a:cs typeface="Times New Roman" pitchFamily="18" charset="0"/>
              </a:rPr>
              <a:t>If the checksums match, strip the header from the TCP segment. Calculate the checksum and compare it to the received value.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311985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Content Placeholder 2"/>
          <p:cNvSpPr>
            <a:spLocks noGrp="1"/>
          </p:cNvSpPr>
          <p:nvPr>
            <p:ph idx="4294967295"/>
          </p:nvPr>
        </p:nvSpPr>
        <p:spPr>
          <a:xfrm>
            <a:off x="457200" y="609600"/>
            <a:ext cx="8229600" cy="6096000"/>
          </a:xfrm>
          <a:prstGeom prst="rect">
            <a:avLst/>
          </a:prstGeom>
        </p:spPr>
        <p:txBody>
          <a:bodyPr/>
          <a:lstStyle/>
          <a:p>
            <a:pPr lvl="1" algn="just">
              <a:buFont typeface="Arial" pitchFamily="34" charset="0"/>
              <a:buChar char="•"/>
            </a:pPr>
            <a:r>
              <a:rPr lang="en-US" sz="2000" smtClean="0">
                <a:latin typeface="Times New Roman" pitchFamily="18" charset="0"/>
                <a:cs typeface="Times New Roman" pitchFamily="18" charset="0"/>
              </a:rPr>
              <a:t>Examine the received acknowledgment number to find out if the segment is acknowledging receipt of previously sent data and if so, delete the acknowledged data from the retransmission queue</a:t>
            </a:r>
            <a:r>
              <a:rPr lang="en-US" sz="1600" smtClean="0">
                <a:latin typeface="Times New Roman" pitchFamily="18" charset="0"/>
                <a:cs typeface="Times New Roman" pitchFamily="18" charset="0"/>
              </a:rPr>
              <a:t>.</a:t>
            </a:r>
          </a:p>
          <a:p>
            <a:pPr lvl="1" algn="just">
              <a:buFont typeface="Arial" pitchFamily="34" charset="0"/>
              <a:buChar char="•"/>
            </a:pPr>
            <a:r>
              <a:rPr lang="en-US" sz="2000" smtClean="0">
                <a:latin typeface="Times New Roman" pitchFamily="18" charset="0"/>
                <a:cs typeface="Times New Roman" pitchFamily="18" charset="0"/>
              </a:rPr>
              <a:t>Compare the received sequence number to the expected value. If the numbers match, set the acknowledgment number to return to the sender in a TCP segment.</a:t>
            </a:r>
          </a:p>
          <a:p>
            <a:pPr lvl="1" algn="just">
              <a:buFont typeface="Arial" pitchFamily="34" charset="0"/>
              <a:buChar char="•"/>
            </a:pPr>
            <a:r>
              <a:rPr lang="en-US" sz="2000" smtClean="0">
                <a:latin typeface="Times New Roman" pitchFamily="18" charset="0"/>
                <a:cs typeface="Times New Roman" pitchFamily="18" charset="0"/>
              </a:rPr>
              <a:t>Use the destination port number to decide where to pass the data.</a:t>
            </a:r>
          </a:p>
          <a:p>
            <a:pPr algn="just">
              <a:buFont typeface="Wingdings" pitchFamily="2" charset="2"/>
              <a:buChar char="Ø"/>
            </a:pPr>
            <a:r>
              <a:rPr lang="en-US" sz="2400" smtClean="0">
                <a:latin typeface="Times New Roman" pitchFamily="18" charset="0"/>
                <a:cs typeface="Times New Roman" pitchFamily="18" charset="0"/>
              </a:rPr>
              <a:t>In addition, at any time, either computer may request to close or reset the connection and the other computer should acknowledge the request and may request to close or reset the connection from the other end if appropriate.</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418951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Content Placeholder 2"/>
          <p:cNvSpPr>
            <a:spLocks noGrp="1"/>
          </p:cNvSpPr>
          <p:nvPr>
            <p:ph idx="4294967295"/>
          </p:nvPr>
        </p:nvSpPr>
        <p:spPr>
          <a:xfrm>
            <a:off x="457200" y="533400"/>
            <a:ext cx="8229600" cy="62484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SERVING WEB PAGES WITH DYNAMIC DATA</a:t>
            </a:r>
          </a:p>
          <a:p>
            <a:pPr algn="just">
              <a:buFont typeface="Wingdings" pitchFamily="2" charset="2"/>
              <a:buChar char="Ø"/>
            </a:pPr>
            <a:r>
              <a:rPr lang="en-US" sz="2400" smtClean="0">
                <a:latin typeface="Times New Roman" pitchFamily="18" charset="0"/>
                <a:cs typeface="Times New Roman" pitchFamily="18" charset="0"/>
              </a:rPr>
              <a:t>Many standard application-level protocols also use TCP or UDP when exchanging information. </a:t>
            </a:r>
          </a:p>
          <a:p>
            <a:pPr algn="just">
              <a:buFont typeface="Wingdings" pitchFamily="2" charset="2"/>
              <a:buChar char="Ø"/>
            </a:pPr>
            <a:r>
              <a:rPr lang="en-US" sz="2400" smtClean="0">
                <a:latin typeface="Times New Roman" pitchFamily="18" charset="0"/>
                <a:cs typeface="Times New Roman" pitchFamily="18" charset="0"/>
              </a:rPr>
              <a:t>One of the most popular of these is the hypertext transfer protocol (HTTP), which enables a computer to serve Web pages on request.</a:t>
            </a:r>
          </a:p>
          <a:p>
            <a:pPr algn="just">
              <a:spcBef>
                <a:spcPts val="1200"/>
              </a:spcBef>
              <a:buFont typeface="Arial" pitchFamily="34" charset="0"/>
              <a:buNone/>
            </a:pPr>
            <a:r>
              <a:rPr lang="en-US" sz="2400" b="1" smtClean="0">
                <a:solidFill>
                  <a:srgbClr val="0000FF"/>
                </a:solidFill>
                <a:latin typeface="Times New Roman" pitchFamily="18" charset="0"/>
                <a:cs typeface="Times New Roman" pitchFamily="18" charset="0"/>
              </a:rPr>
              <a:t>Quick Start: Two Approaches</a:t>
            </a:r>
          </a:p>
          <a:p>
            <a:pPr algn="just">
              <a:buFont typeface="Wingdings" pitchFamily="2" charset="2"/>
              <a:buChar char="Ø"/>
            </a:pPr>
            <a:r>
              <a:rPr lang="en-US" sz="2400" smtClean="0">
                <a:latin typeface="Times New Roman" pitchFamily="18" charset="0"/>
                <a:cs typeface="Times New Roman" pitchFamily="18" charset="0"/>
              </a:rPr>
              <a:t>A Web browser such as Microsoft’s Internet Explorer is a client application that uses HTTP to request Web pages from servers on the Internet or in a local network.</a:t>
            </a:r>
          </a:p>
          <a:p>
            <a:pPr algn="just">
              <a:buFont typeface="Wingdings" pitchFamily="2" charset="2"/>
              <a:buChar char="Ø"/>
            </a:pPr>
            <a:r>
              <a:rPr lang="en-US" sz="2400" smtClean="0">
                <a:latin typeface="Times New Roman" pitchFamily="18" charset="0"/>
                <a:cs typeface="Times New Roman" pitchFamily="18" charset="0"/>
              </a:rPr>
              <a:t>The servers don’t have to be PCs or other large computers.</a:t>
            </a:r>
          </a:p>
          <a:p>
            <a:pPr algn="just">
              <a:buFont typeface="Wingdings" pitchFamily="2" charset="2"/>
              <a:buChar char="Ø"/>
            </a:pPr>
            <a:r>
              <a:rPr lang="en-US" sz="2400" smtClean="0">
                <a:latin typeface="Times New Roman" pitchFamily="18" charset="0"/>
                <a:cs typeface="Times New Roman" pitchFamily="18" charset="0"/>
              </a:rPr>
              <a:t>Even a small embedded system with limited memory can serve a page containing text and simple images, including pages that display real-time data and accept and act on user input.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753402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Content Placeholder 2"/>
          <p:cNvSpPr>
            <a:spLocks noGrp="1"/>
          </p:cNvSpPr>
          <p:nvPr>
            <p:ph idx="4294967295"/>
          </p:nvPr>
        </p:nvSpPr>
        <p:spPr>
          <a:xfrm>
            <a:off x="457200" y="609600"/>
            <a:ext cx="8229600" cy="5943600"/>
          </a:xfrm>
          <a:prstGeom prst="rect">
            <a:avLst/>
          </a:prstGeom>
        </p:spPr>
        <p:txBody>
          <a:bodyPr/>
          <a:lstStyle/>
          <a:p>
            <a:pPr algn="just">
              <a:buFont typeface="Wingdings" pitchFamily="2" charset="2"/>
              <a:buChar char="Ø"/>
            </a:pPr>
            <a:r>
              <a:rPr lang="en-US" sz="2350" smtClean="0">
                <a:latin typeface="Times New Roman" pitchFamily="18" charset="0"/>
                <a:cs typeface="Times New Roman" pitchFamily="18" charset="0"/>
              </a:rPr>
              <a:t>A browser provides a user interface for requesting and displaying pages. The computers that request Web pages typically have full-screen displays, but for some applications, an embedded system with limited display capabilities can function as an HTTP client.</a:t>
            </a:r>
          </a:p>
          <a:p>
            <a:pPr algn="just">
              <a:buFont typeface="Wingdings" pitchFamily="2" charset="2"/>
              <a:buChar char="Ø"/>
            </a:pPr>
            <a:r>
              <a:rPr lang="en-US" sz="2350" smtClean="0">
                <a:latin typeface="Times New Roman" pitchFamily="18" charset="0"/>
                <a:cs typeface="Times New Roman" pitchFamily="18" charset="0"/>
              </a:rPr>
              <a:t>With an Internet connection, a Web server can serve pages to any browser on the Internet. Or a server may be programmed to respond to requests only from specific IP addresses. </a:t>
            </a:r>
          </a:p>
          <a:p>
            <a:pPr algn="just">
              <a:buFont typeface="Wingdings" pitchFamily="2" charset="2"/>
              <a:buChar char="Ø"/>
            </a:pPr>
            <a:r>
              <a:rPr lang="en-US" sz="2350" smtClean="0">
                <a:latin typeface="Times New Roman" pitchFamily="18" charset="0"/>
                <a:cs typeface="Times New Roman" pitchFamily="18" charset="0"/>
              </a:rPr>
              <a:t>A Web server in a local network may serve pages to selected computers or to any computer in the local network.</a:t>
            </a:r>
          </a:p>
          <a:p>
            <a:pPr algn="just">
              <a:buFont typeface="Wingdings" pitchFamily="2" charset="2"/>
              <a:buChar char="Ø"/>
            </a:pPr>
            <a:r>
              <a:rPr lang="en-US" sz="2350" smtClean="0">
                <a:latin typeface="Times New Roman" pitchFamily="18" charset="0"/>
                <a:cs typeface="Times New Roman" pitchFamily="18" charset="0"/>
              </a:rPr>
              <a:t>An embedded system that functions as a Web server generally has all of the following:</a:t>
            </a:r>
          </a:p>
          <a:p>
            <a:pPr lvl="1" algn="just">
              <a:buFont typeface="Arial" pitchFamily="34" charset="0"/>
              <a:buChar char="•"/>
            </a:pPr>
            <a:r>
              <a:rPr lang="en-US" sz="2350" smtClean="0">
                <a:latin typeface="Times New Roman" pitchFamily="18" charset="0"/>
                <a:cs typeface="Times New Roman" pitchFamily="18" charset="0"/>
              </a:rPr>
              <a:t>Non-volatile memory to hold pages to be served. </a:t>
            </a:r>
          </a:p>
          <a:p>
            <a:pPr lvl="1" algn="just">
              <a:buFont typeface="Arial" pitchFamily="34" charset="0"/>
              <a:buChar char="•"/>
            </a:pPr>
            <a:r>
              <a:rPr lang="en-US" sz="2350" smtClean="0">
                <a:latin typeface="Times New Roman" pitchFamily="18" charset="0"/>
                <a:cs typeface="Times New Roman" pitchFamily="18" charset="0"/>
              </a:rPr>
              <a:t>Support for TCP and IP. Requests for Web pages and the pages sent in response travel in the data portion of TCP segments.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949646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457200"/>
            <a:ext cx="8305800" cy="6248400"/>
          </a:xfrm>
          <a:prstGeom prst="rect">
            <a:avLst/>
          </a:prstGeom>
        </p:spPr>
        <p:txBody>
          <a:bodyPr/>
          <a:lstStyle/>
          <a:p>
            <a:pPr lvl="1" algn="just">
              <a:buFont typeface="Arial" pitchFamily="34" charset="0"/>
              <a:buChar char="•"/>
              <a:defRPr/>
            </a:pPr>
            <a:r>
              <a:rPr lang="en-US" sz="2050" dirty="0" smtClean="0">
                <a:latin typeface="Times New Roman" pitchFamily="18" charset="0"/>
                <a:cs typeface="Times New Roman" pitchFamily="18" charset="0"/>
              </a:rPr>
              <a:t>Support for HTTP. The server must be able to understand and respond to received requests for Web pages. The HTTP standard specifies the format for the requests and replies.</a:t>
            </a:r>
          </a:p>
          <a:p>
            <a:pPr lvl="1" algn="just">
              <a:buFont typeface="Arial" pitchFamily="34" charset="0"/>
              <a:buChar char="•"/>
              <a:defRPr/>
            </a:pPr>
            <a:r>
              <a:rPr lang="en-US" sz="2050" dirty="0" smtClean="0">
                <a:latin typeface="Times New Roman" pitchFamily="18" charset="0"/>
                <a:cs typeface="Times New Roman" pitchFamily="18" charset="0"/>
              </a:rPr>
              <a:t>A local-network or Internet connection. To serve pages on the Internet, the Web server must have an Internet connection. Any firewalls must be configured so the system can receive HTTP requests.</a:t>
            </a:r>
          </a:p>
          <a:p>
            <a:pPr lvl="1" algn="just">
              <a:buFont typeface="Arial" pitchFamily="34" charset="0"/>
              <a:buChar char="•"/>
              <a:defRPr/>
            </a:pPr>
            <a:r>
              <a:rPr lang="en-US" sz="2050" dirty="0" smtClean="0">
                <a:latin typeface="Times New Roman" pitchFamily="18" charset="0"/>
                <a:cs typeface="Times New Roman" pitchFamily="18" charset="0"/>
              </a:rPr>
              <a:t>One or more pages to serve. The Web pages are files or blocks of text that use a form of encoding called hypertext markup language (HTML). The HTML encoding specifies the formatting of text and images on the page, including text size and fonts and the positioning of text and other elements on the page. The HTML code may include links to images that appear on the page, as well as links to other pages or resources.</a:t>
            </a:r>
          </a:p>
          <a:p>
            <a:pPr marL="0" lvl="1" indent="0">
              <a:buFont typeface="Arial" charset="0"/>
              <a:buNone/>
              <a:defRPr/>
            </a:pPr>
            <a:r>
              <a:rPr lang="en-US" sz="2050" b="1" dirty="0" smtClean="0">
                <a:solidFill>
                  <a:srgbClr val="0000FF"/>
                </a:solidFill>
                <a:latin typeface="Times New Roman" pitchFamily="18" charset="0"/>
                <a:cs typeface="Times New Roman" pitchFamily="18" charset="0"/>
              </a:rPr>
              <a:t>Serving a Page with Dynamic Data</a:t>
            </a:r>
          </a:p>
          <a:p>
            <a:pPr marL="468313" indent="-409575" algn="just">
              <a:buFont typeface="Wingdings" pitchFamily="2" charset="2"/>
              <a:buChar char="Ø"/>
              <a:defRPr/>
            </a:pPr>
            <a:r>
              <a:rPr lang="en-US" sz="2050" dirty="0" smtClean="0">
                <a:latin typeface="Times New Roman" pitchFamily="18" charset="0"/>
                <a:cs typeface="Times New Roman" pitchFamily="18" charset="0"/>
              </a:rPr>
              <a:t>Many Web pages are static, where the information on the page doesn’t change unless someone edits the page’s HTML file and uploads the new file to the server. Static Web pages are useful for presenting product information, articles, or other information that remains constant.</a:t>
            </a:r>
            <a:endParaRPr lang="en-US" sz="205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033487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But most embedded systems have little use for static pages, other than possibly presenting a home page with links to other pages. </a:t>
            </a:r>
          </a:p>
          <a:p>
            <a:pPr algn="just">
              <a:buFont typeface="Wingdings" pitchFamily="2" charset="2"/>
              <a:buChar char="Ø"/>
            </a:pPr>
            <a:r>
              <a:rPr lang="en-US" sz="2200" dirty="0" smtClean="0">
                <a:latin typeface="Times New Roman" pitchFamily="18" charset="0"/>
                <a:cs typeface="Times New Roman" pitchFamily="18" charset="0"/>
              </a:rPr>
              <a:t>An embedded system that functions as a Web server will almost certainly want to display real-time information such as sensor readings or other up-to-the-minute information about the processes or environments the system is controlling or monitoring.</a:t>
            </a:r>
          </a:p>
          <a:p>
            <a:pPr algn="just">
              <a:buFont typeface="Wingdings" pitchFamily="2" charset="2"/>
              <a:buChar char="Ø"/>
            </a:pPr>
            <a:r>
              <a:rPr lang="en-US" sz="2200" dirty="0" smtClean="0">
                <a:latin typeface="Times New Roman" pitchFamily="18" charset="0"/>
                <a:cs typeface="Times New Roman" pitchFamily="18" charset="0"/>
              </a:rPr>
              <a:t>Dynamic, or real-time, data includes any data that can change over time and can be different each time the page is served. </a:t>
            </a:r>
          </a:p>
          <a:p>
            <a:pPr algn="just">
              <a:buFont typeface="Wingdings" pitchFamily="2" charset="2"/>
              <a:buChar char="Ø"/>
            </a:pPr>
            <a:r>
              <a:rPr lang="en-US" sz="2200" dirty="0" smtClean="0">
                <a:latin typeface="Times New Roman" pitchFamily="18" charset="0"/>
                <a:cs typeface="Times New Roman" pitchFamily="18" charset="0"/>
              </a:rPr>
              <a:t>An obvious example is a counter that displays the number of times the page has been accessed. </a:t>
            </a:r>
          </a:p>
          <a:p>
            <a:pPr algn="just">
              <a:buFont typeface="Wingdings" pitchFamily="2" charset="2"/>
              <a:buChar char="Ø"/>
            </a:pPr>
            <a:r>
              <a:rPr lang="en-US" sz="2200" dirty="0" smtClean="0">
                <a:latin typeface="Times New Roman" pitchFamily="18" charset="0"/>
                <a:cs typeface="Times New Roman" pitchFamily="18" charset="0"/>
              </a:rPr>
              <a:t>Dynamic data may also include sensor or switch readings and time and date information.</a:t>
            </a:r>
          </a:p>
          <a:p>
            <a:pPr algn="just">
              <a:buFont typeface="Wingdings" pitchFamily="2" charset="2"/>
              <a:buChar char="Ø"/>
            </a:pPr>
            <a:r>
              <a:rPr lang="en-US" sz="2200" dirty="0" smtClean="0">
                <a:latin typeface="Times New Roman" pitchFamily="18" charset="0"/>
                <a:cs typeface="Times New Roman" pitchFamily="18" charset="0"/>
              </a:rPr>
              <a:t>The supporting code included with the Rabbit and TINI greatly reduces the amount of the programming required to serve Web pages with dynamic </a:t>
            </a:r>
            <a:r>
              <a:rPr lang="en-US" sz="2200" dirty="0" smtClean="0">
                <a:latin typeface="Times New Roman" pitchFamily="18" charset="0"/>
                <a:cs typeface="Times New Roman" pitchFamily="18" charset="0"/>
              </a:rPr>
              <a:t>content.</a:t>
            </a:r>
          </a:p>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smtClean="0">
                <a:latin typeface="Times New Roman" pitchFamily="18" charset="0"/>
                <a:cs typeface="Times New Roman" pitchFamily="18" charset="0"/>
              </a:rPr>
              <a:t>figure below shows an example page.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514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6019800"/>
          </a:xfrm>
          <a:prstGeom prst="rect">
            <a:avLst/>
          </a:prstGeom>
        </p:spPr>
        <p:txBody>
          <a:bodyPr rtlCol="0">
            <a:normAutofit fontScale="92500" lnSpcReduction="10000"/>
          </a:bodyPr>
          <a:lstStyle/>
          <a:p>
            <a:pPr algn="just"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Typing </a:t>
            </a:r>
            <a:r>
              <a:rPr lang="en-US" sz="2400" dirty="0" err="1" smtClean="0">
                <a:latin typeface="Times New Roman" pitchFamily="18" charset="0"/>
                <a:cs typeface="Times New Roman" pitchFamily="18" charset="0"/>
              </a:rPr>
              <a:t>ipconfig</a:t>
            </a:r>
            <a:r>
              <a:rPr lang="en-US" sz="2400" dirty="0" smtClean="0">
                <a:latin typeface="Times New Roman" pitchFamily="18" charset="0"/>
                <a:cs typeface="Times New Roman" pitchFamily="18" charset="0"/>
              </a:rPr>
              <a:t> from a command prompt in </a:t>
            </a:r>
            <a:r>
              <a:rPr lang="en-US" sz="2400" dirty="0" err="1" smtClean="0">
                <a:latin typeface="Times New Roman" pitchFamily="18" charset="0"/>
                <a:cs typeface="Times New Roman" pitchFamily="18" charset="0"/>
              </a:rPr>
              <a:t>JavaKit</a:t>
            </a:r>
            <a:r>
              <a:rPr lang="en-US" sz="2400" dirty="0" smtClean="0">
                <a:latin typeface="Times New Roman" pitchFamily="18" charset="0"/>
                <a:cs typeface="Times New Roman" pitchFamily="18" charset="0"/>
              </a:rPr>
              <a:t> displays information about the TINI’s current network configuration:</a:t>
            </a:r>
          </a:p>
          <a:p>
            <a:pPr marL="569913" indent="-265113" eaLnBrk="1" fontAlgn="auto" hangingPunct="1">
              <a:spcAft>
                <a:spcPts val="0"/>
              </a:spcAft>
              <a:buFont typeface="Arial" pitchFamily="34" charset="0"/>
              <a:buNone/>
              <a:defRPr/>
            </a:pPr>
            <a:r>
              <a:rPr lang="en-US" sz="2400" dirty="0" smtClean="0"/>
              <a:t>TINI /&gt; </a:t>
            </a:r>
            <a:r>
              <a:rPr lang="en-US" sz="2400" dirty="0" err="1" smtClean="0"/>
              <a:t>ipconfig</a:t>
            </a:r>
            <a:endParaRPr lang="en-US" sz="2400" dirty="0" smtClean="0"/>
          </a:p>
          <a:p>
            <a:pPr marL="569913" indent="-265113" eaLnBrk="1" fontAlgn="auto" hangingPunct="1">
              <a:spcAft>
                <a:spcPts val="0"/>
              </a:spcAft>
              <a:buFont typeface="Arial" pitchFamily="34" charset="0"/>
              <a:buNone/>
              <a:defRPr/>
            </a:pPr>
            <a:r>
              <a:rPr lang="en-US" sz="2400" dirty="0" smtClean="0"/>
              <a:t>Hostname : tini00e254</a:t>
            </a:r>
          </a:p>
          <a:p>
            <a:pPr marL="569913" indent="-265113" eaLnBrk="1" fontAlgn="auto" hangingPunct="1">
              <a:spcAft>
                <a:spcPts val="0"/>
              </a:spcAft>
              <a:buFont typeface="Arial" pitchFamily="34" charset="0"/>
              <a:buNone/>
              <a:defRPr/>
            </a:pPr>
            <a:r>
              <a:rPr lang="en-US" sz="2400" dirty="0" smtClean="0"/>
              <a:t>Current IPv4 </a:t>
            </a:r>
            <a:r>
              <a:rPr lang="en-US" sz="2400" dirty="0" err="1" smtClean="0"/>
              <a:t>addr</a:t>
            </a:r>
            <a:r>
              <a:rPr lang="en-US" sz="2400" dirty="0" smtClean="0"/>
              <a:t>.: 192.168.111.3/24 (</a:t>
            </a:r>
            <a:r>
              <a:rPr lang="en-US" sz="2400" smtClean="0"/>
              <a:t>255.255.255.0) (</a:t>
            </a:r>
            <a:r>
              <a:rPr lang="en-US" sz="2400" dirty="0" smtClean="0"/>
              <a:t>active)</a:t>
            </a:r>
          </a:p>
          <a:p>
            <a:pPr marL="569913" indent="-265113" eaLnBrk="1" fontAlgn="auto" hangingPunct="1">
              <a:spcAft>
                <a:spcPts val="0"/>
              </a:spcAft>
              <a:buFont typeface="Arial" pitchFamily="34" charset="0"/>
              <a:buNone/>
              <a:defRPr/>
            </a:pPr>
            <a:r>
              <a:rPr lang="en-US" sz="2400" dirty="0" smtClean="0"/>
              <a:t>Current IPv6 </a:t>
            </a:r>
            <a:r>
              <a:rPr lang="en-US" sz="2400" dirty="0" err="1" smtClean="0"/>
              <a:t>addr</a:t>
            </a:r>
            <a:r>
              <a:rPr lang="en-US" sz="2400" smtClean="0"/>
              <a:t>.: fe80:0:0:0:260:35ff:fe00:e254/64 (active)</a:t>
            </a:r>
          </a:p>
          <a:p>
            <a:pPr marL="569913" indent="-265113" eaLnBrk="1" fontAlgn="auto" hangingPunct="1">
              <a:spcAft>
                <a:spcPts val="0"/>
              </a:spcAft>
              <a:buFont typeface="Arial" pitchFamily="34" charset="0"/>
              <a:buNone/>
              <a:defRPr/>
            </a:pPr>
            <a:r>
              <a:rPr lang="en-US" sz="2400" smtClean="0"/>
              <a:t>Default </a:t>
            </a:r>
            <a:r>
              <a:rPr lang="en-US" sz="2400" dirty="0" smtClean="0"/>
              <a:t>IPv4 GW : 192.168.111.1</a:t>
            </a:r>
          </a:p>
          <a:p>
            <a:pPr marL="569913" indent="-265113" eaLnBrk="1" fontAlgn="auto" hangingPunct="1">
              <a:spcAft>
                <a:spcPts val="0"/>
              </a:spcAft>
              <a:buFont typeface="Arial" pitchFamily="34" charset="0"/>
              <a:buNone/>
              <a:defRPr/>
            </a:pPr>
            <a:r>
              <a:rPr lang="en-US" sz="2400" dirty="0" smtClean="0"/>
              <a:t>Ethernet Address : 00:60:35:00:e2:54</a:t>
            </a:r>
          </a:p>
          <a:p>
            <a:pPr marL="569913" indent="-265113" eaLnBrk="1" fontAlgn="auto" hangingPunct="1">
              <a:spcAft>
                <a:spcPts val="0"/>
              </a:spcAft>
              <a:buFont typeface="Arial" pitchFamily="34" charset="0"/>
              <a:buNone/>
              <a:defRPr/>
            </a:pPr>
            <a:r>
              <a:rPr lang="en-US" sz="2400" dirty="0" smtClean="0"/>
              <a:t>Primary DNS :</a:t>
            </a:r>
          </a:p>
          <a:p>
            <a:pPr marL="569913" indent="-265113" eaLnBrk="1" fontAlgn="auto" hangingPunct="1">
              <a:spcAft>
                <a:spcPts val="0"/>
              </a:spcAft>
              <a:buFont typeface="Arial" pitchFamily="34" charset="0"/>
              <a:buNone/>
              <a:defRPr/>
            </a:pPr>
            <a:r>
              <a:rPr lang="en-US" sz="2400" dirty="0" smtClean="0"/>
              <a:t>Secondary DNS :</a:t>
            </a:r>
          </a:p>
          <a:p>
            <a:pPr marL="569913" indent="-265113" eaLnBrk="1" fontAlgn="auto" hangingPunct="1">
              <a:spcAft>
                <a:spcPts val="0"/>
              </a:spcAft>
              <a:buFont typeface="Arial" pitchFamily="34" charset="0"/>
              <a:buNone/>
              <a:defRPr/>
            </a:pPr>
            <a:r>
              <a:rPr lang="en-US" sz="2400" dirty="0" smtClean="0"/>
              <a:t>DNS Timeout : 0 (ms)</a:t>
            </a:r>
          </a:p>
          <a:p>
            <a:pPr marL="569913" indent="-265113" eaLnBrk="1" fontAlgn="auto" hangingPunct="1">
              <a:spcAft>
                <a:spcPts val="0"/>
              </a:spcAft>
              <a:buFont typeface="Arial" pitchFamily="34" charset="0"/>
              <a:buNone/>
              <a:defRPr/>
            </a:pPr>
            <a:r>
              <a:rPr lang="en-US" sz="2400" dirty="0" smtClean="0"/>
              <a:t>DHCP Server : 192.168.111.1</a:t>
            </a:r>
          </a:p>
          <a:p>
            <a:pPr marL="569913" indent="-265113" eaLnBrk="1" fontAlgn="auto" hangingPunct="1">
              <a:spcAft>
                <a:spcPts val="0"/>
              </a:spcAft>
              <a:buFont typeface="Arial" pitchFamily="34" charset="0"/>
              <a:buNone/>
              <a:defRPr/>
            </a:pPr>
            <a:r>
              <a:rPr lang="en-US" sz="2400" dirty="0" smtClean="0"/>
              <a:t>DHCP Enabled : true</a:t>
            </a:r>
          </a:p>
          <a:p>
            <a:pPr marL="569913" indent="-265113" eaLnBrk="1" fontAlgn="auto" hangingPunct="1">
              <a:spcAft>
                <a:spcPts val="0"/>
              </a:spcAft>
              <a:buFont typeface="Arial" pitchFamily="34" charset="0"/>
              <a:buNone/>
              <a:defRPr/>
            </a:pPr>
            <a:r>
              <a:rPr lang="en-US" sz="2400" dirty="0" smtClean="0"/>
              <a:t>DHCP Lease Ends : Tue Apr 23 08:21:48 GMT 2002</a:t>
            </a:r>
          </a:p>
          <a:p>
            <a:pPr marL="569913" indent="-265113" eaLnBrk="1" fontAlgn="auto" hangingPunct="1">
              <a:spcAft>
                <a:spcPts val="0"/>
              </a:spcAft>
              <a:buFont typeface="Arial" pitchFamily="34" charset="0"/>
              <a:buNone/>
              <a:defRPr/>
            </a:pPr>
            <a:r>
              <a:rPr lang="en-US" sz="2400" dirty="0" smtClean="0"/>
              <a:t>(23 hr, 58 min, 33 seconds left)</a:t>
            </a:r>
          </a:p>
          <a:p>
            <a:pPr marL="569913" indent="-265113" eaLnBrk="1" fontAlgn="auto" hangingPunct="1">
              <a:spcAft>
                <a:spcPts val="0"/>
              </a:spcAft>
              <a:buFont typeface="Arial" pitchFamily="34" charset="0"/>
              <a:buNone/>
              <a:defRPr/>
            </a:pPr>
            <a:r>
              <a:rPr lang="en-US" sz="2400" dirty="0" err="1" smtClean="0"/>
              <a:t>Mailhost</a:t>
            </a:r>
            <a:r>
              <a:rPr lang="en-US" sz="2400" dirty="0" smtClean="0"/>
              <a:t> : 0.0.0.0</a:t>
            </a:r>
          </a:p>
          <a:p>
            <a:pPr marL="569913" indent="-265113" eaLnBrk="1" fontAlgn="auto" hangingPunct="1">
              <a:spcAft>
                <a:spcPts val="0"/>
              </a:spcAft>
              <a:buFont typeface="Arial" pitchFamily="34" charset="0"/>
              <a:buNone/>
              <a:defRPr/>
            </a:pPr>
            <a:r>
              <a:rPr lang="en-US" sz="2400" dirty="0" smtClean="0"/>
              <a:t>Restore From Flash: Not Committed</a:t>
            </a: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84187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0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685800"/>
            <a:ext cx="7620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81540649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Content Placeholder 2"/>
          <p:cNvSpPr>
            <a:spLocks noGrp="1"/>
          </p:cNvSpPr>
          <p:nvPr>
            <p:ph idx="4294967295"/>
          </p:nvPr>
        </p:nvSpPr>
        <p:spPr>
          <a:xfrm>
            <a:off x="457200" y="685800"/>
            <a:ext cx="8229600" cy="63246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embedded system stores the number of days, hours, minutes, and seconds in variables. </a:t>
            </a:r>
          </a:p>
          <a:p>
            <a:pPr algn="just">
              <a:buFont typeface="Wingdings" pitchFamily="2" charset="2"/>
              <a:buChar char="Ø"/>
            </a:pPr>
            <a:r>
              <a:rPr lang="en-US" sz="2200" smtClean="0">
                <a:latin typeface="Times New Roman" pitchFamily="18" charset="0"/>
                <a:cs typeface="Times New Roman" pitchFamily="18" charset="0"/>
              </a:rPr>
              <a:t>When serving the page, the server application inserts the current values of the variables in the appropriate places in the page. </a:t>
            </a:r>
          </a:p>
          <a:p>
            <a:pPr algn="just">
              <a:buFont typeface="Wingdings" pitchFamily="2" charset="2"/>
              <a:buChar char="Ø"/>
            </a:pPr>
            <a:r>
              <a:rPr lang="en-US" sz="2200" smtClean="0">
                <a:latin typeface="Times New Roman" pitchFamily="18" charset="0"/>
                <a:cs typeface="Times New Roman" pitchFamily="18" charset="0"/>
              </a:rPr>
              <a:t>We can use the same techniques to create Web pages that display the current values of any variables in a system.</a:t>
            </a:r>
          </a:p>
          <a:p>
            <a:pPr algn="just">
              <a:buFont typeface="Wingdings" pitchFamily="2" charset="2"/>
              <a:buChar char="Ø"/>
            </a:pPr>
            <a:r>
              <a:rPr lang="en-US" sz="2200" smtClean="0">
                <a:latin typeface="Times New Roman" pitchFamily="18" charset="0"/>
                <a:cs typeface="Times New Roman" pitchFamily="18" charset="0"/>
              </a:rPr>
              <a:t>The Rabbit and TINI examples use different approaches to achieve the result.</a:t>
            </a:r>
          </a:p>
          <a:p>
            <a:pPr algn="just">
              <a:buFont typeface="Wingdings" pitchFamily="2" charset="2"/>
              <a:buChar char="Ø"/>
            </a:pPr>
            <a:r>
              <a:rPr lang="en-US" sz="2200" smtClean="0">
                <a:latin typeface="Times New Roman" pitchFamily="18" charset="0"/>
                <a:cs typeface="Times New Roman" pitchFamily="18" charset="0"/>
              </a:rPr>
              <a:t>The Rabbit uses Server Side Include directives that instruct the server to insert the values of variables in the appropriate locations in the file being served.</a:t>
            </a:r>
          </a:p>
          <a:p>
            <a:pPr algn="just">
              <a:buFont typeface="Wingdings" pitchFamily="2" charset="2"/>
              <a:buChar char="Ø"/>
            </a:pPr>
            <a:r>
              <a:rPr lang="en-US" sz="2200" smtClean="0">
                <a:latin typeface="Times New Roman" pitchFamily="18" charset="0"/>
                <a:cs typeface="Times New Roman" pitchFamily="18" charset="0"/>
              </a:rPr>
              <a:t>For the TINI, instead of storing the Web page in a separate file, the application creates the Web page as it is being sent, using a series of writes to send the page’s contents to a TCP socket and inserting the values of variables in the designated locations in the page.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832939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Content Placeholder 2"/>
          <p:cNvSpPr>
            <a:spLocks noGrp="1"/>
          </p:cNvSpPr>
          <p:nvPr>
            <p:ph idx="4294967295"/>
          </p:nvPr>
        </p:nvSpPr>
        <p:spPr>
          <a:xfrm>
            <a:off x="457200" y="381000"/>
            <a:ext cx="8229600" cy="64770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Rabbit Real-time Web Page</a:t>
            </a:r>
          </a:p>
          <a:p>
            <a:pPr algn="just">
              <a:buFont typeface="Wingdings" pitchFamily="2" charset="2"/>
              <a:buChar char="Ø"/>
            </a:pPr>
            <a:r>
              <a:rPr lang="en-US" sz="2200" smtClean="0">
                <a:latin typeface="Times New Roman" pitchFamily="18" charset="0"/>
                <a:cs typeface="Times New Roman" pitchFamily="18" charset="0"/>
              </a:rPr>
              <a:t>To serve its Web page, the Rabbit module uses HTTP functions and structures provided in Dynamic C to serve the Web page’s file on request. The main program loop updates the time variables once per second.</a:t>
            </a:r>
          </a:p>
          <a:p>
            <a:pPr algn="just">
              <a:buFont typeface="Arial" pitchFamily="34" charset="0"/>
              <a:buNone/>
            </a:pPr>
            <a:r>
              <a:rPr lang="en-US" sz="2200" b="1" smtClean="0">
                <a:solidFill>
                  <a:srgbClr val="0000FF"/>
                </a:solidFill>
                <a:latin typeface="Times New Roman" pitchFamily="18" charset="0"/>
                <a:cs typeface="Times New Roman" pitchFamily="18" charset="0"/>
              </a:rPr>
              <a:t>Page Design</a:t>
            </a:r>
          </a:p>
          <a:p>
            <a:pPr algn="just">
              <a:buFont typeface="Arial" pitchFamily="34" charset="0"/>
              <a:buNone/>
            </a:pPr>
            <a:endParaRPr lang="en-US" sz="2200" smtClean="0">
              <a:latin typeface="Times New Roman" pitchFamily="18" charset="0"/>
              <a:cs typeface="Times New Roman" pitchFamily="18" charset="0"/>
            </a:endParaRPr>
          </a:p>
        </p:txBody>
      </p:sp>
      <p:pic>
        <p:nvPicPr>
          <p:cNvPr id="1556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2562225"/>
            <a:ext cx="7543800" cy="353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234201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The above figure is the HTML code for the Webpage that is shown above.</a:t>
            </a:r>
          </a:p>
          <a:p>
            <a:pPr algn="just">
              <a:buFont typeface="Wingdings" pitchFamily="2" charset="2"/>
              <a:buChar char="Ø"/>
            </a:pPr>
            <a:r>
              <a:rPr lang="en-US" sz="2300" smtClean="0">
                <a:latin typeface="Times New Roman" pitchFamily="18" charset="0"/>
                <a:cs typeface="Times New Roman" pitchFamily="18" charset="0"/>
              </a:rPr>
              <a:t>The page uses HTML tags to advise the browser how to display the page’s contents. Each tag consists of text enclosed by angle brackets &lt; &gt;.</a:t>
            </a:r>
          </a:p>
          <a:p>
            <a:pPr algn="just">
              <a:buFont typeface="Wingdings" pitchFamily="2" charset="2"/>
              <a:buChar char="Ø"/>
            </a:pPr>
            <a:r>
              <a:rPr lang="en-US" sz="2300" smtClean="0">
                <a:latin typeface="Times New Roman" pitchFamily="18" charset="0"/>
                <a:cs typeface="Times New Roman" pitchFamily="18" charset="0"/>
              </a:rPr>
              <a:t>The code shown above is the five lines that each begin with a paragraph tag (&lt;p&gt;).</a:t>
            </a:r>
          </a:p>
          <a:p>
            <a:pPr algn="just">
              <a:buFont typeface="Wingdings" pitchFamily="2" charset="2"/>
              <a:buChar char="Ø"/>
            </a:pPr>
            <a:r>
              <a:rPr lang="en-US" sz="2300" smtClean="0">
                <a:latin typeface="Times New Roman" pitchFamily="18" charset="0"/>
                <a:cs typeface="Times New Roman" pitchFamily="18" charset="0"/>
              </a:rPr>
              <a:t>A paragraph tag tells the browser to display the information that follows in a new paragraph. </a:t>
            </a:r>
          </a:p>
          <a:p>
            <a:pPr algn="just">
              <a:buFont typeface="Wingdings" pitchFamily="2" charset="2"/>
              <a:buChar char="Ø"/>
            </a:pPr>
            <a:r>
              <a:rPr lang="en-US" sz="2300" smtClean="0">
                <a:latin typeface="Times New Roman" pitchFamily="18" charset="0"/>
                <a:cs typeface="Times New Roman" pitchFamily="18" charset="0"/>
              </a:rPr>
              <a:t>The first paragraph tag causes the browser to display the text, “This Rabbit program has been running for:”.</a:t>
            </a:r>
          </a:p>
          <a:p>
            <a:pPr algn="just">
              <a:buFont typeface="Wingdings" pitchFamily="2" charset="2"/>
              <a:buChar char="Ø"/>
            </a:pPr>
            <a:r>
              <a:rPr lang="en-US" sz="2300" smtClean="0">
                <a:latin typeface="Times New Roman" pitchFamily="18" charset="0"/>
                <a:cs typeface="Times New Roman" pitchFamily="18" charset="0"/>
              </a:rPr>
              <a:t>Each of the four lines that follow contains a Server Side Include #echo directive that inserts the value of a variable on the page. </a:t>
            </a:r>
          </a:p>
          <a:p>
            <a:pPr algn="just">
              <a:buFont typeface="Wingdings" pitchFamily="2" charset="2"/>
              <a:buChar char="Ø"/>
            </a:pPr>
            <a:r>
              <a:rPr lang="en-US" sz="2300" smtClean="0">
                <a:latin typeface="Times New Roman" pitchFamily="18" charset="0"/>
                <a:cs typeface="Times New Roman" pitchFamily="18" charset="0"/>
              </a:rPr>
              <a:t>A Server Side Include directive uses the same delimiters as an HTML comment.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521528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Content Placeholder 2"/>
          <p:cNvSpPr>
            <a:spLocks noGrp="1"/>
          </p:cNvSpPr>
          <p:nvPr>
            <p:ph idx="4294967295"/>
          </p:nvPr>
        </p:nvSpPr>
        <p:spPr>
          <a:xfrm>
            <a:off x="457200" y="762000"/>
            <a:ext cx="8229600" cy="5334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 comment, which is text that the browser ignores and doesn’t display, is enclosed by &lt;!-- and --&gt;. </a:t>
            </a:r>
          </a:p>
          <a:p>
            <a:pPr algn="just">
              <a:buFont typeface="Wingdings" pitchFamily="2" charset="2"/>
              <a:buChar char="Ø"/>
            </a:pPr>
            <a:r>
              <a:rPr lang="en-US" sz="2400" dirty="0" smtClean="0">
                <a:latin typeface="Times New Roman" pitchFamily="18" charset="0"/>
                <a:cs typeface="Times New Roman" pitchFamily="18" charset="0"/>
              </a:rPr>
              <a:t>On receiving a page that contains an HTML comment, the browser displays the page the same as if the comment and its delimiters were not present.</a:t>
            </a:r>
          </a:p>
          <a:p>
            <a:pPr algn="just">
              <a:buFont typeface="Wingdings" pitchFamily="2" charset="2"/>
              <a:buChar char="Ø"/>
            </a:pPr>
            <a:r>
              <a:rPr lang="en-US" sz="2400" dirty="0" smtClean="0">
                <a:latin typeface="Times New Roman" pitchFamily="18" charset="0"/>
                <a:cs typeface="Times New Roman" pitchFamily="18" charset="0"/>
              </a:rPr>
              <a:t>Another use for comment delimiters is to enable a page to specify Server Side Include (SSI) directives that the server executes before serving the page to the browser. </a:t>
            </a:r>
          </a:p>
          <a:p>
            <a:pPr algn="just">
              <a:buFont typeface="Wingdings" pitchFamily="2" charset="2"/>
              <a:buChar char="Ø"/>
            </a:pPr>
            <a:r>
              <a:rPr lang="en-US" sz="2400" dirty="0" smtClean="0">
                <a:latin typeface="Times New Roman" pitchFamily="18" charset="0"/>
                <a:cs typeface="Times New Roman" pitchFamily="18" charset="0"/>
              </a:rPr>
              <a:t>Before serving a page containing an SSI directive, the server executes the directive and replaces the delimiters and the text between them with the result of executing the directive.</a:t>
            </a:r>
          </a:p>
          <a:p>
            <a:pPr algn="just">
              <a:buFont typeface="Wingdings" pitchFamily="2" charset="2"/>
              <a:buChar char="Ø"/>
            </a:pPr>
            <a:r>
              <a:rPr lang="en-US" sz="2400" dirty="0" smtClean="0">
                <a:latin typeface="Times New Roman" pitchFamily="18" charset="0"/>
                <a:cs typeface="Times New Roman" pitchFamily="18" charset="0"/>
              </a:rPr>
              <a:t>If for some reason the server doesn’t support the directive, the server ignores the directive and the browser treats the directive as a comment, which is not displayed.</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164729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#echo directive tells the server to replace the comment tag and its contents with the value of the named variable. </a:t>
            </a:r>
          </a:p>
          <a:p>
            <a:pPr algn="just">
              <a:spcBef>
                <a:spcPts val="1200"/>
              </a:spcBef>
              <a:buFont typeface="Wingdings" pitchFamily="2" charset="2"/>
              <a:buChar char="Ø"/>
            </a:pPr>
            <a:r>
              <a:rPr lang="en-US" sz="2400" smtClean="0">
                <a:latin typeface="Times New Roman" pitchFamily="18" charset="0"/>
                <a:cs typeface="Times New Roman" pitchFamily="18" charset="0"/>
              </a:rPr>
              <a:t>For example, in the first directive, the server replaces &lt;!--#echo var="days"--&gt; with the value of the variable days on the server. If days equals 5, the browser receives and displays Days: 5.</a:t>
            </a:r>
          </a:p>
          <a:p>
            <a:pPr algn="just">
              <a:spcBef>
                <a:spcPts val="1200"/>
              </a:spcBef>
              <a:buFont typeface="Arial" pitchFamily="34" charset="0"/>
              <a:buNone/>
            </a:pPr>
            <a:r>
              <a:rPr lang="en-US" sz="2400" b="1" smtClean="0">
                <a:solidFill>
                  <a:srgbClr val="0000FF"/>
                </a:solidFill>
                <a:latin typeface="Times New Roman" pitchFamily="18" charset="0"/>
                <a:cs typeface="Times New Roman" pitchFamily="18" charset="0"/>
              </a:rPr>
              <a:t>	Serving the Page</a:t>
            </a:r>
          </a:p>
          <a:p>
            <a:pPr algn="just">
              <a:spcBef>
                <a:spcPts val="1200"/>
              </a:spcBef>
              <a:buFont typeface="Wingdings" pitchFamily="2" charset="2"/>
              <a:buChar char="Ø"/>
            </a:pPr>
            <a:r>
              <a:rPr lang="en-US" sz="2400" smtClean="0">
                <a:latin typeface="Times New Roman" pitchFamily="18" charset="0"/>
                <a:cs typeface="Times New Roman" pitchFamily="18" charset="0"/>
              </a:rPr>
              <a:t>The following is the complete application code the Rabbit requires to serve the Web page shown above.</a:t>
            </a:r>
          </a:p>
          <a:p>
            <a:pPr algn="just">
              <a:spcBef>
                <a:spcPts val="1200"/>
              </a:spcBef>
              <a:buFont typeface="Arial" pitchFamily="34" charset="0"/>
              <a:buNone/>
            </a:pPr>
            <a:r>
              <a:rPr lang="en-US" sz="2400" b="1" smtClean="0">
                <a:solidFill>
                  <a:srgbClr val="0000FF"/>
                </a:solidFill>
                <a:latin typeface="Times New Roman" pitchFamily="18" charset="0"/>
                <a:cs typeface="Times New Roman" pitchFamily="18" charset="0"/>
              </a:rPr>
              <a:t>	Initial Defines and Declarations</a:t>
            </a:r>
          </a:p>
          <a:p>
            <a:pPr algn="just">
              <a:spcBef>
                <a:spcPts val="1200"/>
              </a:spcBef>
              <a:buFont typeface="Wingdings" pitchFamily="2" charset="2"/>
              <a:buChar char="Ø"/>
            </a:pPr>
            <a:r>
              <a:rPr lang="en-US" sz="2400" smtClean="0">
                <a:latin typeface="Times New Roman" pitchFamily="18" charset="0"/>
                <a:cs typeface="Times New Roman" pitchFamily="18" charset="0"/>
              </a:rPr>
              <a:t>How TCPCONFIG specifies a macro that sets a network configuration stored in the file </a:t>
            </a:r>
            <a:r>
              <a:rPr lang="en-US" sz="2400" i="1" smtClean="0">
                <a:latin typeface="Times New Roman" pitchFamily="18" charset="0"/>
                <a:cs typeface="Times New Roman" pitchFamily="18" charset="0"/>
              </a:rPr>
              <a:t>tcp_config.lib. Our program must specify an </a:t>
            </a:r>
            <a:r>
              <a:rPr lang="en-US" sz="2400" smtClean="0">
                <a:latin typeface="Times New Roman" pitchFamily="18" charset="0"/>
                <a:cs typeface="Times New Roman" pitchFamily="18" charset="0"/>
              </a:rPr>
              <a:t>appropriate macro for our system and network configuration.</a:t>
            </a:r>
          </a:p>
          <a:p>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267021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Content Placeholder 2"/>
          <p:cNvSpPr>
            <a:spLocks noGrp="1"/>
          </p:cNvSpPr>
          <p:nvPr>
            <p:ph idx="4294967295"/>
          </p:nvPr>
        </p:nvSpPr>
        <p:spPr>
          <a:xfrm>
            <a:off x="457200" y="914400"/>
            <a:ext cx="8229600" cy="5715000"/>
          </a:xfrm>
          <a:prstGeom prst="rect">
            <a:avLst/>
          </a:prstGeom>
        </p:spPr>
        <p:txBody>
          <a:bodyPr/>
          <a:lstStyle/>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memmap</a:t>
            </a:r>
            <a:r>
              <a:rPr lang="en-US" sz="2000" dirty="0" smtClean="0">
                <a:latin typeface="Times New Roman" pitchFamily="18" charset="0"/>
                <a:cs typeface="Times New Roman" pitchFamily="18" charset="0"/>
              </a:rPr>
              <a:t> directive stores all C functions not declared as root in the extended memory area. </a:t>
            </a:r>
          </a:p>
          <a:p>
            <a:pPr algn="ctr">
              <a:buFont typeface="Arial" pitchFamily="34" charset="0"/>
              <a:buNone/>
            </a:pPr>
            <a:r>
              <a:rPr lang="en-US" sz="2000" dirty="0" smtClean="0">
                <a:latin typeface="Times New Roman" pitchFamily="18" charset="0"/>
                <a:cs typeface="Times New Roman" pitchFamily="18" charset="0"/>
              </a:rPr>
              <a:t>#define TCPCONFIG 1</a:t>
            </a:r>
          </a:p>
          <a:p>
            <a:pPr algn="ctr">
              <a:buFont typeface="Arial" pitchFamily="34" charset="0"/>
              <a:buNone/>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memmap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xmem</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application requires the dcrtcp.lib library, which supports TCP/IP and related protocols, and the http.lib library, which supports HTTP</a:t>
            </a:r>
            <a:r>
              <a:rPr lang="en-US" sz="2000" dirty="0" smtClean="0">
                <a:latin typeface="Times New Roman" pitchFamily="18" charset="0"/>
                <a:cs typeface="Times New Roman" pitchFamily="18" charset="0"/>
              </a:rPr>
              <a:t>.</a:t>
            </a: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ximport</a:t>
            </a:r>
            <a:r>
              <a:rPr lang="en-US" sz="2000" dirty="0" smtClean="0">
                <a:latin typeface="Times New Roman" pitchFamily="18" charset="0"/>
                <a:cs typeface="Times New Roman" pitchFamily="18" charset="0"/>
              </a:rPr>
              <a:t> directive retrieves a file from the PC being used for project development, stores the file’s length and contents in the Rabbit’s extended memory, and associates a symbol (</a:t>
            </a:r>
            <a:r>
              <a:rPr lang="en-US" sz="2000" dirty="0" err="1" smtClean="0">
                <a:latin typeface="Times New Roman" pitchFamily="18" charset="0"/>
                <a:cs typeface="Times New Roman" pitchFamily="18" charset="0"/>
              </a:rPr>
              <a:t>index_html</a:t>
            </a:r>
            <a:r>
              <a:rPr lang="en-US" sz="2000" dirty="0" smtClean="0">
                <a:latin typeface="Times New Roman" pitchFamily="18" charset="0"/>
                <a:cs typeface="Times New Roman" pitchFamily="18" charset="0"/>
              </a:rPr>
              <a:t> in the example below) with the file’s address in memory</a:t>
            </a:r>
            <a:r>
              <a:rPr lang="en-US" sz="2000" dirty="0" smtClean="0">
                <a:latin typeface="Times New Roman" pitchFamily="18" charset="0"/>
                <a:cs typeface="Times New Roman" pitchFamily="18" charset="0"/>
              </a:rPr>
              <a:t>.</a:t>
            </a: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Application code uses the symbol to locate the file and determine its length. </a:t>
            </a:r>
          </a:p>
          <a:p>
            <a:pPr algn="just">
              <a:buFont typeface="Wingdings" pitchFamily="2" charset="2"/>
              <a:buChar char="Ø"/>
            </a:pPr>
            <a:r>
              <a:rPr lang="en-US" sz="2000" dirty="0" smtClean="0">
                <a:latin typeface="Times New Roman" pitchFamily="18" charset="0"/>
                <a:cs typeface="Times New Roman" pitchFamily="18" charset="0"/>
              </a:rPr>
              <a:t>The path in the #</a:t>
            </a:r>
            <a:r>
              <a:rPr lang="en-US" sz="2000" dirty="0" err="1" smtClean="0">
                <a:latin typeface="Times New Roman" pitchFamily="18" charset="0"/>
                <a:cs typeface="Times New Roman" pitchFamily="18" charset="0"/>
              </a:rPr>
              <a:t>ximport</a:t>
            </a:r>
            <a:r>
              <a:rPr lang="en-US" sz="2000" dirty="0" smtClean="0">
                <a:latin typeface="Times New Roman" pitchFamily="18" charset="0"/>
                <a:cs typeface="Times New Roman" pitchFamily="18" charset="0"/>
              </a:rPr>
              <a:t> statement must match the location of the file in your development PC. The file </a:t>
            </a:r>
            <a:r>
              <a:rPr lang="en-US" sz="2000" i="1" dirty="0" smtClean="0">
                <a:latin typeface="Times New Roman" pitchFamily="18" charset="0"/>
                <a:cs typeface="Times New Roman" pitchFamily="18" charset="0"/>
              </a:rPr>
              <a:t>index.shtml </a:t>
            </a:r>
            <a:r>
              <a:rPr lang="en-US" sz="2000" dirty="0" smtClean="0">
                <a:latin typeface="Times New Roman" pitchFamily="18" charset="0"/>
                <a:cs typeface="Times New Roman" pitchFamily="18" charset="0"/>
              </a:rPr>
              <a:t>contains the text in the code shown above (page design)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1773256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04800"/>
            <a:ext cx="8229600" cy="6324600"/>
          </a:xfrm>
          <a:prstGeom prst="rect">
            <a:avLst/>
          </a:prstGeom>
        </p:spPr>
        <p:txBody>
          <a:bodyPr/>
          <a:lstStyle/>
          <a:p>
            <a:pPr>
              <a:buFont typeface="Arial" charset="0"/>
              <a:buNone/>
              <a:defRPr/>
            </a:pPr>
            <a:r>
              <a:rPr lang="en-US" sz="2200" dirty="0" smtClean="0">
                <a:latin typeface="Times New Roman" pitchFamily="18" charset="0"/>
                <a:cs typeface="Times New Roman" pitchFamily="18" charset="0"/>
              </a:rPr>
              <a:t>#use "dcrtcp.lib"</a:t>
            </a:r>
          </a:p>
          <a:p>
            <a:pPr>
              <a:buFont typeface="Arial" charset="0"/>
              <a:buNone/>
              <a:defRPr/>
            </a:pPr>
            <a:r>
              <a:rPr lang="en-US" sz="2200" dirty="0" smtClean="0">
                <a:latin typeface="Times New Roman" pitchFamily="18" charset="0"/>
                <a:cs typeface="Times New Roman" pitchFamily="18" charset="0"/>
              </a:rPr>
              <a:t>#use "http.lib"</a:t>
            </a:r>
          </a:p>
          <a:p>
            <a:pPr>
              <a:buFont typeface="Arial" charset="0"/>
              <a:buNone/>
              <a:defRPr/>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ximport</a:t>
            </a:r>
            <a:r>
              <a:rPr lang="en-US" sz="2200" dirty="0" smtClean="0">
                <a:latin typeface="Times New Roman" pitchFamily="18" charset="0"/>
                <a:cs typeface="Times New Roman" pitchFamily="18" charset="0"/>
              </a:rPr>
              <a:t> "c:/rabbitserver/index.shtml" </a:t>
            </a:r>
            <a:r>
              <a:rPr lang="en-US" sz="2200" dirty="0" err="1" smtClean="0">
                <a:latin typeface="Times New Roman" pitchFamily="18" charset="0"/>
                <a:cs typeface="Times New Roman" pitchFamily="18" charset="0"/>
              </a:rPr>
              <a:t>index_html</a:t>
            </a:r>
            <a:endParaRPr lang="en-US" sz="2200" dirty="0" smtClean="0">
              <a:latin typeface="Times New Roman" pitchFamily="18" charset="0"/>
              <a:cs typeface="Times New Roman" pitchFamily="18" charset="0"/>
            </a:endParaRPr>
          </a:p>
          <a:p>
            <a:pPr algn="just">
              <a:buFont typeface="Wingdings" pitchFamily="2" charset="2"/>
              <a:buChar char="Ø"/>
              <a:defRPr/>
            </a:pPr>
            <a:r>
              <a:rPr lang="en-US" sz="2200" dirty="0" smtClean="0">
                <a:latin typeface="Times New Roman" pitchFamily="18" charset="0"/>
                <a:cs typeface="Times New Roman" pitchFamily="18" charset="0"/>
              </a:rPr>
              <a:t>Four variables store the values for the units of time the Web page will display.</a:t>
            </a:r>
          </a:p>
          <a:p>
            <a:pPr>
              <a:buFont typeface="Arial" charset="0"/>
              <a:buNone/>
              <a:defRPr/>
            </a:pPr>
            <a:r>
              <a:rPr lang="en-US" sz="2200" dirty="0" smtClean="0">
                <a:latin typeface="Times New Roman" pitchFamily="18" charset="0"/>
                <a:cs typeface="Times New Roman" pitchFamily="18" charset="0"/>
              </a:rPr>
              <a:t>unsigned long days;</a:t>
            </a:r>
          </a:p>
          <a:p>
            <a:pPr>
              <a:buFont typeface="Arial" charset="0"/>
              <a:buNone/>
              <a:defRPr/>
            </a:pPr>
            <a:r>
              <a:rPr lang="en-US" sz="2200" dirty="0" smtClean="0">
                <a:latin typeface="Times New Roman" pitchFamily="18" charset="0"/>
                <a:cs typeface="Times New Roman" pitchFamily="18" charset="0"/>
              </a:rPr>
              <a:t>unsigned long hours;</a:t>
            </a:r>
          </a:p>
          <a:p>
            <a:pPr>
              <a:buFont typeface="Arial" charset="0"/>
              <a:buNone/>
              <a:defRPr/>
            </a:pPr>
            <a:r>
              <a:rPr lang="en-US" sz="2200" dirty="0" smtClean="0">
                <a:latin typeface="Times New Roman" pitchFamily="18" charset="0"/>
                <a:cs typeface="Times New Roman" pitchFamily="18" charset="0"/>
              </a:rPr>
              <a:t>unsigned long minutes;</a:t>
            </a:r>
          </a:p>
          <a:p>
            <a:pPr>
              <a:buFont typeface="Arial" charset="0"/>
              <a:buNone/>
              <a:defRPr/>
            </a:pPr>
            <a:r>
              <a:rPr lang="en-US" sz="2200" dirty="0" smtClean="0">
                <a:latin typeface="Times New Roman" pitchFamily="18" charset="0"/>
                <a:cs typeface="Times New Roman" pitchFamily="18" charset="0"/>
              </a:rPr>
              <a:t>unsigned long seconds;</a:t>
            </a:r>
          </a:p>
          <a:p>
            <a:pPr algn="just">
              <a:buFont typeface="Wingdings" pitchFamily="2" charset="2"/>
              <a:buChar char="Ø"/>
              <a:defRPr/>
            </a:pPr>
            <a:r>
              <a:rPr lang="en-US" sz="2200" dirty="0" smtClean="0">
                <a:latin typeface="Times New Roman" pitchFamily="18" charset="0"/>
                <a:cs typeface="Times New Roman" pitchFamily="18" charset="0"/>
              </a:rPr>
              <a:t>Dynamic C’s HTTP server uses two structures, </a:t>
            </a:r>
            <a:r>
              <a:rPr lang="en-US" sz="2200" dirty="0" err="1" smtClean="0">
                <a:latin typeface="Times New Roman" pitchFamily="18" charset="0"/>
                <a:cs typeface="Times New Roman" pitchFamily="18" charset="0"/>
              </a:rPr>
              <a:t>HttpType</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HttpSpec</a:t>
            </a:r>
            <a:r>
              <a:rPr lang="en-US" sz="2200" dirty="0" smtClean="0">
                <a:latin typeface="Times New Roman" pitchFamily="18" charset="0"/>
                <a:cs typeface="Times New Roman" pitchFamily="18" charset="0"/>
              </a:rPr>
              <a:t>, which contain information relating to the files the Web server serves.</a:t>
            </a:r>
          </a:p>
          <a:p>
            <a:pPr marL="457200" indent="-457200" algn="just">
              <a:buFont typeface="Wingdings" pitchFamily="2" charset="2"/>
              <a:buChar char="Ø"/>
              <a:defRPr/>
            </a:pP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HttpType</a:t>
            </a:r>
            <a:r>
              <a:rPr lang="en-US" sz="2200" dirty="0" smtClean="0">
                <a:latin typeface="Times New Roman" pitchFamily="18" charset="0"/>
                <a:cs typeface="Times New Roman" pitchFamily="18" charset="0"/>
              </a:rPr>
              <a:t> structure matches file extensions with file types and specifies a handler to use with files with the named extensions. When sending a file in response to an HTTP request, the server must identify the file type in the Content-Type field of the HTTP header in the response.</a:t>
            </a:r>
            <a:endParaRPr lang="en-US" sz="22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9731667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server in this application supports a single Web page with the extension </a:t>
            </a:r>
            <a:r>
              <a:rPr lang="en-US" sz="2400" i="1" smtClean="0">
                <a:latin typeface="Times New Roman" pitchFamily="18" charset="0"/>
                <a:cs typeface="Times New Roman" pitchFamily="18" charset="0"/>
              </a:rPr>
              <a:t>.shtml, which is the conventional extension for files that use SSI directives. </a:t>
            </a:r>
          </a:p>
          <a:p>
            <a:pPr algn="just">
              <a:buFont typeface="Wingdings" pitchFamily="2" charset="2"/>
              <a:buChar char="Ø"/>
            </a:pPr>
            <a:r>
              <a:rPr lang="en-US" sz="2400" smtClean="0">
                <a:latin typeface="Times New Roman" pitchFamily="18" charset="0"/>
                <a:cs typeface="Times New Roman" pitchFamily="18" charset="0"/>
              </a:rPr>
              <a:t>Dynamic C’s handler for pages with SSI directives is shtml_handler.</a:t>
            </a:r>
          </a:p>
          <a:p>
            <a:pPr algn="just">
              <a:buFont typeface="Wingdings" pitchFamily="2" charset="2"/>
              <a:buChar char="Ø"/>
            </a:pPr>
            <a:r>
              <a:rPr lang="en-US" sz="2400" smtClean="0">
                <a:latin typeface="Times New Roman" pitchFamily="18" charset="0"/>
                <a:cs typeface="Times New Roman" pitchFamily="18" charset="0"/>
              </a:rPr>
              <a:t>The HttpType structure below associates .shtml with the MIME type text/html, which is a text file that uses HTML encoding.</a:t>
            </a:r>
          </a:p>
          <a:p>
            <a:pPr algn="just">
              <a:buFont typeface="Wingdings" pitchFamily="2" charset="2"/>
              <a:buChar char="Ø"/>
            </a:pPr>
            <a:r>
              <a:rPr lang="en-US" sz="2400" smtClean="0">
                <a:latin typeface="Times New Roman" pitchFamily="18" charset="0"/>
                <a:cs typeface="Times New Roman" pitchFamily="18" charset="0"/>
              </a:rPr>
              <a:t>Other MIME types include text/plain, image/jpeg, and audio/mpeg. </a:t>
            </a:r>
          </a:p>
          <a:p>
            <a:pPr algn="just">
              <a:buFont typeface="Wingdings" pitchFamily="2" charset="2"/>
              <a:buChar char="Ø"/>
            </a:pPr>
            <a:r>
              <a:rPr lang="en-US" sz="2400" smtClean="0">
                <a:latin typeface="Times New Roman" pitchFamily="18" charset="0"/>
                <a:cs typeface="Times New Roman" pitchFamily="18" charset="0"/>
              </a:rPr>
              <a:t>The server’s default file ("/“) is associated with the first entry in the Http_types structure.</a:t>
            </a:r>
          </a:p>
          <a:p>
            <a:pPr>
              <a:buFont typeface="Arial" pitchFamily="34" charset="0"/>
              <a:buNone/>
            </a:pPr>
            <a:r>
              <a:rPr lang="en-US" sz="2400" smtClean="0">
                <a:latin typeface="Times New Roman" pitchFamily="18" charset="0"/>
                <a:cs typeface="Times New Roman" pitchFamily="18" charset="0"/>
              </a:rPr>
              <a:t>	const HttpType http_types[]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 ".shtml", "text/html", shtml_handler}</a:t>
            </a:r>
          </a:p>
          <a:p>
            <a:pPr>
              <a:buFont typeface="Arial" pitchFamily="34" charset="0"/>
              <a:buNone/>
            </a:pPr>
            <a:r>
              <a:rPr lang="en-US" sz="24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410237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100" smtClean="0">
                <a:latin typeface="Times New Roman" pitchFamily="18" charset="0"/>
                <a:cs typeface="Times New Roman" pitchFamily="18" charset="0"/>
              </a:rPr>
              <a:t>The HttpSpec structure contains information about the files, variables, and structures that the Web server can access. Each entry in the structure has seven parameters, though not all entry types use all of the parameters. </a:t>
            </a:r>
          </a:p>
          <a:p>
            <a:pPr algn="just">
              <a:buFont typeface="Wingdings" pitchFamily="2" charset="2"/>
              <a:buChar char="Ø"/>
            </a:pPr>
            <a:r>
              <a:rPr lang="en-US" sz="2100" smtClean="0">
                <a:latin typeface="Times New Roman" pitchFamily="18" charset="0"/>
                <a:cs typeface="Times New Roman" pitchFamily="18" charset="0"/>
              </a:rPr>
              <a:t>The structure in this example has entries for two files and four variables:</a:t>
            </a:r>
          </a:p>
          <a:p>
            <a:pPr algn="just">
              <a:buFont typeface="Arial" pitchFamily="34" charset="0"/>
              <a:buNone/>
            </a:pPr>
            <a:r>
              <a:rPr lang="en-US" sz="2100" smtClean="0">
                <a:latin typeface="Times New Roman" pitchFamily="18" charset="0"/>
                <a:cs typeface="Times New Roman" pitchFamily="18" charset="0"/>
              </a:rPr>
              <a:t>	const HttpSpec http_flashspec[] =</a:t>
            </a:r>
          </a:p>
          <a:p>
            <a:pPr algn="just">
              <a:buFont typeface="Arial" pitchFamily="34" charset="0"/>
              <a:buNone/>
            </a:pPr>
            <a:r>
              <a:rPr lang="en-US" sz="2100" smtClean="0">
                <a:latin typeface="Times New Roman" pitchFamily="18" charset="0"/>
                <a:cs typeface="Times New Roman" pitchFamily="18" charset="0"/>
              </a:rPr>
              <a:t>	{</a:t>
            </a:r>
          </a:p>
          <a:p>
            <a:pPr algn="just">
              <a:buFont typeface="Arial" pitchFamily="34" charset="0"/>
              <a:buNone/>
            </a:pPr>
            <a:r>
              <a:rPr lang="en-US" sz="2100" smtClean="0">
                <a:latin typeface="Times New Roman" pitchFamily="18" charset="0"/>
                <a:cs typeface="Times New Roman" pitchFamily="18" charset="0"/>
              </a:rPr>
              <a:t>	{ HTTPSPEC_FILE, "/", index_html, NULL, 0, NULL, NULL}, { HTTPSPEC_FILE, "/index.shtml", index_html, NULL, 0, NULL, NULL},</a:t>
            </a:r>
          </a:p>
          <a:p>
            <a:pPr algn="just">
              <a:buFont typeface="Arial" pitchFamily="34" charset="0"/>
              <a:buNone/>
            </a:pPr>
            <a:r>
              <a:rPr lang="en-US" sz="2100" smtClean="0">
                <a:latin typeface="Times New Roman" pitchFamily="18" charset="0"/>
                <a:cs typeface="Times New Roman" pitchFamily="18" charset="0"/>
              </a:rPr>
              <a:t>	{ HTTPSPEC_VARIABLE, "days", 0, &amp;days, INT32, "%d“, NULL},</a:t>
            </a:r>
          </a:p>
          <a:p>
            <a:pPr algn="just">
              <a:buFont typeface="Arial" pitchFamily="34" charset="0"/>
              <a:buNone/>
            </a:pPr>
            <a:r>
              <a:rPr lang="en-US" sz="2100" smtClean="0">
                <a:latin typeface="Times New Roman" pitchFamily="18" charset="0"/>
                <a:cs typeface="Times New Roman" pitchFamily="18" charset="0"/>
              </a:rPr>
              <a:t>	{ HTTPSPEC_VARIABLE, "hours", 0, &amp;hours, INT32, "%d“, NULL},</a:t>
            </a:r>
          </a:p>
          <a:p>
            <a:pPr algn="just">
              <a:buFont typeface="Arial" pitchFamily="34" charset="0"/>
              <a:buNone/>
            </a:pPr>
            <a:r>
              <a:rPr lang="en-US" sz="2100" smtClean="0">
                <a:latin typeface="Times New Roman" pitchFamily="18" charset="0"/>
                <a:cs typeface="Times New Roman" pitchFamily="18" charset="0"/>
              </a:rPr>
              <a:t>	{ HTTPSPEC_VARIABLE, "minutes", 0, &amp;minutes, INT32, "%d“,		NULL},</a:t>
            </a:r>
          </a:p>
          <a:p>
            <a:pPr algn="just">
              <a:buFont typeface="Arial" pitchFamily="34" charset="0"/>
              <a:buNone/>
            </a:pPr>
            <a:r>
              <a:rPr lang="en-US" sz="2100" smtClean="0">
                <a:latin typeface="Times New Roman" pitchFamily="18" charset="0"/>
                <a:cs typeface="Times New Roman" pitchFamily="18" charset="0"/>
              </a:rPr>
              <a:t>	{ HTTPSPEC_VARIABLE, "seconds", 0, &amp;seconds, INT32, "%d“, 		NULL},</a:t>
            </a:r>
          </a:p>
          <a:p>
            <a:pPr algn="just">
              <a:buFont typeface="Arial" pitchFamily="34" charset="0"/>
              <a:buNone/>
            </a:pPr>
            <a:r>
              <a:rPr lang="en-US" sz="21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371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638800"/>
          </a:xfrm>
          <a:prstGeom prst="rect">
            <a:avLst/>
          </a:prstGeom>
        </p:spPr>
        <p:txBody>
          <a:bodyPr rtlCol="0">
            <a:noAutofit/>
          </a:bodyPr>
          <a:lstStyle/>
          <a:p>
            <a:pPr algn="just" eaLnBrk="1" fontAlgn="auto" hangingPunct="1">
              <a:spcAft>
                <a:spcPts val="0"/>
              </a:spcAft>
              <a:buFont typeface="Wingdings" pitchFamily="2" charset="2"/>
              <a:buChar char="Ø"/>
              <a:defRPr/>
            </a:pPr>
            <a:r>
              <a:rPr lang="en-US" sz="2000" dirty="0" smtClean="0">
                <a:latin typeface="+mj-lt"/>
                <a:cs typeface="Times New Roman" pitchFamily="18" charset="0"/>
              </a:rPr>
              <a:t>Typing help </a:t>
            </a:r>
            <a:r>
              <a:rPr lang="en-US" sz="2000" dirty="0" err="1" smtClean="0">
                <a:latin typeface="+mj-lt"/>
                <a:cs typeface="Times New Roman" pitchFamily="18" charset="0"/>
              </a:rPr>
              <a:t>ipconfig</a:t>
            </a:r>
            <a:r>
              <a:rPr lang="en-US" sz="2000" dirty="0" smtClean="0">
                <a:latin typeface="+mj-lt"/>
                <a:cs typeface="Times New Roman" pitchFamily="18" charset="0"/>
              </a:rPr>
              <a:t> displays the command-line options supported for performing other functions related to the network configuration:</a:t>
            </a:r>
          </a:p>
          <a:p>
            <a:pPr algn="ctr" eaLnBrk="1" fontAlgn="auto" hangingPunct="1">
              <a:spcAft>
                <a:spcPts val="0"/>
              </a:spcAft>
              <a:buFont typeface="Arial" pitchFamily="34" charset="0"/>
              <a:buNone/>
              <a:defRPr/>
            </a:pPr>
            <a:r>
              <a:rPr lang="en-US" sz="1900" dirty="0" smtClean="0">
                <a:latin typeface="+mj-lt"/>
                <a:cs typeface="Times New Roman" pitchFamily="18" charset="0"/>
              </a:rPr>
              <a:t>TINI /&gt; help </a:t>
            </a:r>
            <a:r>
              <a:rPr lang="en-US" sz="1900" dirty="0" err="1" smtClean="0">
                <a:latin typeface="+mj-lt"/>
                <a:cs typeface="Times New Roman" pitchFamily="18" charset="0"/>
              </a:rPr>
              <a:t>ipconfig</a:t>
            </a:r>
            <a:endParaRPr lang="en-US" sz="1900" dirty="0" smtClean="0">
              <a:latin typeface="+mj-lt"/>
              <a:cs typeface="Times New Roman" pitchFamily="18" charset="0"/>
            </a:endParaRPr>
          </a:p>
          <a:p>
            <a:pPr algn="ctr" eaLnBrk="1" fontAlgn="auto" hangingPunct="1">
              <a:spcAft>
                <a:spcPts val="0"/>
              </a:spcAft>
              <a:buFont typeface="Arial" pitchFamily="34" charset="0"/>
              <a:buNone/>
              <a:defRPr/>
            </a:pPr>
            <a:r>
              <a:rPr lang="en-US" sz="1900" dirty="0" err="1" smtClean="0">
                <a:latin typeface="+mj-lt"/>
                <a:cs typeface="Times New Roman" pitchFamily="18" charset="0"/>
              </a:rPr>
              <a:t>ipconfig</a:t>
            </a:r>
            <a:r>
              <a:rPr lang="en-US" sz="1900" dirty="0" smtClean="0">
                <a:latin typeface="+mj-lt"/>
                <a:cs typeface="Times New Roman" pitchFamily="18" charset="0"/>
              </a:rPr>
              <a:t> [options]</a:t>
            </a:r>
          </a:p>
          <a:p>
            <a:pPr marL="511175" indent="-265113" eaLnBrk="1" fontAlgn="auto" hangingPunct="1">
              <a:spcAft>
                <a:spcPts val="0"/>
              </a:spcAft>
              <a:buFont typeface="Arial" pitchFamily="34" charset="0"/>
              <a:buNone/>
              <a:defRPr/>
            </a:pPr>
            <a:r>
              <a:rPr lang="en-US" sz="1800" dirty="0" smtClean="0">
                <a:latin typeface="+mj-lt"/>
              </a:rPr>
              <a:t>Configure or display the network settings.</a:t>
            </a:r>
          </a:p>
          <a:p>
            <a:pPr marL="511175" indent="-265113" eaLnBrk="1" fontAlgn="auto" hangingPunct="1">
              <a:spcAft>
                <a:spcPts val="0"/>
              </a:spcAft>
              <a:buFont typeface="Arial" pitchFamily="34" charset="0"/>
              <a:buNone/>
              <a:defRPr/>
            </a:pPr>
            <a:r>
              <a:rPr lang="en-US" sz="1800" dirty="0" smtClean="0">
                <a:latin typeface="+mj-lt"/>
              </a:rPr>
              <a:t>[-a IP -m mask] 		Set IPv4 address and subnet mask.</a:t>
            </a:r>
          </a:p>
          <a:p>
            <a:pPr marL="511175" indent="-265113" eaLnBrk="1" fontAlgn="auto" hangingPunct="1">
              <a:spcAft>
                <a:spcPts val="0"/>
              </a:spcAft>
              <a:buFont typeface="Arial" pitchFamily="34" charset="0"/>
              <a:buNone/>
              <a:defRPr/>
            </a:pPr>
            <a:r>
              <a:rPr lang="en-US" sz="1800" dirty="0" smtClean="0">
                <a:latin typeface="+mj-lt"/>
              </a:rPr>
              <a:t>[-n </a:t>
            </a:r>
            <a:r>
              <a:rPr lang="en-US" sz="1800" dirty="0" err="1" smtClean="0">
                <a:latin typeface="+mj-lt"/>
              </a:rPr>
              <a:t>domainname</a:t>
            </a:r>
            <a:r>
              <a:rPr lang="en-US" sz="1800" dirty="0" smtClean="0">
                <a:latin typeface="+mj-lt"/>
              </a:rPr>
              <a:t>] 	Set domain name</a:t>
            </a:r>
          </a:p>
          <a:p>
            <a:pPr marL="511175" indent="-265113" eaLnBrk="1" fontAlgn="auto" hangingPunct="1">
              <a:spcAft>
                <a:spcPts val="0"/>
              </a:spcAft>
              <a:buFont typeface="Arial" pitchFamily="34" charset="0"/>
              <a:buNone/>
              <a:defRPr/>
            </a:pPr>
            <a:r>
              <a:rPr lang="en-US" sz="1800" dirty="0" smtClean="0">
                <a:latin typeface="+mj-lt"/>
              </a:rPr>
              <a:t>[-g IP] 			Set gateway address</a:t>
            </a:r>
          </a:p>
          <a:p>
            <a:pPr marL="511175" indent="-265113" eaLnBrk="1" fontAlgn="auto" hangingPunct="1">
              <a:spcAft>
                <a:spcPts val="0"/>
              </a:spcAft>
              <a:buFont typeface="Arial" pitchFamily="34" charset="0"/>
              <a:buNone/>
              <a:defRPr/>
            </a:pPr>
            <a:r>
              <a:rPr lang="en-US" sz="1800" dirty="0" smtClean="0">
                <a:latin typeface="+mj-lt"/>
              </a:rPr>
              <a:t>[-p IP] 			Set primary DNS address</a:t>
            </a:r>
          </a:p>
          <a:p>
            <a:pPr marL="511175" indent="-265113" eaLnBrk="1" fontAlgn="auto" hangingPunct="1">
              <a:spcAft>
                <a:spcPts val="0"/>
              </a:spcAft>
              <a:buFont typeface="Arial" pitchFamily="34" charset="0"/>
              <a:buNone/>
              <a:defRPr/>
            </a:pPr>
            <a:r>
              <a:rPr lang="en-US" sz="1800" dirty="0" smtClean="0">
                <a:latin typeface="+mj-lt"/>
              </a:rPr>
              <a:t>[-s IP] 			Set secondary DNS address</a:t>
            </a:r>
          </a:p>
          <a:p>
            <a:pPr marL="511175" indent="-265113" eaLnBrk="1" fontAlgn="auto" hangingPunct="1">
              <a:spcAft>
                <a:spcPts val="0"/>
              </a:spcAft>
              <a:buFont typeface="Arial" pitchFamily="34" charset="0"/>
              <a:buNone/>
              <a:defRPr/>
            </a:pPr>
            <a:r>
              <a:rPr lang="en-US" sz="1800" dirty="0" smtClean="0">
                <a:latin typeface="+mj-lt"/>
              </a:rPr>
              <a:t>[-t </a:t>
            </a:r>
            <a:r>
              <a:rPr lang="en-US" sz="1800" dirty="0" err="1" smtClean="0">
                <a:latin typeface="+mj-lt"/>
              </a:rPr>
              <a:t>dnstimeout</a:t>
            </a:r>
            <a:r>
              <a:rPr lang="en-US" sz="1800" dirty="0" smtClean="0">
                <a:latin typeface="+mj-lt"/>
              </a:rPr>
              <a:t>] 		Set DNS timeout (set to 0 for </a:t>
            </a:r>
            <a:r>
              <a:rPr lang="en-US" sz="1800" dirty="0" err="1" smtClean="0">
                <a:latin typeface="+mj-lt"/>
              </a:rPr>
              <a:t>backoff</a:t>
            </a:r>
            <a:r>
              <a:rPr lang="en-US" sz="1800" dirty="0" smtClean="0">
                <a:latin typeface="+mj-lt"/>
              </a:rPr>
              <a:t>/retry)</a:t>
            </a:r>
          </a:p>
          <a:p>
            <a:pPr marL="511175" indent="-265113" eaLnBrk="1" fontAlgn="auto" hangingPunct="1">
              <a:spcAft>
                <a:spcPts val="0"/>
              </a:spcAft>
              <a:buFont typeface="Arial" pitchFamily="34" charset="0"/>
              <a:buNone/>
              <a:defRPr/>
            </a:pPr>
            <a:r>
              <a:rPr lang="en-US" sz="1800" dirty="0" smtClean="0">
                <a:latin typeface="+mj-lt"/>
              </a:rPr>
              <a:t>[-d] 			Use DHCP to lease an IP address</a:t>
            </a:r>
          </a:p>
          <a:p>
            <a:pPr marL="511175" indent="-265113" eaLnBrk="1" fontAlgn="auto" hangingPunct="1">
              <a:spcAft>
                <a:spcPts val="0"/>
              </a:spcAft>
              <a:buFont typeface="Arial" pitchFamily="34" charset="0"/>
              <a:buNone/>
              <a:defRPr/>
            </a:pPr>
            <a:r>
              <a:rPr lang="en-US" sz="1800" dirty="0" smtClean="0">
                <a:latin typeface="+mj-lt"/>
              </a:rPr>
              <a:t>[-r] 			Release currently held DHCP IP address</a:t>
            </a:r>
          </a:p>
          <a:p>
            <a:pPr marL="511175" indent="-265113" eaLnBrk="1" fontAlgn="auto" hangingPunct="1">
              <a:spcAft>
                <a:spcPts val="0"/>
              </a:spcAft>
              <a:buFont typeface="Arial" pitchFamily="34" charset="0"/>
              <a:buNone/>
              <a:defRPr/>
            </a:pPr>
            <a:r>
              <a:rPr lang="en-US" sz="1800" dirty="0" smtClean="0">
                <a:latin typeface="+mj-lt"/>
              </a:rPr>
              <a:t>[-x] 			Show all Interface data</a:t>
            </a:r>
          </a:p>
          <a:p>
            <a:pPr marL="511175" indent="-265113" eaLnBrk="1" fontAlgn="auto" hangingPunct="1">
              <a:spcAft>
                <a:spcPts val="0"/>
              </a:spcAft>
              <a:buFont typeface="Arial" pitchFamily="34" charset="0"/>
              <a:buNone/>
              <a:defRPr/>
            </a:pPr>
            <a:r>
              <a:rPr lang="en-US" sz="1800" dirty="0" smtClean="0">
                <a:latin typeface="+mj-lt"/>
              </a:rPr>
              <a:t>[-h </a:t>
            </a:r>
            <a:r>
              <a:rPr lang="en-US" sz="1800" dirty="0" err="1" smtClean="0">
                <a:latin typeface="+mj-lt"/>
              </a:rPr>
              <a:t>mailhost</a:t>
            </a:r>
            <a:r>
              <a:rPr lang="en-US" sz="1800" dirty="0" smtClean="0">
                <a:latin typeface="+mj-lt"/>
              </a:rPr>
              <a:t>] 		Set </a:t>
            </a:r>
            <a:r>
              <a:rPr lang="en-US" sz="1800" dirty="0" err="1" smtClean="0">
                <a:latin typeface="+mj-lt"/>
              </a:rPr>
              <a:t>mailhost</a:t>
            </a:r>
            <a:endParaRPr lang="en-US" sz="1800" dirty="0" smtClean="0">
              <a:latin typeface="+mj-lt"/>
            </a:endParaRPr>
          </a:p>
          <a:p>
            <a:pPr marL="511175" indent="-265113" eaLnBrk="1" fontAlgn="auto" hangingPunct="1">
              <a:spcAft>
                <a:spcPts val="0"/>
              </a:spcAft>
              <a:buFont typeface="Arial" pitchFamily="34" charset="0"/>
              <a:buNone/>
              <a:defRPr/>
            </a:pPr>
            <a:r>
              <a:rPr lang="en-US" sz="1800" dirty="0" smtClean="0">
                <a:latin typeface="+mj-lt"/>
              </a:rPr>
              <a:t>[-C] 			Commit current network configuration to flash</a:t>
            </a:r>
          </a:p>
          <a:p>
            <a:pPr marL="511175" indent="-265113" eaLnBrk="1" fontAlgn="auto" hangingPunct="1">
              <a:spcAft>
                <a:spcPts val="0"/>
              </a:spcAft>
              <a:buFont typeface="Arial" pitchFamily="34" charset="0"/>
              <a:buNone/>
              <a:defRPr/>
            </a:pPr>
            <a:r>
              <a:rPr lang="en-US" sz="1800" dirty="0" smtClean="0">
                <a:latin typeface="+mj-lt"/>
              </a:rPr>
              <a:t>[-D] 			Disable restoration of configuration from flash</a:t>
            </a:r>
          </a:p>
          <a:p>
            <a:pPr marL="511175" indent="-265113" eaLnBrk="1" fontAlgn="auto" hangingPunct="1">
              <a:spcAft>
                <a:spcPts val="0"/>
              </a:spcAft>
              <a:buFont typeface="Arial" pitchFamily="34" charset="0"/>
              <a:buNone/>
              <a:defRPr/>
            </a:pPr>
            <a:r>
              <a:rPr lang="en-US" sz="1800" dirty="0" smtClean="0">
                <a:latin typeface="+mj-lt"/>
              </a:rPr>
              <a:t>[-f] 			Don't prompt for confirmation</a:t>
            </a:r>
            <a:endParaRPr lang="en-US" sz="1800" dirty="0" smtClean="0">
              <a:latin typeface="+mj-lt"/>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09600"/>
          </a:xfrm>
          <a:prstGeom prst="rect">
            <a:avLst/>
          </a:prstGeom>
          <a:noFill/>
        </p:spPr>
      </p:pic>
    </p:spTree>
    <p:extLst>
      <p:ext uri="{BB962C8B-B14F-4D97-AF65-F5344CB8AC3E}">
        <p14:creationId xmlns="" xmlns:p14="http://schemas.microsoft.com/office/powerpoint/2010/main" val="10136794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100" dirty="0" smtClean="0">
                <a:latin typeface="Times New Roman" pitchFamily="18" charset="0"/>
                <a:cs typeface="Times New Roman" pitchFamily="18" charset="0"/>
              </a:rPr>
              <a:t>The HTTPSPEC_FILE entries associate the symbols defined in #</a:t>
            </a:r>
            <a:r>
              <a:rPr lang="en-US" sz="2100" dirty="0" err="1" smtClean="0">
                <a:latin typeface="Times New Roman" pitchFamily="18" charset="0"/>
                <a:cs typeface="Times New Roman" pitchFamily="18" charset="0"/>
              </a:rPr>
              <a:t>ximport</a:t>
            </a:r>
            <a:r>
              <a:rPr lang="en-US" sz="2100" dirty="0" smtClean="0">
                <a:latin typeface="Times New Roman" pitchFamily="18" charset="0"/>
                <a:cs typeface="Times New Roman" pitchFamily="18" charset="0"/>
              </a:rPr>
              <a:t> statements with the names of files that browsers may request from the server.</a:t>
            </a:r>
          </a:p>
          <a:p>
            <a:pPr algn="just">
              <a:buFont typeface="Wingdings" pitchFamily="2" charset="2"/>
              <a:buChar char="Ø"/>
            </a:pPr>
            <a:r>
              <a:rPr lang="en-US" sz="2100" dirty="0" smtClean="0">
                <a:latin typeface="Times New Roman" pitchFamily="18" charset="0"/>
                <a:cs typeface="Times New Roman" pitchFamily="18" charset="0"/>
              </a:rPr>
              <a:t>These are the parameters for an HTTPSPEC_FILE entry:</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Type.</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Indicates whether the entry is for a file, variable, or function. HTTPSPEC_FILE specifies that the entry is for a file.</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Name.</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Names a file the Web server can access. This example has one file, </a:t>
            </a:r>
            <a:r>
              <a:rPr lang="en-US" sz="2100" i="1" dirty="0" smtClean="0">
                <a:latin typeface="Times New Roman" pitchFamily="18" charset="0"/>
                <a:cs typeface="Times New Roman" pitchFamily="18" charset="0"/>
              </a:rPr>
              <a:t>index.shtml, with two entries to enable browsers to request the file by </a:t>
            </a:r>
            <a:r>
              <a:rPr lang="en-US" sz="2100" dirty="0" smtClean="0">
                <a:latin typeface="Times New Roman" pitchFamily="18" charset="0"/>
                <a:cs typeface="Times New Roman" pitchFamily="18" charset="0"/>
              </a:rPr>
              <a:t>name ("index.shtml") or as the default file to serve when no name is specified ("/").</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Data. </a:t>
            </a:r>
            <a:r>
              <a:rPr lang="en-US" sz="2100" dirty="0" smtClean="0">
                <a:latin typeface="Times New Roman" pitchFamily="18" charset="0"/>
                <a:cs typeface="Times New Roman" pitchFamily="18" charset="0"/>
              </a:rPr>
              <a:t>Specifies the file’s physical address. Both HTTPSPEC_FILE entries point to </a:t>
            </a:r>
            <a:r>
              <a:rPr lang="en-US" sz="2100" dirty="0" err="1" smtClean="0">
                <a:latin typeface="Times New Roman" pitchFamily="18" charset="0"/>
                <a:cs typeface="Times New Roman" pitchFamily="18" charset="0"/>
              </a:rPr>
              <a:t>index_html</a:t>
            </a:r>
            <a:r>
              <a:rPr lang="en-US" sz="2100" dirty="0" smtClean="0">
                <a:latin typeface="Times New Roman" pitchFamily="18" charset="0"/>
                <a:cs typeface="Times New Roman" pitchFamily="18" charset="0"/>
              </a:rPr>
              <a:t>, where the file </a:t>
            </a:r>
            <a:r>
              <a:rPr lang="en-US" sz="2100" i="1" dirty="0" smtClean="0">
                <a:latin typeface="Times New Roman" pitchFamily="18" charset="0"/>
                <a:cs typeface="Times New Roman" pitchFamily="18" charset="0"/>
              </a:rPr>
              <a:t>index.shtml is stored.</a:t>
            </a:r>
          </a:p>
          <a:p>
            <a:pPr lvl="1">
              <a:buFont typeface="Arial" pitchFamily="34" charset="0"/>
              <a:buChar char="•"/>
            </a:pPr>
            <a:r>
              <a:rPr lang="en-US" sz="2100" b="1" dirty="0" err="1" smtClean="0">
                <a:solidFill>
                  <a:srgbClr val="08B84F"/>
                </a:solidFill>
                <a:latin typeface="Times New Roman" pitchFamily="18" charset="0"/>
                <a:cs typeface="Times New Roman" pitchFamily="18" charset="0"/>
              </a:rPr>
              <a:t>Addr</a:t>
            </a:r>
            <a:r>
              <a:rPr lang="en-US" sz="2100" b="1" dirty="0" smtClean="0">
                <a:solidFill>
                  <a:srgbClr val="08B84F"/>
                </a:solidFill>
                <a:latin typeface="Times New Roman" pitchFamily="18" charset="0"/>
                <a:cs typeface="Times New Roman" pitchFamily="18" charset="0"/>
              </a:rPr>
              <a:t>.</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Unused (NULL) for files.</a:t>
            </a:r>
          </a:p>
          <a:p>
            <a:pPr lvl="1">
              <a:buFont typeface="Arial" pitchFamily="34" charset="0"/>
              <a:buChar char="•"/>
            </a:pPr>
            <a:r>
              <a:rPr lang="en-US" sz="2100" b="1" dirty="0" err="1" smtClean="0">
                <a:solidFill>
                  <a:srgbClr val="08B84F"/>
                </a:solidFill>
                <a:latin typeface="Times New Roman" pitchFamily="18" charset="0"/>
                <a:cs typeface="Times New Roman" pitchFamily="18" charset="0"/>
              </a:rPr>
              <a:t>Vartype</a:t>
            </a:r>
            <a:r>
              <a:rPr lang="en-US" sz="2100" b="1" dirty="0" smtClean="0">
                <a:solidFill>
                  <a:srgbClr val="08B84F"/>
                </a:solidFill>
                <a:latin typeface="Times New Roman" pitchFamily="18" charset="0"/>
                <a:cs typeface="Times New Roman" pitchFamily="18" charset="0"/>
              </a:rPr>
              <a:t>.</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Unused (zero) for files.</a:t>
            </a:r>
          </a:p>
          <a:p>
            <a:pPr lvl="1">
              <a:buFont typeface="Arial" pitchFamily="34" charset="0"/>
              <a:buChar char="•"/>
            </a:pPr>
            <a:r>
              <a:rPr lang="en-US" sz="2100" b="1" dirty="0" smtClean="0">
                <a:solidFill>
                  <a:srgbClr val="08B84F"/>
                </a:solidFill>
                <a:latin typeface="Times New Roman" pitchFamily="18" charset="0"/>
                <a:cs typeface="Times New Roman" pitchFamily="18" charset="0"/>
              </a:rPr>
              <a:t>Format.</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Unused (NULL) for files</a:t>
            </a:r>
            <a:r>
              <a:rPr lang="en-US" sz="2100" b="1" dirty="0" smtClean="0">
                <a:latin typeface="Times New Roman" pitchFamily="18" charset="0"/>
                <a:cs typeface="Times New Roman" pitchFamily="18" charset="0"/>
              </a:rPr>
              <a:t>.</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Realm.</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Names an </a:t>
            </a:r>
            <a:r>
              <a:rPr lang="en-US" sz="2100" dirty="0" err="1" smtClean="0">
                <a:latin typeface="Times New Roman" pitchFamily="18" charset="0"/>
                <a:cs typeface="Times New Roman" pitchFamily="18" charset="0"/>
              </a:rPr>
              <a:t>HttpRealm</a:t>
            </a:r>
            <a:r>
              <a:rPr lang="en-US" sz="2100" dirty="0" smtClean="0">
                <a:latin typeface="Times New Roman" pitchFamily="18" charset="0"/>
                <a:cs typeface="Times New Roman" pitchFamily="18" charset="0"/>
              </a:rPr>
              <a:t> structure that identifies a name and password required to access the file. NULL if unused.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433850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100" dirty="0" smtClean="0">
                <a:latin typeface="Times New Roman" pitchFamily="18" charset="0"/>
                <a:cs typeface="Times New Roman" pitchFamily="18" charset="0"/>
              </a:rPr>
              <a:t>The four HTTP_VARIABLE entries specify variables for the different units of time. These are the parameters for an HTTP_VARIABLE entry:</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Type.</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Indicates whether the entry is for a file, variable, or function. HTTPSPEC_VARIABLE specifies that the entry is for a variable.</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Name.</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Provides the name of a variable the Web server can access. The server’s Web page displays the values of four variables: "days“, "hours", "minutes", and "seconds".</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Data. </a:t>
            </a:r>
            <a:r>
              <a:rPr lang="en-US" sz="2100" dirty="0" smtClean="0">
                <a:latin typeface="Times New Roman" pitchFamily="18" charset="0"/>
                <a:cs typeface="Times New Roman" pitchFamily="18" charset="0"/>
              </a:rPr>
              <a:t>Unused (zero) for variables.</a:t>
            </a:r>
          </a:p>
          <a:p>
            <a:pPr lvl="1" algn="just">
              <a:buFont typeface="Arial" pitchFamily="34" charset="0"/>
              <a:buChar char="•"/>
            </a:pPr>
            <a:r>
              <a:rPr lang="en-US" sz="2100" b="1" dirty="0" err="1" smtClean="0">
                <a:solidFill>
                  <a:srgbClr val="08B84F"/>
                </a:solidFill>
                <a:latin typeface="Times New Roman" pitchFamily="18" charset="0"/>
                <a:cs typeface="Times New Roman" pitchFamily="18" charset="0"/>
              </a:rPr>
              <a:t>Addr</a:t>
            </a:r>
            <a:r>
              <a:rPr lang="en-US" sz="2100" b="1" dirty="0" smtClean="0">
                <a:solidFill>
                  <a:srgbClr val="08B84F"/>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A short pointer to the variable.</a:t>
            </a:r>
          </a:p>
          <a:p>
            <a:pPr lvl="1" algn="just">
              <a:buFont typeface="Arial" pitchFamily="34" charset="0"/>
              <a:buChar char="•"/>
            </a:pPr>
            <a:r>
              <a:rPr lang="en-US" sz="2100" b="1" dirty="0" err="1" smtClean="0">
                <a:solidFill>
                  <a:srgbClr val="08B84F"/>
                </a:solidFill>
                <a:latin typeface="Times New Roman" pitchFamily="18" charset="0"/>
                <a:cs typeface="Times New Roman" pitchFamily="18" charset="0"/>
              </a:rPr>
              <a:t>Vartype</a:t>
            </a:r>
            <a:r>
              <a:rPr lang="en-US" sz="2100" b="1" dirty="0" smtClean="0">
                <a:solidFill>
                  <a:srgbClr val="08B84F"/>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The type of variable. The options are 8-bit integer (INT8), </a:t>
            </a:r>
            <a:r>
              <a:rPr lang="sv-SE" sz="2100" dirty="0" smtClean="0">
                <a:latin typeface="Times New Roman" pitchFamily="18" charset="0"/>
                <a:cs typeface="Times New Roman" pitchFamily="18" charset="0"/>
              </a:rPr>
              <a:t>16-bit integer (INT16), 32-bit integer (INT32), 16-bit pointer (PTR16), </a:t>
            </a:r>
            <a:r>
              <a:rPr lang="en-US" sz="2100" dirty="0" smtClean="0">
                <a:latin typeface="Times New Roman" pitchFamily="18" charset="0"/>
                <a:cs typeface="Times New Roman" pitchFamily="18" charset="0"/>
              </a:rPr>
              <a:t>and 32-bit floating-point  value (FLOAT32). The PTR16 type is useful for displaying strings.</a:t>
            </a:r>
          </a:p>
          <a:p>
            <a:pPr lvl="1" algn="just">
              <a:buFont typeface="Arial" pitchFamily="34" charset="0"/>
              <a:buChar char="•"/>
            </a:pPr>
            <a:r>
              <a:rPr lang="en-US" sz="2100" b="1" dirty="0" smtClean="0">
                <a:solidFill>
                  <a:srgbClr val="08B84F"/>
                </a:solidFill>
                <a:latin typeface="Times New Roman" pitchFamily="18" charset="0"/>
                <a:cs typeface="Times New Roman" pitchFamily="18" charset="0"/>
              </a:rPr>
              <a:t>Format.</a:t>
            </a:r>
            <a:r>
              <a:rPr lang="en-US"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The </a:t>
            </a:r>
            <a:r>
              <a:rPr lang="en-US" sz="2100" dirty="0" err="1" smtClean="0">
                <a:latin typeface="Times New Roman" pitchFamily="18" charset="0"/>
                <a:cs typeface="Times New Roman" pitchFamily="18" charset="0"/>
              </a:rPr>
              <a:t>printf</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specifier</a:t>
            </a:r>
            <a:r>
              <a:rPr lang="en-US" sz="2100" dirty="0" smtClean="0">
                <a:latin typeface="Times New Roman" pitchFamily="18" charset="0"/>
                <a:cs typeface="Times New Roman" pitchFamily="18" charset="0"/>
              </a:rPr>
              <a:t> to use when displaying the variable. The </a:t>
            </a:r>
            <a:r>
              <a:rPr lang="en-US" sz="2100" dirty="0" err="1" smtClean="0">
                <a:latin typeface="Times New Roman" pitchFamily="18" charset="0"/>
                <a:cs typeface="Times New Roman" pitchFamily="18" charset="0"/>
              </a:rPr>
              <a:t>specifier</a:t>
            </a:r>
            <a:r>
              <a:rPr lang="en-US" sz="2100" dirty="0" smtClean="0">
                <a:latin typeface="Times New Roman" pitchFamily="18" charset="0"/>
                <a:cs typeface="Times New Roman" pitchFamily="18" charset="0"/>
              </a:rPr>
              <a:t> %d causes the variable to display as a decimal value. Realm. Identifies a name and password to access the variable. NULL if unused.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456945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The main() Function</a:t>
            </a:r>
          </a:p>
          <a:p>
            <a:pPr algn="just">
              <a:buFont typeface="Wingdings" pitchFamily="2" charset="2"/>
              <a:buChar char="Ø"/>
            </a:pPr>
            <a:r>
              <a:rPr lang="en-US" sz="2400" smtClean="0">
                <a:latin typeface="Times New Roman" pitchFamily="18" charset="0"/>
                <a:cs typeface="Times New Roman" pitchFamily="18" charset="0"/>
              </a:rPr>
              <a:t>The application’s main() function begins by declaring variables related to time, calling sock_init() to initialize the TCP/IP stack, and calling http_init() to initialize the Web server.</a:t>
            </a:r>
            <a:r>
              <a:rPr lang="en-US" sz="2400" smtClean="0"/>
              <a:t> </a:t>
            </a:r>
          </a:p>
          <a:p>
            <a:pPr algn="just">
              <a:buFont typeface="Wingdings" pitchFamily="2" charset="2"/>
              <a:buChar char="Ø"/>
            </a:pPr>
            <a:r>
              <a:rPr lang="en-US" sz="2400" smtClean="0">
                <a:latin typeface="Times New Roman" pitchFamily="18" charset="0"/>
                <a:cs typeface="Times New Roman" pitchFamily="18" charset="0"/>
              </a:rPr>
              <a:t>Calling tcp_reserveport() to reserve port 80 for the Web server is optional but can improve performance in two ways: by allowing a socket to be established even if the server can’t exchange data yet and by shortening the waiting period for closing a socket.</a:t>
            </a:r>
          </a:p>
          <a:p>
            <a:pPr algn="just">
              <a:buFont typeface="Arial" pitchFamily="34" charset="0"/>
              <a:buNone/>
            </a:pPr>
            <a:r>
              <a:rPr lang="en-US" sz="2000" smtClean="0">
                <a:latin typeface="Times New Roman" pitchFamily="18" charset="0"/>
                <a:cs typeface="Times New Roman" pitchFamily="18" charset="0"/>
              </a:rPr>
              <a:t>	main()</a:t>
            </a:r>
          </a:p>
          <a:p>
            <a:pPr algn="just">
              <a:buFont typeface="Arial" pitchFamily="34" charset="0"/>
              <a:buNone/>
            </a:pPr>
            <a:r>
              <a:rPr lang="en-US" sz="2000" smtClean="0">
                <a:latin typeface="Times New Roman" pitchFamily="18" charset="0"/>
                <a:cs typeface="Times New Roman" pitchFamily="18" charset="0"/>
              </a:rPr>
              <a:t>	{</a:t>
            </a:r>
          </a:p>
          <a:p>
            <a:pPr algn="just">
              <a:buFont typeface="Arial" pitchFamily="34" charset="0"/>
              <a:buNone/>
            </a:pPr>
            <a:r>
              <a:rPr lang="en-US" sz="2000" smtClean="0">
                <a:latin typeface="Times New Roman" pitchFamily="18" charset="0"/>
                <a:cs typeface="Times New Roman" pitchFamily="18" charset="0"/>
              </a:rPr>
              <a:t>	unsigned long start_time;</a:t>
            </a:r>
          </a:p>
          <a:p>
            <a:pPr algn="just">
              <a:buFont typeface="Arial" pitchFamily="34" charset="0"/>
              <a:buNone/>
            </a:pPr>
            <a:r>
              <a:rPr lang="en-US" sz="2000" smtClean="0">
                <a:latin typeface="Times New Roman" pitchFamily="18" charset="0"/>
                <a:cs typeface="Times New Roman" pitchFamily="18" charset="0"/>
              </a:rPr>
              <a:t>	unsigned long total_seconds;</a:t>
            </a:r>
          </a:p>
          <a:p>
            <a:pPr algn="just">
              <a:buFont typeface="Arial" pitchFamily="34" charset="0"/>
              <a:buNone/>
            </a:pPr>
            <a:r>
              <a:rPr lang="en-US" sz="2000" smtClean="0">
                <a:latin typeface="Times New Roman" pitchFamily="18" charset="0"/>
                <a:cs typeface="Times New Roman" pitchFamily="18" charset="0"/>
              </a:rPr>
              <a:t>	sock_init();</a:t>
            </a:r>
          </a:p>
          <a:p>
            <a:pPr algn="just">
              <a:buFont typeface="Arial" pitchFamily="34" charset="0"/>
              <a:buNone/>
            </a:pPr>
            <a:r>
              <a:rPr lang="en-US" sz="2000" smtClean="0">
                <a:latin typeface="Times New Roman" pitchFamily="18" charset="0"/>
                <a:cs typeface="Times New Roman" pitchFamily="18" charset="0"/>
              </a:rPr>
              <a:t>	http_init();</a:t>
            </a:r>
          </a:p>
          <a:p>
            <a:pPr algn="just">
              <a:buFont typeface="Arial" pitchFamily="34" charset="0"/>
              <a:buNone/>
            </a:pPr>
            <a:r>
              <a:rPr lang="en-US" sz="2000" smtClean="0">
                <a:latin typeface="Times New Roman" pitchFamily="18" charset="0"/>
                <a:cs typeface="Times New Roman" pitchFamily="18" charset="0"/>
              </a:rPr>
              <a:t>	tcp_reserveport(80);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367804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Dynamic C’s SEC_TIMER variable contains the number of seconds since midnight on the morning of January 1, 1980. The program uses this value to measure how long the program has been running, beginning with an initial count stored in start_time when the program begins running:</a:t>
            </a:r>
          </a:p>
          <a:p>
            <a:pPr algn="ctr">
              <a:buFont typeface="Arial" pitchFamily="34" charset="0"/>
              <a:buNone/>
            </a:pPr>
            <a:r>
              <a:rPr lang="en-US" sz="2400" smtClean="0">
                <a:latin typeface="Times New Roman" pitchFamily="18" charset="0"/>
                <a:cs typeface="Times New Roman" pitchFamily="18" charset="0"/>
              </a:rPr>
              <a:t>start_time = SEC_TIMER;</a:t>
            </a:r>
          </a:p>
          <a:p>
            <a:pPr algn="just">
              <a:buFont typeface="Wingdings" pitchFamily="2" charset="2"/>
              <a:buChar char="Ø"/>
            </a:pPr>
            <a:r>
              <a:rPr lang="en-US" sz="2400" smtClean="0">
                <a:latin typeface="Times New Roman" pitchFamily="18" charset="0"/>
                <a:cs typeface="Times New Roman" pitchFamily="18" charset="0"/>
              </a:rPr>
              <a:t>The program’s endless while loop has two responsibilities. It calls http_handler(), which is required periodically to parse received requests and pass control to shtml_handler() or another handler specified in the HttpType structure. And a costatement updates the time variables once per second.</a:t>
            </a:r>
          </a:p>
          <a:p>
            <a:pPr algn="just">
              <a:buFont typeface="Wingdings" pitchFamily="2" charset="2"/>
              <a:buChar char="Ø"/>
            </a:pPr>
            <a:r>
              <a:rPr lang="en-US" sz="2400" smtClean="0">
                <a:latin typeface="Times New Roman" pitchFamily="18" charset="0"/>
                <a:cs typeface="Times New Roman" pitchFamily="18" charset="0"/>
              </a:rPr>
              <a:t>When one second has elapsed, as specified in the waitfor(DelaySec(1)) statement, the program calculates the number of seconds it has been running by subtracting the start_time value from the current value of SEC_TIMER.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6557621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program then divides the number of seconds into days, hours, minutes, and seconds:</a:t>
            </a:r>
          </a:p>
          <a:p>
            <a:pPr algn="just">
              <a:buFont typeface="Wingdings" pitchFamily="2" charset="2"/>
              <a:buChar char="Ø"/>
            </a:pPr>
            <a:r>
              <a:rPr lang="en-US" sz="2400" dirty="0" smtClean="0">
                <a:latin typeface="Times New Roman" pitchFamily="18" charset="0"/>
                <a:cs typeface="Times New Roman" pitchFamily="18" charset="0"/>
              </a:rPr>
              <a:t>To find the number of days, take the integer result of </a:t>
            </a:r>
            <a:r>
              <a:rPr lang="en-US" sz="2400" dirty="0" err="1" smtClean="0">
                <a:latin typeface="Times New Roman" pitchFamily="18" charset="0"/>
                <a:cs typeface="Times New Roman" pitchFamily="18" charset="0"/>
              </a:rPr>
              <a:t>total_seconds</a:t>
            </a:r>
            <a:r>
              <a:rPr lang="en-US" sz="2400" dirty="0" smtClean="0">
                <a:latin typeface="Times New Roman" pitchFamily="18" charset="0"/>
                <a:cs typeface="Times New Roman" pitchFamily="18" charset="0"/>
              </a:rPr>
              <a:t> divided by the number of seconds per day (86,400).</a:t>
            </a:r>
          </a:p>
          <a:p>
            <a:pPr algn="just">
              <a:buFont typeface="Wingdings" pitchFamily="2" charset="2"/>
              <a:buChar char="Ø"/>
            </a:pPr>
            <a:r>
              <a:rPr lang="en-US" sz="2400" dirty="0" smtClean="0">
                <a:latin typeface="Times New Roman" pitchFamily="18" charset="0"/>
                <a:cs typeface="Times New Roman" pitchFamily="18" charset="0"/>
              </a:rPr>
              <a:t>To find the number of hours, divide </a:t>
            </a:r>
            <a:r>
              <a:rPr lang="en-US" sz="2400" dirty="0" err="1" smtClean="0">
                <a:latin typeface="Times New Roman" pitchFamily="18" charset="0"/>
                <a:cs typeface="Times New Roman" pitchFamily="18" charset="0"/>
              </a:rPr>
              <a:t>total_seconds</a:t>
            </a:r>
            <a:r>
              <a:rPr lang="en-US" sz="2400" dirty="0" smtClean="0">
                <a:latin typeface="Times New Roman" pitchFamily="18" charset="0"/>
                <a:cs typeface="Times New Roman" pitchFamily="18" charset="0"/>
              </a:rPr>
              <a:t> by the number of seconds per hour (3600) to get the total number of elapsed hours. </a:t>
            </a:r>
          </a:p>
          <a:p>
            <a:pPr algn="just">
              <a:buFont typeface="Wingdings" pitchFamily="2" charset="2"/>
              <a:buChar char="Ø"/>
            </a:pPr>
            <a:r>
              <a:rPr lang="en-US" sz="2400" dirty="0" smtClean="0">
                <a:latin typeface="Times New Roman" pitchFamily="18" charset="0"/>
                <a:cs typeface="Times New Roman" pitchFamily="18" charset="0"/>
              </a:rPr>
              <a:t>Eliminate any full days with modulus division by the number of hours per day (24).</a:t>
            </a:r>
          </a:p>
          <a:p>
            <a:pPr algn="just">
              <a:buFont typeface="Wingdings" pitchFamily="2" charset="2"/>
              <a:buChar char="Ø"/>
            </a:pPr>
            <a:r>
              <a:rPr lang="en-US" sz="2400" dirty="0" smtClean="0">
                <a:latin typeface="Times New Roman" pitchFamily="18" charset="0"/>
                <a:cs typeface="Times New Roman" pitchFamily="18" charset="0"/>
              </a:rPr>
              <a:t>To find the number of minutes, divide </a:t>
            </a:r>
            <a:r>
              <a:rPr lang="en-US" sz="2400" dirty="0" err="1" smtClean="0">
                <a:latin typeface="Times New Roman" pitchFamily="18" charset="0"/>
                <a:cs typeface="Times New Roman" pitchFamily="18" charset="0"/>
              </a:rPr>
              <a:t>total_seconds</a:t>
            </a:r>
            <a:r>
              <a:rPr lang="en-US" sz="2400" dirty="0" smtClean="0">
                <a:latin typeface="Times New Roman" pitchFamily="18" charset="0"/>
                <a:cs typeface="Times New Roman" pitchFamily="18" charset="0"/>
              </a:rPr>
              <a:t> by the number of seconds per minute (60) to get the total number of elapsed minutes. </a:t>
            </a:r>
          </a:p>
          <a:p>
            <a:pPr algn="just">
              <a:buFont typeface="Wingdings" pitchFamily="2" charset="2"/>
              <a:buChar char="Ø"/>
            </a:pPr>
            <a:r>
              <a:rPr lang="en-US" sz="2400" dirty="0" smtClean="0">
                <a:latin typeface="Times New Roman" pitchFamily="18" charset="0"/>
                <a:cs typeface="Times New Roman" pitchFamily="18" charset="0"/>
              </a:rPr>
              <a:t>Eliminate any full hours with modulus division by the number of minutes per hour (60).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455327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To find the number of seconds excluding full minutes, use the result of modulus division of </a:t>
            </a:r>
            <a:r>
              <a:rPr lang="en-US" sz="2400" dirty="0" err="1" smtClean="0">
                <a:latin typeface="Times New Roman" pitchFamily="18" charset="0"/>
                <a:cs typeface="Times New Roman" pitchFamily="18" charset="0"/>
              </a:rPr>
              <a:t>total_seconds</a:t>
            </a:r>
            <a:r>
              <a:rPr lang="en-US" sz="2400" dirty="0" smtClean="0">
                <a:latin typeface="Times New Roman" pitchFamily="18" charset="0"/>
                <a:cs typeface="Times New Roman" pitchFamily="18" charset="0"/>
              </a:rPr>
              <a:t> by the number of seconds per minute (60).</a:t>
            </a:r>
          </a:p>
          <a:p>
            <a:pPr algn="just">
              <a:buFont typeface="Arial" pitchFamily="34" charset="0"/>
              <a:buNone/>
            </a:pPr>
            <a:r>
              <a:rPr lang="en-US" sz="1800" dirty="0" smtClean="0">
                <a:latin typeface="Times New Roman" pitchFamily="18" charset="0"/>
                <a:cs typeface="Times New Roman" pitchFamily="18" charset="0"/>
              </a:rPr>
              <a:t>	while (1)</a:t>
            </a:r>
          </a:p>
          <a:p>
            <a:pPr algn="just">
              <a:buFont typeface="Arial" pitchFamily="34" charset="0"/>
              <a:buNone/>
            </a:pPr>
            <a:r>
              <a:rPr lang="en-US" sz="1800" dirty="0" smtClean="0">
                <a:latin typeface="Times New Roman" pitchFamily="18" charset="0"/>
                <a:cs typeface="Times New Roman" pitchFamily="18" charset="0"/>
              </a:rPr>
              <a:t> 	{</a:t>
            </a:r>
          </a:p>
          <a:p>
            <a:pPr algn="just">
              <a:buFont typeface="Arial" pitchFamily="34" charset="0"/>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http_handler</a:t>
            </a:r>
            <a:r>
              <a:rPr lang="en-US" sz="1800" dirty="0" smtClean="0">
                <a:latin typeface="Times New Roman" pitchFamily="18" charset="0"/>
                <a:cs typeface="Times New Roman" pitchFamily="18" charset="0"/>
              </a:rPr>
              <a:t>();</a:t>
            </a:r>
          </a:p>
          <a:p>
            <a:pPr algn="just">
              <a:buFont typeface="Arial" pitchFamily="34" charset="0"/>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costate</a:t>
            </a:r>
            <a:r>
              <a:rPr lang="en-US" sz="1800" dirty="0" smtClean="0">
                <a:latin typeface="Times New Roman" pitchFamily="18" charset="0"/>
                <a:cs typeface="Times New Roman" pitchFamily="18" charset="0"/>
              </a:rPr>
              <a:t> </a:t>
            </a:r>
          </a:p>
          <a:p>
            <a:pPr algn="just">
              <a:buFont typeface="Arial" pitchFamily="34" charset="0"/>
              <a:buNone/>
            </a:pPr>
            <a:r>
              <a:rPr lang="en-US" sz="1800" dirty="0" smtClean="0">
                <a:latin typeface="Times New Roman" pitchFamily="18" charset="0"/>
                <a:cs typeface="Times New Roman" pitchFamily="18" charset="0"/>
              </a:rPr>
              <a:t>		{</a:t>
            </a:r>
          </a:p>
          <a:p>
            <a:pPr algn="just">
              <a:buFont typeface="Arial" pitchFamily="34" charset="0"/>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waitfor</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DelaySec</a:t>
            </a:r>
            <a:r>
              <a:rPr lang="en-US" sz="1800" dirty="0" smtClean="0">
                <a:latin typeface="Times New Roman" pitchFamily="18" charset="0"/>
                <a:cs typeface="Times New Roman" pitchFamily="18" charset="0"/>
              </a:rPr>
              <a:t>(1));</a:t>
            </a:r>
          </a:p>
          <a:p>
            <a:pPr algn="just">
              <a:buFont typeface="Arial" pitchFamily="34" charset="0"/>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total_seconds</a:t>
            </a:r>
            <a:r>
              <a:rPr lang="en-US" sz="1800" dirty="0" smtClean="0">
                <a:latin typeface="Times New Roman" pitchFamily="18" charset="0"/>
                <a:cs typeface="Times New Roman" pitchFamily="18" charset="0"/>
              </a:rPr>
              <a:t> = SEC_TIMER - </a:t>
            </a:r>
            <a:r>
              <a:rPr lang="en-US" sz="1800" dirty="0" err="1" smtClean="0">
                <a:latin typeface="Times New Roman" pitchFamily="18" charset="0"/>
                <a:cs typeface="Times New Roman" pitchFamily="18" charset="0"/>
              </a:rPr>
              <a:t>start_time</a:t>
            </a:r>
            <a:r>
              <a:rPr lang="en-US" sz="1800" dirty="0" smtClean="0">
                <a:latin typeface="Times New Roman" pitchFamily="18" charset="0"/>
                <a:cs typeface="Times New Roman" pitchFamily="18" charset="0"/>
              </a:rPr>
              <a:t>;</a:t>
            </a:r>
          </a:p>
          <a:p>
            <a:pPr algn="just">
              <a:buFont typeface="Arial" pitchFamily="34" charset="0"/>
              <a:buNone/>
            </a:pPr>
            <a:r>
              <a:rPr lang="en-US" sz="1800" dirty="0" smtClean="0">
                <a:latin typeface="Times New Roman" pitchFamily="18" charset="0"/>
                <a:cs typeface="Times New Roman" pitchFamily="18" charset="0"/>
              </a:rPr>
              <a:t>			days = </a:t>
            </a:r>
            <a:r>
              <a:rPr lang="en-US" sz="1800" dirty="0" err="1" smtClean="0">
                <a:latin typeface="Times New Roman" pitchFamily="18" charset="0"/>
                <a:cs typeface="Times New Roman" pitchFamily="18" charset="0"/>
              </a:rPr>
              <a:t>total_seconds</a:t>
            </a:r>
            <a:r>
              <a:rPr lang="en-US" sz="1800" dirty="0" smtClean="0">
                <a:latin typeface="Times New Roman" pitchFamily="18" charset="0"/>
                <a:cs typeface="Times New Roman" pitchFamily="18" charset="0"/>
              </a:rPr>
              <a:t> /86400;</a:t>
            </a:r>
          </a:p>
          <a:p>
            <a:pPr algn="just">
              <a:buFont typeface="Arial" pitchFamily="34" charset="0"/>
              <a:buNone/>
            </a:pPr>
            <a:r>
              <a:rPr lang="en-US" sz="1800" dirty="0" smtClean="0">
                <a:latin typeface="Times New Roman" pitchFamily="18" charset="0"/>
                <a:cs typeface="Times New Roman" pitchFamily="18" charset="0"/>
              </a:rPr>
              <a:t>			hours = (</a:t>
            </a:r>
            <a:r>
              <a:rPr lang="en-US" sz="1800" dirty="0" err="1" smtClean="0">
                <a:latin typeface="Times New Roman" pitchFamily="18" charset="0"/>
                <a:cs typeface="Times New Roman" pitchFamily="18" charset="0"/>
              </a:rPr>
              <a:t>total_seconds</a:t>
            </a:r>
            <a:r>
              <a:rPr lang="en-US" sz="1800" dirty="0" smtClean="0">
                <a:latin typeface="Times New Roman" pitchFamily="18" charset="0"/>
                <a:cs typeface="Times New Roman" pitchFamily="18" charset="0"/>
              </a:rPr>
              <a:t> /3600) % 24;</a:t>
            </a:r>
          </a:p>
          <a:p>
            <a:pPr algn="just">
              <a:buFont typeface="Arial" pitchFamily="34" charset="0"/>
              <a:buNone/>
            </a:pPr>
            <a:r>
              <a:rPr lang="en-US" sz="1800" dirty="0" smtClean="0">
                <a:latin typeface="Times New Roman" pitchFamily="18" charset="0"/>
                <a:cs typeface="Times New Roman" pitchFamily="18" charset="0"/>
              </a:rPr>
              <a:t>			minutes = (</a:t>
            </a:r>
            <a:r>
              <a:rPr lang="en-US" sz="1800" dirty="0" err="1" smtClean="0">
                <a:latin typeface="Times New Roman" pitchFamily="18" charset="0"/>
                <a:cs typeface="Times New Roman" pitchFamily="18" charset="0"/>
              </a:rPr>
              <a:t>total_seconds</a:t>
            </a:r>
            <a:r>
              <a:rPr lang="en-US" sz="1800" dirty="0" smtClean="0">
                <a:latin typeface="Times New Roman" pitchFamily="18" charset="0"/>
                <a:cs typeface="Times New Roman" pitchFamily="18" charset="0"/>
              </a:rPr>
              <a:t> /60) % 60;</a:t>
            </a:r>
          </a:p>
          <a:p>
            <a:pPr algn="just">
              <a:buFont typeface="Arial" pitchFamily="34" charset="0"/>
              <a:buNone/>
            </a:pPr>
            <a:r>
              <a:rPr lang="en-US" sz="1800" dirty="0" smtClean="0">
                <a:latin typeface="Times New Roman" pitchFamily="18" charset="0"/>
                <a:cs typeface="Times New Roman" pitchFamily="18" charset="0"/>
              </a:rPr>
              <a:t>			seconds = </a:t>
            </a:r>
            <a:r>
              <a:rPr lang="en-US" sz="1800" dirty="0" err="1" smtClean="0">
                <a:latin typeface="Times New Roman" pitchFamily="18" charset="0"/>
                <a:cs typeface="Times New Roman" pitchFamily="18" charset="0"/>
              </a:rPr>
              <a:t>total_seconds</a:t>
            </a:r>
            <a:r>
              <a:rPr lang="en-US" sz="1800" dirty="0" smtClean="0">
                <a:latin typeface="Times New Roman" pitchFamily="18" charset="0"/>
                <a:cs typeface="Times New Roman" pitchFamily="18" charset="0"/>
              </a:rPr>
              <a:t> % 60;</a:t>
            </a:r>
          </a:p>
          <a:p>
            <a:pPr algn="just">
              <a:buFont typeface="Arial" pitchFamily="34" charset="0"/>
              <a:buNone/>
            </a:pPr>
            <a:r>
              <a:rPr lang="en-US" sz="1800" dirty="0" smtClean="0">
                <a:latin typeface="Times New Roman" pitchFamily="18" charset="0"/>
                <a:cs typeface="Times New Roman" pitchFamily="18" charset="0"/>
              </a:rPr>
              <a:t>		}</a:t>
            </a:r>
          </a:p>
          <a:p>
            <a:pPr algn="just">
              <a:buFont typeface="Arial" pitchFamily="34" charset="0"/>
              <a:buNone/>
            </a:pPr>
            <a:r>
              <a:rPr lang="en-US" sz="1800" dirty="0" smtClean="0">
                <a:latin typeface="Times New Roman" pitchFamily="18" charset="0"/>
                <a:cs typeface="Times New Roman" pitchFamily="18" charset="0"/>
              </a:rPr>
              <a:t>	//Code to perform other tasks can be placed here.</a:t>
            </a:r>
          </a:p>
          <a:p>
            <a:pPr algn="just">
              <a:buFont typeface="Arial" pitchFamily="34" charset="0"/>
              <a:buNone/>
            </a:pPr>
            <a:r>
              <a:rPr lang="en-US" sz="1800" dirty="0" smtClean="0">
                <a:latin typeface="Times New Roman" pitchFamily="18" charset="0"/>
                <a:cs typeface="Times New Roman" pitchFamily="18" charset="0"/>
              </a:rPr>
              <a:t>	} // end while(1)</a:t>
            </a:r>
          </a:p>
          <a:p>
            <a:pPr algn="just">
              <a:buFont typeface="Arial" pitchFamily="34" charset="0"/>
              <a:buNone/>
            </a:pPr>
            <a:r>
              <a:rPr lang="en-US" sz="1800" dirty="0" smtClean="0">
                <a:latin typeface="Times New Roman" pitchFamily="18" charset="0"/>
                <a:cs typeface="Times New Roman" pitchFamily="18" charset="0"/>
              </a:rPr>
              <a:t>	}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507910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Dynamic C’s HTTP server and SHTML handler code manage the serving of the Web page, including accepting requests to connect, returning the requested pages or other HTTP responses as appropriate, and closing connections.</a:t>
            </a:r>
          </a:p>
          <a:p>
            <a:pPr algn="just">
              <a:buFont typeface="Wingdings" pitchFamily="2" charset="2"/>
              <a:buChar char="Ø"/>
            </a:pPr>
            <a:r>
              <a:rPr lang="en-US" sz="2400" smtClean="0">
                <a:latin typeface="Times New Roman" pitchFamily="18" charset="0"/>
                <a:cs typeface="Times New Roman" pitchFamily="18" charset="0"/>
              </a:rPr>
              <a:t>In a real-world application, the main loop would probably perform other tasks as well. The costatement ensures that other tasks will get their turn even while waiting for the costatement’s delay timer to time out. </a:t>
            </a:r>
          </a:p>
          <a:p>
            <a:pPr algn="just">
              <a:buFont typeface="Arial" pitchFamily="34" charset="0"/>
              <a:buNone/>
            </a:pPr>
            <a:r>
              <a:rPr lang="en-US" sz="2400" b="1" smtClean="0">
                <a:solidFill>
                  <a:srgbClr val="0000FF"/>
                </a:solidFill>
                <a:latin typeface="Times New Roman" pitchFamily="18" charset="0"/>
                <a:cs typeface="Times New Roman" pitchFamily="18" charset="0"/>
              </a:rPr>
              <a:t>Accessing the Web Server</a:t>
            </a:r>
          </a:p>
          <a:p>
            <a:pPr algn="just">
              <a:buFont typeface="Wingdings" pitchFamily="2" charset="2"/>
              <a:buChar char="Ø"/>
            </a:pPr>
            <a:r>
              <a:rPr lang="en-US" sz="2400" smtClean="0">
                <a:latin typeface="Times New Roman" pitchFamily="18" charset="0"/>
                <a:cs typeface="Times New Roman" pitchFamily="18" charset="0"/>
              </a:rPr>
              <a:t>When the Rabbit is running this code, you can request its Web page by entering the module’s IP address in a browser’s Address text box:</a:t>
            </a:r>
          </a:p>
          <a:p>
            <a:pPr algn="ctr">
              <a:buFont typeface="Arial" pitchFamily="34" charset="0"/>
              <a:buNone/>
            </a:pPr>
            <a:r>
              <a:rPr lang="en-US" sz="2400" smtClean="0">
                <a:solidFill>
                  <a:srgbClr val="0000FF"/>
                </a:solidFill>
                <a:latin typeface="Times New Roman" pitchFamily="18" charset="0"/>
                <a:cs typeface="Times New Roman" pitchFamily="18" charset="0"/>
              </a:rPr>
              <a:t>http://192.168.111.7</a:t>
            </a:r>
          </a:p>
          <a:p>
            <a:pPr algn="just">
              <a:buFont typeface="Arial" pitchFamily="34" charset="0"/>
              <a:buNone/>
            </a:pPr>
            <a:r>
              <a:rPr lang="en-US" sz="2400" smtClean="0">
                <a:latin typeface="Times New Roman" pitchFamily="18" charset="0"/>
                <a:cs typeface="Times New Roman" pitchFamily="18" charset="0"/>
              </a:rPr>
              <a:t> or by specifying the IP address and Web page:</a:t>
            </a:r>
          </a:p>
          <a:p>
            <a:pPr algn="ctr">
              <a:buFont typeface="Arial" pitchFamily="34" charset="0"/>
              <a:buNone/>
            </a:pPr>
            <a:r>
              <a:rPr lang="en-US" sz="2400" smtClean="0">
                <a:solidFill>
                  <a:srgbClr val="0000FF"/>
                </a:solidFill>
                <a:latin typeface="Times New Roman" pitchFamily="18" charset="0"/>
                <a:cs typeface="Times New Roman" pitchFamily="18" charset="0"/>
              </a:rPr>
              <a:t>http://192.168.111.7/index.shtml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256044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Content Placeholder 2"/>
          <p:cNvSpPr>
            <a:spLocks noGrp="1"/>
          </p:cNvSpPr>
          <p:nvPr>
            <p:ph idx="4294967295"/>
          </p:nvPr>
        </p:nvSpPr>
        <p:spPr>
          <a:xfrm>
            <a:off x="457200" y="5334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a domain name is assigned to the IP address, you can use that as well to request the page. On receiving a request for a page, the Rabbit’s HTTP server appends an appropriate HTTP header to the top of the requested file and writes the header and file to the socket that requested it.</a:t>
            </a:r>
          </a:p>
          <a:p>
            <a:pPr algn="just">
              <a:buFont typeface="Wingdings" pitchFamily="2" charset="2"/>
              <a:buChar char="Ø"/>
            </a:pPr>
            <a:r>
              <a:rPr lang="en-US" sz="2400" dirty="0" smtClean="0">
                <a:latin typeface="Times New Roman" pitchFamily="18" charset="0"/>
                <a:cs typeface="Times New Roman" pitchFamily="18" charset="0"/>
              </a:rPr>
              <a:t>The SHTML handler replaces the #echo directives on the page with the current values of days, hours, minutes and seconds.</a:t>
            </a:r>
          </a:p>
          <a:p>
            <a:pPr algn="just">
              <a:buFont typeface="Arial" pitchFamily="34" charset="0"/>
              <a:buNone/>
            </a:pPr>
            <a:r>
              <a:rPr lang="en-US" sz="2400" b="1" dirty="0" smtClean="0">
                <a:solidFill>
                  <a:srgbClr val="0000FF"/>
                </a:solidFill>
                <a:latin typeface="Times New Roman" pitchFamily="18" charset="0"/>
                <a:cs typeface="Times New Roman" pitchFamily="18" charset="0"/>
              </a:rPr>
              <a:t>TINI Real-time Web Page</a:t>
            </a:r>
          </a:p>
          <a:p>
            <a:pPr algn="just">
              <a:buFont typeface="Wingdings" pitchFamily="2" charset="2"/>
              <a:buChar char="Ø"/>
            </a:pPr>
            <a:r>
              <a:rPr lang="en-US" sz="2400" dirty="0" smtClean="0">
                <a:latin typeface="Times New Roman" pitchFamily="18" charset="0"/>
                <a:cs typeface="Times New Roman" pitchFamily="18" charset="0"/>
              </a:rPr>
              <a:t>To use a TINI to serve Web pages with dynamic content, we have a few choices. Our first thought might be to use the </a:t>
            </a:r>
            <a:r>
              <a:rPr lang="en-US" sz="2400" dirty="0" err="1" smtClean="0">
                <a:latin typeface="Times New Roman" pitchFamily="18" charset="0"/>
                <a:cs typeface="Times New Roman" pitchFamily="18" charset="0"/>
              </a:rPr>
              <a:t>HttpServer</a:t>
            </a:r>
            <a:r>
              <a:rPr lang="en-US" sz="2400" dirty="0" smtClean="0">
                <a:latin typeface="Times New Roman" pitchFamily="18" charset="0"/>
                <a:cs typeface="Times New Roman" pitchFamily="18" charset="0"/>
              </a:rPr>
              <a:t> class provided with the TINI’s operating system. Built-in Web server can only serve static pages. Serving dynamic data would require changing the data in the stored pages whenever the content changes. It is more  efficient to retrieve the dynamic data on request and insert it in the page as it is being served.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253593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715000"/>
          </a:xfrm>
          <a:prstGeom prst="rect">
            <a:avLst/>
          </a:prstGeom>
        </p:spPr>
        <p:txBody>
          <a:bodyPr/>
          <a:lstStyle/>
          <a:p>
            <a:pPr marL="468313" indent="-409575" algn="just">
              <a:buFont typeface="Wingdings" pitchFamily="2" charset="2"/>
              <a:buChar char="Ø"/>
              <a:defRPr/>
            </a:pPr>
            <a:r>
              <a:rPr lang="en-US" sz="2300" dirty="0" smtClean="0">
                <a:latin typeface="Times New Roman" pitchFamily="18" charset="0"/>
                <a:cs typeface="Times New Roman" pitchFamily="18" charset="0"/>
              </a:rPr>
              <a:t>Another option is to install and run a server program that supports Java </a:t>
            </a:r>
            <a:r>
              <a:rPr lang="en-US" sz="2300" dirty="0" err="1" smtClean="0">
                <a:latin typeface="Times New Roman" pitchFamily="18" charset="0"/>
                <a:cs typeface="Times New Roman" pitchFamily="18" charset="0"/>
              </a:rPr>
              <a:t>servlets</a:t>
            </a:r>
            <a:r>
              <a:rPr lang="en-US" sz="2300" dirty="0" smtClean="0">
                <a:latin typeface="Times New Roman" pitchFamily="18" charset="0"/>
                <a:cs typeface="Times New Roman" pitchFamily="18" charset="0"/>
              </a:rPr>
              <a:t>. A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is a software component that can respond to user input and generate dynamic content for Web pages. In most cases, </a:t>
            </a:r>
            <a:r>
              <a:rPr lang="en-US" sz="2300" dirty="0" err="1" smtClean="0">
                <a:latin typeface="Times New Roman" pitchFamily="18" charset="0"/>
                <a:cs typeface="Times New Roman" pitchFamily="18" charset="0"/>
              </a:rPr>
              <a:t>servlets</a:t>
            </a:r>
            <a:r>
              <a:rPr lang="en-US" sz="2300" dirty="0" smtClean="0">
                <a:latin typeface="Times New Roman" pitchFamily="18" charset="0"/>
                <a:cs typeface="Times New Roman" pitchFamily="18" charset="0"/>
              </a:rPr>
              <a:t> are the most effective and time-saving way to enable a Web server to serve dynamic content.</a:t>
            </a:r>
          </a:p>
          <a:p>
            <a:pPr marL="468313" indent="-409575" algn="just">
              <a:buFont typeface="Wingdings" pitchFamily="2" charset="2"/>
              <a:buChar char="Ø"/>
              <a:defRPr/>
            </a:pPr>
            <a:r>
              <a:rPr lang="en-US" sz="2300" dirty="0" smtClean="0">
                <a:latin typeface="Times New Roman" pitchFamily="18" charset="0"/>
                <a:cs typeface="Times New Roman" pitchFamily="18" charset="0"/>
              </a:rPr>
              <a:t>A third option is to write a basic Web server that uses the </a:t>
            </a:r>
            <a:r>
              <a:rPr lang="en-US" sz="2300" dirty="0" err="1" smtClean="0">
                <a:latin typeface="Times New Roman" pitchFamily="18" charset="0"/>
                <a:cs typeface="Times New Roman" pitchFamily="18" charset="0"/>
              </a:rPr>
              <a:t>ServerSocket</a:t>
            </a:r>
            <a:r>
              <a:rPr lang="en-US" sz="2300" dirty="0" smtClean="0">
                <a:latin typeface="Times New Roman" pitchFamily="18" charset="0"/>
                <a:cs typeface="Times New Roman" pitchFamily="18" charset="0"/>
              </a:rPr>
              <a:t> class and adds dynamic content as it serves its pages. For some low-volume applications that serve one or a few pages, this kind of server can do the job without adding too much complexity. </a:t>
            </a:r>
          </a:p>
          <a:p>
            <a:pPr marL="468313" indent="-409575" algn="just">
              <a:buFont typeface="Wingdings" pitchFamily="2" charset="2"/>
              <a:buChar char="Ø"/>
              <a:defRPr/>
            </a:pPr>
            <a:r>
              <a:rPr lang="en-US" sz="2300" dirty="0" smtClean="0">
                <a:latin typeface="Times New Roman" pitchFamily="18" charset="0"/>
                <a:cs typeface="Times New Roman" pitchFamily="18" charset="0"/>
              </a:rPr>
              <a:t>The Web server responds to requests to connect to a specific port. </a:t>
            </a:r>
          </a:p>
          <a:p>
            <a:pPr marL="468313" indent="-409575" algn="just">
              <a:buFont typeface="Wingdings" pitchFamily="2" charset="2"/>
              <a:buChar char="Ø"/>
              <a:defRPr/>
            </a:pPr>
            <a:r>
              <a:rPr lang="en-US" sz="2300" dirty="0" smtClean="0">
                <a:latin typeface="Times New Roman" pitchFamily="18" charset="0"/>
                <a:cs typeface="Times New Roman" pitchFamily="18" charset="0"/>
              </a:rPr>
              <a:t>When a connected host sends an HTTP request for a supported page, the server calculates the values of variables the page contains, writes the contents of the page to the socket, and closes the socket.</a:t>
            </a:r>
            <a:endParaRPr lang="en-US" sz="23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013620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6" name="Picture 5" descr="Description: E:\00 Documents\M Tech Course File\media\image72.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60698" y="606774"/>
            <a:ext cx="6764102" cy="5489226"/>
          </a:xfrm>
          <a:prstGeom prst="rect">
            <a:avLst/>
          </a:prstGeom>
          <a:noFill/>
          <a:ln>
            <a:noFill/>
          </a:ln>
        </p:spPr>
      </p:pic>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0150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457200" y="609600"/>
            <a:ext cx="8229600" cy="6019800"/>
          </a:xfrm>
          <a:prstGeom prst="rect">
            <a:avLst/>
          </a:prstGeom>
        </p:spPr>
        <p:txBody>
          <a:bodyPr/>
          <a:lstStyle/>
          <a:p>
            <a:pPr algn="just" eaLnBrk="1" hangingPunct="1">
              <a:buFont typeface="Wingdings" pitchFamily="2" charset="2"/>
              <a:buChar char="Ø"/>
            </a:pPr>
            <a:r>
              <a:rPr lang="en-US" sz="2300" dirty="0" smtClean="0">
                <a:latin typeface="Times New Roman" pitchFamily="18" charset="0"/>
                <a:cs typeface="Times New Roman" pitchFamily="18" charset="0"/>
              </a:rPr>
              <a:t>For example, to set the static IP address 192.168.111.3 and a </a:t>
            </a:r>
            <a:r>
              <a:rPr lang="en-US" sz="2300" dirty="0" err="1" smtClean="0">
                <a:latin typeface="Times New Roman" pitchFamily="18" charset="0"/>
                <a:cs typeface="Times New Roman" pitchFamily="18" charset="0"/>
              </a:rPr>
              <a:t>netmask</a:t>
            </a:r>
            <a:r>
              <a:rPr lang="en-US" sz="2300" dirty="0" smtClean="0">
                <a:latin typeface="Times New Roman" pitchFamily="18" charset="0"/>
                <a:cs typeface="Times New Roman" pitchFamily="18" charset="0"/>
              </a:rPr>
              <a:t> of 255.255.255.0, type:</a:t>
            </a:r>
          </a:p>
          <a:p>
            <a:pPr algn="ctr" eaLnBrk="1" hangingPunct="1">
              <a:buFont typeface="Arial" pitchFamily="34" charset="0"/>
              <a:buNone/>
            </a:pPr>
            <a:r>
              <a:rPr lang="en-US" sz="2300" dirty="0" err="1" smtClean="0">
                <a:latin typeface="Times New Roman" pitchFamily="18" charset="0"/>
                <a:cs typeface="Times New Roman" pitchFamily="18" charset="0"/>
              </a:rPr>
              <a:t>ipconfig</a:t>
            </a:r>
            <a:r>
              <a:rPr lang="en-US" sz="2300" dirty="0" smtClean="0">
                <a:latin typeface="Times New Roman" pitchFamily="18" charset="0"/>
                <a:cs typeface="Times New Roman" pitchFamily="18" charset="0"/>
              </a:rPr>
              <a:t> -a 192.168.111.3 -m 255.255.255.0 </a:t>
            </a:r>
          </a:p>
          <a:p>
            <a:pPr algn="just" eaLnBrk="1" hangingPunct="1">
              <a:buFont typeface="Wingdings" pitchFamily="2" charset="2"/>
              <a:buChar char="Ø"/>
            </a:pPr>
            <a:r>
              <a:rPr lang="en-US" sz="2300" dirty="0" smtClean="0">
                <a:latin typeface="Times New Roman" pitchFamily="18" charset="0"/>
                <a:cs typeface="Times New Roman" pitchFamily="18" charset="0"/>
              </a:rPr>
              <a:t>To specify that the TINI should obtain its settings from a DHCP server, type:</a:t>
            </a:r>
          </a:p>
          <a:p>
            <a:pPr algn="ctr" eaLnBrk="1" hangingPunct="1">
              <a:buFont typeface="Arial" pitchFamily="34" charset="0"/>
              <a:buNone/>
            </a:pPr>
            <a:r>
              <a:rPr lang="en-US" sz="2300" dirty="0" err="1" smtClean="0">
                <a:latin typeface="Times New Roman" pitchFamily="18" charset="0"/>
                <a:cs typeface="Times New Roman" pitchFamily="18" charset="0"/>
              </a:rPr>
              <a:t>ipconfig</a:t>
            </a:r>
            <a:r>
              <a:rPr lang="en-US" sz="2300" dirty="0" smtClean="0">
                <a:latin typeface="Times New Roman" pitchFamily="18" charset="0"/>
                <a:cs typeface="Times New Roman" pitchFamily="18" charset="0"/>
              </a:rPr>
              <a:t> –d</a:t>
            </a:r>
          </a:p>
          <a:p>
            <a:pPr eaLnBrk="1" hangingPunct="1">
              <a:buFont typeface="Arial" pitchFamily="34" charset="0"/>
              <a:buNone/>
            </a:pPr>
            <a:r>
              <a:rPr lang="en-US" sz="2300" b="1" dirty="0" smtClean="0">
                <a:solidFill>
                  <a:srgbClr val="08B84F"/>
                </a:solidFill>
                <a:latin typeface="Times New Roman" pitchFamily="18" charset="0"/>
                <a:cs typeface="Times New Roman" pitchFamily="18" charset="0"/>
              </a:rPr>
              <a:t>Saving a Network Configuration</a:t>
            </a:r>
          </a:p>
          <a:p>
            <a:pPr algn="just" eaLnBrk="1" hangingPunct="1">
              <a:buFont typeface="Wingdings" pitchFamily="2" charset="2"/>
              <a:buChar char="Ø"/>
            </a:pPr>
            <a:r>
              <a:rPr lang="en-US" sz="2300" dirty="0" smtClean="0">
                <a:latin typeface="Times New Roman" pitchFamily="18" charset="0"/>
                <a:cs typeface="Times New Roman" pitchFamily="18" charset="0"/>
              </a:rPr>
              <a:t>By default, the TINI stores its network configuration values in a special area of RAM whose contents are preserved on rebooting.</a:t>
            </a:r>
          </a:p>
          <a:p>
            <a:pPr algn="just" eaLnBrk="1" hangingPunct="1">
              <a:buFont typeface="Wingdings" pitchFamily="2" charset="2"/>
              <a:buChar char="Ø"/>
            </a:pPr>
            <a:r>
              <a:rPr lang="en-US" sz="2300" dirty="0" smtClean="0">
                <a:latin typeface="Times New Roman" pitchFamily="18" charset="0"/>
                <a:cs typeface="Times New Roman" pitchFamily="18" charset="0"/>
              </a:rPr>
              <a:t>In the DSTINIm400 module, the RAM has battery backup, so the contents also persist after powering down.</a:t>
            </a:r>
          </a:p>
          <a:p>
            <a:pPr algn="just" eaLnBrk="1" hangingPunct="1">
              <a:buFont typeface="Wingdings" pitchFamily="2" charset="2"/>
              <a:buChar char="Ø"/>
            </a:pPr>
            <a:r>
              <a:rPr lang="en-US" sz="2300" dirty="0" smtClean="0">
                <a:latin typeface="Times New Roman" pitchFamily="18" charset="0"/>
                <a:cs typeface="Times New Roman" pitchFamily="18" charset="0"/>
              </a:rPr>
              <a:t>There is still a chance that the configuration data will be lost, however, either due to battery failure, or if an application calls the </a:t>
            </a:r>
            <a:r>
              <a:rPr lang="en-US" sz="2300" dirty="0" err="1" smtClean="0">
                <a:latin typeface="Times New Roman" pitchFamily="18" charset="0"/>
                <a:cs typeface="Times New Roman" pitchFamily="18" charset="0"/>
              </a:rPr>
              <a:t>blastHeapOnReboot</a:t>
            </a:r>
            <a:r>
              <a:rPr lang="en-US" sz="2300" dirty="0" smtClean="0">
                <a:latin typeface="Times New Roman" pitchFamily="18" charset="0"/>
                <a:cs typeface="Times New Roman" pitchFamily="18" charset="0"/>
              </a:rPr>
              <a:t> method, which causes the RAM’s contents to be erased on the next reboot.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706876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figure above shows the web page served by a TINI which shows how long TINI has been running since it booted up. </a:t>
            </a:r>
          </a:p>
          <a:p>
            <a:pPr algn="just">
              <a:buFont typeface="Wingdings" pitchFamily="2" charset="2"/>
              <a:buChar char="Ø"/>
            </a:pPr>
            <a:r>
              <a:rPr lang="en-US" sz="2400" smtClean="0">
                <a:latin typeface="Times New Roman" pitchFamily="18" charset="0"/>
                <a:cs typeface="Times New Roman" pitchFamily="18" charset="0"/>
              </a:rPr>
              <a:t>The figure below shows the source code for the page as received by the browser.</a:t>
            </a:r>
          </a:p>
        </p:txBody>
      </p:sp>
      <p:pic>
        <p:nvPicPr>
          <p:cNvPr id="17408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2059021"/>
            <a:ext cx="6553200" cy="4113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123118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Content Placeholder 2"/>
          <p:cNvSpPr>
            <a:spLocks noGrp="1"/>
          </p:cNvSpPr>
          <p:nvPr>
            <p:ph idx="4294967295"/>
          </p:nvPr>
        </p:nvSpPr>
        <p:spPr>
          <a:xfrm>
            <a:off x="457200" y="381000"/>
            <a:ext cx="8229600" cy="6248400"/>
          </a:xfrm>
          <a:prstGeom prst="rect">
            <a:avLst/>
          </a:prstGeom>
        </p:spPr>
        <p:txBody>
          <a:bodyPr/>
          <a:lstStyle/>
          <a:p>
            <a:pPr>
              <a:buFont typeface="Arial" pitchFamily="34" charset="0"/>
              <a:buNone/>
            </a:pPr>
            <a:r>
              <a:rPr lang="en-US" sz="2300" b="1" smtClean="0">
                <a:solidFill>
                  <a:srgbClr val="0000FF"/>
                </a:solidFill>
                <a:latin typeface="+mj-lt"/>
                <a:cs typeface="Times New Roman" pitchFamily="18" charset="0"/>
              </a:rPr>
              <a:t>Imports and Initial Declarations</a:t>
            </a:r>
          </a:p>
          <a:p>
            <a:pPr algn="just">
              <a:buFont typeface="Wingdings" pitchFamily="2" charset="2"/>
              <a:buChar char="Ø"/>
            </a:pPr>
            <a:r>
              <a:rPr lang="en-US" sz="2300" smtClean="0">
                <a:latin typeface="+mj-lt"/>
                <a:cs typeface="Times New Roman" pitchFamily="18" charset="0"/>
              </a:rPr>
              <a:t>The code imports java.net classes for networking functions and java.io classes to support input and output functions. The TINI-specific TINIOS class includes an uptimeMillis() method the application uses to retrieve the number of milliseconds the TINI has been up and running. </a:t>
            </a:r>
          </a:p>
          <a:p>
            <a:pPr>
              <a:buFont typeface="Arial" pitchFamily="34" charset="0"/>
              <a:buNone/>
            </a:pPr>
            <a:r>
              <a:rPr lang="en-US" sz="2300" smtClean="0">
                <a:latin typeface="+mj-lt"/>
                <a:cs typeface="Times New Roman" pitchFamily="18" charset="0"/>
              </a:rPr>
              <a:t>	import java.net.*;</a:t>
            </a:r>
          </a:p>
          <a:p>
            <a:pPr>
              <a:buFont typeface="Arial" pitchFamily="34" charset="0"/>
              <a:buNone/>
            </a:pPr>
            <a:r>
              <a:rPr lang="en-US" sz="2300" smtClean="0">
                <a:latin typeface="+mj-lt"/>
                <a:cs typeface="Times New Roman" pitchFamily="18" charset="0"/>
              </a:rPr>
              <a:t>	import java.io.*;</a:t>
            </a:r>
          </a:p>
          <a:p>
            <a:pPr>
              <a:buFont typeface="Arial" pitchFamily="34" charset="0"/>
              <a:buNone/>
            </a:pPr>
            <a:r>
              <a:rPr lang="en-US" sz="2300" smtClean="0">
                <a:latin typeface="+mj-lt"/>
                <a:cs typeface="Times New Roman" pitchFamily="18" charset="0"/>
              </a:rPr>
              <a:t>	import com.dalsemi.system.TINIOS;</a:t>
            </a:r>
          </a:p>
          <a:p>
            <a:pPr algn="just">
              <a:buFont typeface="Wingdings" pitchFamily="2" charset="2"/>
              <a:buChar char="Ø"/>
            </a:pPr>
            <a:r>
              <a:rPr lang="en-US" sz="2300" smtClean="0">
                <a:latin typeface="+mj-lt"/>
              </a:rPr>
              <a:t>The RealTimeWebPage class implements the Runnable interface so that the code that does the network communications can execute in its own thread. This leaves the main thread free to do other things.</a:t>
            </a:r>
          </a:p>
          <a:p>
            <a:pPr>
              <a:buFont typeface="Arial" pitchFamily="34" charset="0"/>
              <a:buNone/>
            </a:pPr>
            <a:r>
              <a:rPr lang="en-US" sz="1400" smtClean="0">
                <a:latin typeface="Times New Roman" pitchFamily="18" charset="0"/>
                <a:cs typeface="Times New Roman" pitchFamily="18" charset="0"/>
              </a:rPr>
              <a:t>	public class RealTimeWebPage implements Runnable {</a:t>
            </a:r>
          </a:p>
          <a:p>
            <a:pPr>
              <a:buFont typeface="Arial" pitchFamily="34" charset="0"/>
              <a:buNone/>
            </a:pPr>
            <a:r>
              <a:rPr lang="en-US" sz="1400" smtClean="0">
                <a:latin typeface="Times New Roman" pitchFamily="18" charset="0"/>
                <a:cs typeface="Times New Roman" pitchFamily="18" charset="0"/>
              </a:rPr>
              <a:t>	private ServerSocket server;</a:t>
            </a:r>
          </a:p>
          <a:p>
            <a:pPr>
              <a:buFont typeface="Arial" pitchFamily="34" charset="0"/>
              <a:buNone/>
            </a:pPr>
            <a:r>
              <a:rPr lang="en-US" sz="1400" smtClean="0">
                <a:latin typeface="Times New Roman" pitchFamily="18" charset="0"/>
                <a:cs typeface="Times New Roman" pitchFamily="18" charset="0"/>
              </a:rPr>
              <a:t>	private int readTimeout;</a:t>
            </a:r>
          </a:p>
          <a:p>
            <a:pPr>
              <a:buFont typeface="Arial" pitchFamily="34" charset="0"/>
              <a:buNone/>
            </a:pPr>
            <a:r>
              <a:rPr lang="en-US" sz="1400" smtClean="0">
                <a:latin typeface="Times New Roman" pitchFamily="18" charset="0"/>
                <a:cs typeface="Times New Roman" pitchFamily="18" charset="0"/>
              </a:rPr>
              <a:t>	private Thread serverThread;</a:t>
            </a:r>
          </a:p>
          <a:p>
            <a:pPr>
              <a:buFont typeface="Arial" pitchFamily="34" charset="0"/>
              <a:buNone/>
            </a:pPr>
            <a:r>
              <a:rPr lang="en-US" sz="1400" smtClean="0">
                <a:latin typeface="Times New Roman" pitchFamily="18" charset="0"/>
                <a:cs typeface="Times New Roman" pitchFamily="18" charset="0"/>
              </a:rPr>
              <a:t>	private volatile boolean runServer;</a:t>
            </a:r>
          </a:p>
          <a:p>
            <a:pPr>
              <a:buFont typeface="Arial" pitchFamily="34"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059832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Content Placeholder 2"/>
          <p:cNvSpPr>
            <a:spLocks noGrp="1"/>
          </p:cNvSpPr>
          <p:nvPr>
            <p:ph idx="4294967295"/>
          </p:nvPr>
        </p:nvSpPr>
        <p:spPr>
          <a:xfrm>
            <a:off x="457200" y="457200"/>
            <a:ext cx="8229600" cy="60960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The main() Method</a:t>
            </a:r>
          </a:p>
          <a:p>
            <a:pPr algn="just">
              <a:buFont typeface="Wingdings" pitchFamily="2" charset="2"/>
              <a:buChar char="Ø"/>
            </a:pPr>
            <a:r>
              <a:rPr lang="en-US" sz="2400" smtClean="0">
                <a:latin typeface="Times New Roman" pitchFamily="18" charset="0"/>
                <a:cs typeface="Times New Roman" pitchFamily="18" charset="0"/>
              </a:rPr>
              <a:t>The class’s main() method sets localPort to the port number clients will connect on and sets readTimeout to the number of milliseconds the server will wait to receive data after a remote host connects. Port 80 is the default port for HTTP requests. The timeout is expressed in milliseconds. </a:t>
            </a:r>
          </a:p>
          <a:p>
            <a:pPr algn="just">
              <a:buFont typeface="Wingdings" pitchFamily="2" charset="2"/>
              <a:buChar char="Ø"/>
            </a:pPr>
            <a:r>
              <a:rPr lang="en-US" sz="2400" smtClean="0">
                <a:latin typeface="Times New Roman" pitchFamily="18" charset="0"/>
                <a:cs typeface="Times New Roman" pitchFamily="18" charset="0"/>
              </a:rPr>
              <a:t>The RealTimeWebPage object server uses the localPort and readTimeout values.</a:t>
            </a:r>
          </a:p>
          <a:p>
            <a:pPr algn="just">
              <a:buFont typeface="Arial" pitchFamily="34" charset="0"/>
              <a:buNone/>
            </a:pPr>
            <a:r>
              <a:rPr lang="en-US" sz="2400" smtClean="0">
                <a:latin typeface="Times New Roman" pitchFamily="18" charset="0"/>
                <a:cs typeface="Times New Roman" pitchFamily="18" charset="0"/>
              </a:rPr>
              <a:t>	public static void main(String[] args) throws</a:t>
            </a:r>
          </a:p>
          <a:p>
            <a:pPr algn="just">
              <a:buFont typeface="Arial" pitchFamily="34" charset="0"/>
              <a:buNone/>
            </a:pPr>
            <a:r>
              <a:rPr lang="en-US" sz="2400" smtClean="0">
                <a:latin typeface="Times New Roman" pitchFamily="18" charset="0"/>
                <a:cs typeface="Times New Roman" pitchFamily="18" charset="0"/>
              </a:rPr>
              <a:t>	IOException {</a:t>
            </a:r>
          </a:p>
          <a:p>
            <a:pPr algn="just">
              <a:buFont typeface="Arial" pitchFamily="34" charset="0"/>
              <a:buNone/>
            </a:pPr>
            <a:r>
              <a:rPr lang="en-US" sz="2400" smtClean="0">
                <a:latin typeface="Times New Roman" pitchFamily="18" charset="0"/>
                <a:cs typeface="Times New Roman" pitchFamily="18" charset="0"/>
              </a:rPr>
              <a:t>	int localPort = 80;</a:t>
            </a:r>
          </a:p>
          <a:p>
            <a:pPr algn="just">
              <a:buFont typeface="Arial" pitchFamily="34" charset="0"/>
              <a:buNone/>
            </a:pPr>
            <a:r>
              <a:rPr lang="en-US" sz="2400" smtClean="0">
                <a:latin typeface="Times New Roman" pitchFamily="18" charset="0"/>
                <a:cs typeface="Times New Roman" pitchFamily="18" charset="0"/>
              </a:rPr>
              <a:t>	int readTimeout = 5000;</a:t>
            </a:r>
          </a:p>
          <a:p>
            <a:pPr algn="just">
              <a:buFont typeface="Arial" pitchFamily="34" charset="0"/>
              <a:buNone/>
            </a:pPr>
            <a:r>
              <a:rPr lang="en-US" sz="2400" smtClean="0">
                <a:latin typeface="Times New Roman" pitchFamily="18" charset="0"/>
                <a:cs typeface="Times New Roman" pitchFamily="18" charset="0"/>
              </a:rPr>
              <a:t>	RealTimeWebPage server =</a:t>
            </a:r>
          </a:p>
          <a:p>
            <a:pPr algn="just">
              <a:buFont typeface="Arial" pitchFamily="34" charset="0"/>
              <a:buNone/>
            </a:pPr>
            <a:r>
              <a:rPr lang="en-US" sz="2400" smtClean="0">
                <a:latin typeface="Times New Roman" pitchFamily="18" charset="0"/>
                <a:cs typeface="Times New Roman" pitchFamily="18" charset="0"/>
              </a:rPr>
              <a:t>	new RealTimeWebPage(localPort, readTimeout);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8317507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An endless loop executes while waiting for connections. </a:t>
            </a:r>
          </a:p>
          <a:p>
            <a:pPr algn="just">
              <a:buFont typeface="Wingdings" pitchFamily="2" charset="2"/>
              <a:buChar char="Ø"/>
            </a:pPr>
            <a:r>
              <a:rPr lang="en-US" sz="2400" smtClean="0">
                <a:latin typeface="Times New Roman" pitchFamily="18" charset="0"/>
                <a:cs typeface="Times New Roman" pitchFamily="18" charset="0"/>
              </a:rPr>
              <a:t>The thread spends its time sleeping, but could perform other tasks.</a:t>
            </a:r>
          </a:p>
          <a:p>
            <a:pPr algn="just">
              <a:buFont typeface="Arial" pitchFamily="34" charset="0"/>
              <a:buNone/>
            </a:pPr>
            <a:r>
              <a:rPr lang="en-US" sz="2000" smtClean="0">
                <a:latin typeface="Times New Roman" pitchFamily="18" charset="0"/>
                <a:cs typeface="Times New Roman" pitchFamily="18" charset="0"/>
              </a:rPr>
              <a:t>	while (true)</a:t>
            </a:r>
          </a:p>
          <a:p>
            <a:pPr algn="just">
              <a:buFont typeface="Arial" pitchFamily="34" charset="0"/>
              <a:buNone/>
            </a:pPr>
            <a:r>
              <a:rPr lang="en-US" sz="2000" smtClean="0">
                <a:latin typeface="Times New Roman" pitchFamily="18" charset="0"/>
                <a:cs typeface="Times New Roman" pitchFamily="18" charset="0"/>
              </a:rPr>
              <a:t>	{</a:t>
            </a:r>
          </a:p>
          <a:p>
            <a:pPr algn="just">
              <a:buFont typeface="Arial" pitchFamily="34" charset="0"/>
              <a:buNone/>
            </a:pPr>
            <a:r>
              <a:rPr lang="en-US" sz="2000" smtClean="0">
                <a:latin typeface="Times New Roman" pitchFamily="18" charset="0"/>
                <a:cs typeface="Times New Roman" pitchFamily="18" charset="0"/>
              </a:rPr>
              <a:t>	try </a:t>
            </a:r>
          </a:p>
          <a:p>
            <a:pPr algn="just">
              <a:buFont typeface="Arial" pitchFamily="34" charset="0"/>
              <a:buNone/>
            </a:pPr>
            <a:r>
              <a:rPr lang="en-US" sz="2000" smtClean="0">
                <a:latin typeface="Times New Roman" pitchFamily="18" charset="0"/>
                <a:cs typeface="Times New Roman" pitchFamily="18" charset="0"/>
              </a:rPr>
              <a:t>	{</a:t>
            </a:r>
          </a:p>
          <a:p>
            <a:pPr algn="just">
              <a:buFont typeface="Arial" pitchFamily="34" charset="0"/>
              <a:buNone/>
            </a:pPr>
            <a:r>
              <a:rPr lang="en-US" sz="2000" smtClean="0">
                <a:latin typeface="Times New Roman" pitchFamily="18" charset="0"/>
                <a:cs typeface="Times New Roman" pitchFamily="18" charset="0"/>
              </a:rPr>
              <a:t>		Thread.sleep(1000);</a:t>
            </a:r>
          </a:p>
          <a:p>
            <a:pPr algn="just">
              <a:buFont typeface="Arial" pitchFamily="34" charset="0"/>
              <a:buNone/>
            </a:pPr>
            <a:r>
              <a:rPr lang="en-US" sz="2000" smtClean="0">
                <a:latin typeface="Times New Roman" pitchFamily="18" charset="0"/>
                <a:cs typeface="Times New Roman" pitchFamily="18" charset="0"/>
              </a:rPr>
              <a:t>	} </a:t>
            </a:r>
          </a:p>
          <a:p>
            <a:pPr algn="just">
              <a:buFont typeface="Arial" pitchFamily="34" charset="0"/>
              <a:buNone/>
            </a:pPr>
            <a:r>
              <a:rPr lang="en-US" sz="2000" smtClean="0">
                <a:latin typeface="Times New Roman" pitchFamily="18" charset="0"/>
                <a:cs typeface="Times New Roman" pitchFamily="18" charset="0"/>
              </a:rPr>
              <a:t>	catch (InterruptedException e) </a:t>
            </a:r>
          </a:p>
          <a:p>
            <a:pPr algn="just">
              <a:buFont typeface="Arial" pitchFamily="34" charset="0"/>
              <a:buNone/>
            </a:pPr>
            <a:r>
              <a:rPr lang="en-US" sz="2000" smtClean="0">
                <a:latin typeface="Times New Roman" pitchFamily="18" charset="0"/>
                <a:cs typeface="Times New Roman" pitchFamily="18" charset="0"/>
              </a:rPr>
              <a:t>	{</a:t>
            </a:r>
          </a:p>
          <a:p>
            <a:pPr algn="just">
              <a:buFont typeface="Arial" pitchFamily="34" charset="0"/>
              <a:buNone/>
            </a:pPr>
            <a:r>
              <a:rPr lang="en-US" sz="2000" smtClean="0">
                <a:latin typeface="Times New Roman" pitchFamily="18" charset="0"/>
                <a:cs typeface="Times New Roman" pitchFamily="18" charset="0"/>
              </a:rPr>
              <a:t>		System.out.print("InterruptedException: ");</a:t>
            </a:r>
          </a:p>
          <a:p>
            <a:pPr algn="just">
              <a:buFont typeface="Arial" pitchFamily="34" charset="0"/>
              <a:buNone/>
            </a:pPr>
            <a:r>
              <a:rPr lang="en-US" sz="2000" smtClean="0">
                <a:latin typeface="Times New Roman" pitchFamily="18" charset="0"/>
                <a:cs typeface="Times New Roman" pitchFamily="18" charset="0"/>
              </a:rPr>
              <a:t>		System.out.println(e.getMessage() );</a:t>
            </a:r>
          </a:p>
          <a:p>
            <a:pPr algn="just">
              <a:buFont typeface="Arial" pitchFamily="34" charset="0"/>
              <a:buNone/>
            </a:pPr>
            <a:r>
              <a:rPr lang="en-US" sz="2000" smtClean="0">
                <a:latin typeface="Times New Roman" pitchFamily="18" charset="0"/>
                <a:cs typeface="Times New Roman" pitchFamily="18" charset="0"/>
              </a:rPr>
              <a:t>	}</a:t>
            </a:r>
          </a:p>
          <a:p>
            <a:pPr algn="just">
              <a:buFont typeface="Arial" pitchFamily="34" charset="0"/>
              <a:buNone/>
            </a:pPr>
            <a:r>
              <a:rPr lang="en-US" sz="2000" smtClean="0">
                <a:latin typeface="Times New Roman" pitchFamily="18" charset="0"/>
                <a:cs typeface="Times New Roman" pitchFamily="18" charset="0"/>
              </a:rPr>
              <a:t>	} // end while(true)</a:t>
            </a:r>
          </a:p>
          <a:p>
            <a:pPr algn="just">
              <a:buFont typeface="Arial" pitchFamily="34" charset="0"/>
              <a:buNone/>
            </a:pPr>
            <a:r>
              <a:rPr lang="en-US" sz="2000" smtClean="0">
                <a:latin typeface="Times New Roman" pitchFamily="18" charset="0"/>
                <a:cs typeface="Times New Roman" pitchFamily="18" charset="0"/>
              </a:rPr>
              <a:t>	}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5983188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Content Placeholder 2"/>
          <p:cNvSpPr>
            <a:spLocks noGrp="1"/>
          </p:cNvSpPr>
          <p:nvPr>
            <p:ph idx="4294967295"/>
          </p:nvPr>
        </p:nvSpPr>
        <p:spPr>
          <a:xfrm>
            <a:off x="457200" y="5334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Initializing the Server</a:t>
            </a:r>
          </a:p>
          <a:p>
            <a:pPr algn="just">
              <a:buFont typeface="Wingdings" pitchFamily="2" charset="2"/>
              <a:buChar char="Ø"/>
            </a:pPr>
            <a:r>
              <a:rPr lang="en-US" sz="2400" smtClean="0">
                <a:latin typeface="Times New Roman" pitchFamily="18" charset="0"/>
                <a:cs typeface="Times New Roman" pitchFamily="18" charset="0"/>
              </a:rPr>
              <a:t>The constructor for the RealTimeWebPage class creates a thread to handle connection requests. </a:t>
            </a:r>
          </a:p>
          <a:p>
            <a:pPr algn="just">
              <a:buFont typeface="Wingdings" pitchFamily="2" charset="2"/>
              <a:buChar char="Ø"/>
            </a:pPr>
            <a:r>
              <a:rPr lang="en-US" sz="2400" smtClean="0">
                <a:latin typeface="Times New Roman" pitchFamily="18" charset="0"/>
                <a:cs typeface="Times New Roman" pitchFamily="18" charset="0"/>
              </a:rPr>
              <a:t>The constructor’s two parameters are the localPort  and readTimeout values set in main().</a:t>
            </a:r>
          </a:p>
          <a:p>
            <a:pPr algn="just">
              <a:buFont typeface="Arial" pitchFamily="34" charset="0"/>
              <a:buNone/>
            </a:pPr>
            <a:r>
              <a:rPr lang="en-US" sz="2400" smtClean="0">
                <a:latin typeface="Times New Roman" pitchFamily="18" charset="0"/>
                <a:cs typeface="Times New Roman" pitchFamily="18" charset="0"/>
              </a:rPr>
              <a:t>	public RealTimeWebPage(int localPort, int readTimeout)</a:t>
            </a:r>
          </a:p>
          <a:p>
            <a:pPr algn="just">
              <a:buFont typeface="Arial" pitchFamily="34" charset="0"/>
              <a:buNone/>
            </a:pPr>
            <a:r>
              <a:rPr lang="en-US" sz="2400" smtClean="0">
                <a:latin typeface="Times New Roman" pitchFamily="18" charset="0"/>
                <a:cs typeface="Times New Roman" pitchFamily="18" charset="0"/>
              </a:rPr>
              <a:t>	throws IOException {</a:t>
            </a:r>
          </a:p>
          <a:p>
            <a:pPr algn="just">
              <a:buFont typeface="Wingdings" pitchFamily="2" charset="2"/>
              <a:buChar char="Ø"/>
            </a:pPr>
            <a:r>
              <a:rPr lang="en-US" sz="2400" smtClean="0">
                <a:latin typeface="Times New Roman" pitchFamily="18" charset="0"/>
                <a:cs typeface="Times New Roman" pitchFamily="18" charset="0"/>
              </a:rPr>
              <a:t>A ServerSocket object (server) listens for connection requests at localPort, and on receiving a request, creates a socket object.</a:t>
            </a:r>
          </a:p>
          <a:p>
            <a:pPr>
              <a:buFont typeface="Arial" pitchFamily="34" charset="0"/>
              <a:buNone/>
            </a:pPr>
            <a:r>
              <a:rPr lang="en-US" sz="2400" smtClean="0">
                <a:latin typeface="Times New Roman" pitchFamily="18" charset="0"/>
                <a:cs typeface="Times New Roman" pitchFamily="18" charset="0"/>
              </a:rPr>
              <a:t>	server = new ServerSocket(localPort);</a:t>
            </a:r>
          </a:p>
          <a:p>
            <a:pPr>
              <a:buFont typeface="Arial" pitchFamily="34" charset="0"/>
              <a:buNone/>
            </a:pPr>
            <a:r>
              <a:rPr lang="en-US" sz="2400" smtClean="0">
                <a:latin typeface="Times New Roman" pitchFamily="18" charset="0"/>
                <a:cs typeface="Times New Roman" pitchFamily="18" charset="0"/>
              </a:rPr>
              <a:t>	System.out.println("The server is listening on port “ + localPort + ".");</a:t>
            </a:r>
          </a:p>
          <a:p>
            <a:pPr algn="just">
              <a:buFont typeface="Arial" pitchFamily="34"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252014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readTimeout variable used by the run() method below is assigned the value of the readTimeout parameter. </a:t>
            </a:r>
          </a:p>
          <a:p>
            <a:pPr algn="ctr">
              <a:buFont typeface="Arial" pitchFamily="34" charset="0"/>
              <a:buNone/>
            </a:pPr>
            <a:r>
              <a:rPr lang="en-US" sz="2400" smtClean="0">
                <a:latin typeface="Times New Roman" pitchFamily="18" charset="0"/>
                <a:cs typeface="Times New Roman" pitchFamily="18" charset="0"/>
              </a:rPr>
              <a:t>this.readTimeout = readTimeout;</a:t>
            </a:r>
          </a:p>
          <a:p>
            <a:pPr algn="just">
              <a:buFont typeface="Wingdings" pitchFamily="2" charset="2"/>
              <a:buChar char="Ø"/>
            </a:pPr>
            <a:r>
              <a:rPr lang="en-US" sz="2400" smtClean="0">
                <a:latin typeface="Times New Roman" pitchFamily="18" charset="0"/>
                <a:cs typeface="Times New Roman" pitchFamily="18" charset="0"/>
              </a:rPr>
              <a:t>A separate thread (serverThread) handles connection requests. Setting the thread’s setDaemon method true creates the thread as a Daemon thread. </a:t>
            </a:r>
          </a:p>
          <a:p>
            <a:pPr algn="just">
              <a:buFont typeface="Wingdings" pitchFamily="2" charset="2"/>
              <a:buChar char="Ø"/>
            </a:pPr>
            <a:r>
              <a:rPr lang="en-US" sz="2400" smtClean="0">
                <a:latin typeface="Times New Roman" pitchFamily="18" charset="0"/>
                <a:cs typeface="Times New Roman" pitchFamily="18" charset="0"/>
              </a:rPr>
              <a:t>The JVM exits when there are no user (non-Daemon) threads running. Calling the start() method calls the thread’s run() routine.</a:t>
            </a:r>
          </a:p>
          <a:p>
            <a:pPr algn="just">
              <a:buFont typeface="Arial" pitchFamily="34" charset="0"/>
              <a:buNone/>
            </a:pPr>
            <a:r>
              <a:rPr lang="en-US" sz="2400" smtClean="0">
                <a:latin typeface="Times New Roman" pitchFamily="18" charset="0"/>
                <a:cs typeface="Times New Roman" pitchFamily="18" charset="0"/>
              </a:rPr>
              <a:t>	serverThread = new Thread(this);</a:t>
            </a:r>
          </a:p>
          <a:p>
            <a:pPr algn="just">
              <a:buFont typeface="Arial" pitchFamily="34" charset="0"/>
              <a:buNone/>
            </a:pPr>
            <a:r>
              <a:rPr lang="en-US" sz="2400" smtClean="0">
                <a:latin typeface="Times New Roman" pitchFamily="18" charset="0"/>
                <a:cs typeface="Times New Roman" pitchFamily="18" charset="0"/>
              </a:rPr>
              <a:t>	serverThread.setDaemon(true);</a:t>
            </a:r>
          </a:p>
          <a:p>
            <a:pPr algn="just">
              <a:buFont typeface="Arial" pitchFamily="34" charset="0"/>
              <a:buNone/>
            </a:pPr>
            <a:r>
              <a:rPr lang="en-US" sz="2400" smtClean="0">
                <a:latin typeface="Times New Roman" pitchFamily="18" charset="0"/>
                <a:cs typeface="Times New Roman" pitchFamily="18" charset="0"/>
              </a:rPr>
              <a:t>	serverThread.start();</a:t>
            </a:r>
          </a:p>
          <a:p>
            <a:pPr algn="just">
              <a:buFont typeface="Arial" pitchFamily="34" charset="0"/>
              <a:buNone/>
            </a:pPr>
            <a:r>
              <a:rPr lang="en-US" sz="2400" smtClean="0">
                <a:latin typeface="Times New Roman" pitchFamily="18" charset="0"/>
                <a:cs typeface="Times New Roman" pitchFamily="18" charset="0"/>
              </a:rPr>
              <a:t>	} // end RealTimeWebPage constructor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4877469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Content Placeholder 2"/>
          <p:cNvSpPr>
            <a:spLocks noGrp="1"/>
          </p:cNvSpPr>
          <p:nvPr>
            <p:ph idx="4294967295"/>
          </p:nvPr>
        </p:nvSpPr>
        <p:spPr>
          <a:xfrm>
            <a:off x="457200" y="381000"/>
            <a:ext cx="8229600" cy="6248400"/>
          </a:xfrm>
          <a:prstGeom prst="rect">
            <a:avLst/>
          </a:prstGeom>
        </p:spPr>
        <p:txBody>
          <a:bodyPr/>
          <a:lstStyle/>
          <a:p>
            <a:pPr>
              <a:buFont typeface="Arial" pitchFamily="34" charset="0"/>
              <a:buNone/>
            </a:pPr>
            <a:r>
              <a:rPr lang="en-US" sz="2400" b="1" dirty="0" smtClean="0">
                <a:solidFill>
                  <a:srgbClr val="0000FF"/>
                </a:solidFill>
              </a:rPr>
              <a:t>Waiting for Connection Requests</a:t>
            </a:r>
          </a:p>
          <a:p>
            <a:pPr algn="just">
              <a:buFont typeface="Wingdings" pitchFamily="2" charset="2"/>
              <a:buChar char="Ø"/>
            </a:pPr>
            <a:r>
              <a:rPr lang="en-US" sz="2400" dirty="0" smtClean="0">
                <a:latin typeface="Times New Roman" pitchFamily="18" charset="0"/>
                <a:cs typeface="Times New Roman" pitchFamily="18" charset="0"/>
              </a:rPr>
              <a:t>Calling </a:t>
            </a:r>
            <a:r>
              <a:rPr lang="en-US" sz="2400" dirty="0" err="1" smtClean="0">
                <a:latin typeface="Times New Roman" pitchFamily="18" charset="0"/>
                <a:cs typeface="Times New Roman" pitchFamily="18" charset="0"/>
              </a:rPr>
              <a:t>serverThread’s</a:t>
            </a:r>
            <a:r>
              <a:rPr lang="en-US" sz="2400" dirty="0" smtClean="0">
                <a:latin typeface="Times New Roman" pitchFamily="18" charset="0"/>
                <a:cs typeface="Times New Roman" pitchFamily="18" charset="0"/>
              </a:rPr>
              <a:t> start() method causes the thread’s run() method to execute. The run() method accepts connections and calls a method to handle each connection.</a:t>
            </a:r>
          </a:p>
          <a:p>
            <a:pPr algn="ctr">
              <a:buFont typeface="Arial" pitchFamily="34" charset="0"/>
              <a:buNone/>
            </a:pPr>
            <a:r>
              <a:rPr lang="en-US" sz="2400" dirty="0" smtClean="0">
                <a:solidFill>
                  <a:srgbClr val="0000FF"/>
                </a:solidFill>
                <a:latin typeface="Times New Roman" pitchFamily="18" charset="0"/>
                <a:cs typeface="Times New Roman" pitchFamily="18" charset="0"/>
              </a:rPr>
              <a:t>public void run() {</a:t>
            </a:r>
          </a:p>
          <a:p>
            <a:pPr algn="just">
              <a:buFont typeface="Wingdings" pitchFamily="2" charset="2"/>
              <a:buChar char="Ø"/>
            </a:pPr>
            <a:r>
              <a:rPr lang="en-US" sz="2400" dirty="0" smtClean="0">
                <a:latin typeface="Times New Roman" pitchFamily="18" charset="0"/>
                <a:cs typeface="Times New Roman" pitchFamily="18" charset="0"/>
              </a:rPr>
              <a:t>An endless loop runs until the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variable is false, which occurs on an exception or if the class’s stop() method sets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false.</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 true;</a:t>
            </a:r>
          </a:p>
          <a:p>
            <a:pPr>
              <a:buFont typeface="Arial" pitchFamily="34" charset="0"/>
              <a:buNone/>
            </a:pPr>
            <a:r>
              <a:rPr lang="en-US" sz="2400" dirty="0" smtClean="0">
                <a:latin typeface="Times New Roman" pitchFamily="18" charset="0"/>
                <a:cs typeface="Times New Roman" pitchFamily="18" charset="0"/>
              </a:rPr>
              <a:t>	while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a:t>
            </a:r>
          </a:p>
          <a:p>
            <a:pPr>
              <a:buFont typeface="Arial" pitchFamily="34" charset="0"/>
              <a:buNone/>
            </a:pPr>
            <a:r>
              <a:rPr lang="en-US" sz="2400" dirty="0" smtClean="0">
                <a:latin typeface="Times New Roman" pitchFamily="18" charset="0"/>
                <a:cs typeface="Times New Roman" pitchFamily="18" charset="0"/>
              </a:rPr>
              <a:t>	try {</a:t>
            </a:r>
          </a:p>
          <a:p>
            <a:pPr algn="just">
              <a:buFont typeface="Wingdings" pitchFamily="2" charset="2"/>
              <a:buChar char="Ø"/>
            </a:pPr>
            <a:r>
              <a:rPr lang="en-US" sz="2400" dirty="0" smtClean="0">
                <a:latin typeface="Times New Roman" pitchFamily="18" charset="0"/>
                <a:cs typeface="Times New Roman" pitchFamily="18" charset="0"/>
              </a:rPr>
              <a:t>On accepting a connection request, the server’s accept() method creates a socket for exchanging data with the connected host. The class’s </a:t>
            </a:r>
            <a:r>
              <a:rPr lang="en-US" sz="2400" dirty="0" err="1" smtClean="0">
                <a:latin typeface="Times New Roman" pitchFamily="18" charset="0"/>
                <a:cs typeface="Times New Roman" pitchFamily="18" charset="0"/>
              </a:rPr>
              <a:t>handleConnection</a:t>
            </a:r>
            <a:r>
              <a:rPr lang="en-US" sz="2400" dirty="0" smtClean="0">
                <a:latin typeface="Times New Roman" pitchFamily="18" charset="0"/>
                <a:cs typeface="Times New Roman" pitchFamily="18" charset="0"/>
              </a:rPr>
              <a:t>() method manages communications with the socket.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383591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When handleConnection() returns or if there is an exception, the method closes the socket to release any resources used by it. </a:t>
            </a:r>
          </a:p>
          <a:p>
            <a:pPr algn="just">
              <a:buFont typeface="Wingdings" pitchFamily="2" charset="2"/>
              <a:buChar char="Ø"/>
            </a:pPr>
            <a:r>
              <a:rPr lang="en-US" sz="2400" smtClean="0">
                <a:latin typeface="Times New Roman" pitchFamily="18" charset="0"/>
                <a:cs typeface="Times New Roman" pitchFamily="18" charset="0"/>
              </a:rPr>
              <a:t>If there is an exception when attempting to close the socket, no action needs to be taken. </a:t>
            </a:r>
          </a:p>
          <a:p>
            <a:pPr algn="just">
              <a:buFont typeface="Wingdings" pitchFamily="2" charset="2"/>
              <a:buChar char="Ø"/>
            </a:pPr>
            <a:r>
              <a:rPr lang="en-US" sz="2400" smtClean="0">
                <a:latin typeface="Times New Roman" pitchFamily="18" charset="0"/>
                <a:cs typeface="Times New Roman" pitchFamily="18" charset="0"/>
              </a:rPr>
              <a:t>If an exception occurs while attempting to accept a connection, runServer is set to false to stop the thread.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4713623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Content Placeholder 2"/>
          <p:cNvSpPr>
            <a:spLocks noGrp="1"/>
          </p:cNvSpPr>
          <p:nvPr>
            <p:ph idx="4294967295"/>
          </p:nvPr>
        </p:nvSpPr>
        <p:spPr>
          <a:xfrm>
            <a:off x="762000" y="457200"/>
            <a:ext cx="8229600" cy="6248400"/>
          </a:xfrm>
          <a:prstGeom prst="rect">
            <a:avLst/>
          </a:prstGeom>
        </p:spPr>
        <p:txBody>
          <a:bodyPr/>
          <a:lstStyle/>
          <a:p>
            <a:pPr algn="just">
              <a:buFont typeface="Arial" pitchFamily="34" charset="0"/>
              <a:buNone/>
            </a:pPr>
            <a:r>
              <a:rPr lang="en-US" sz="1400" smtClean="0">
                <a:latin typeface="Times New Roman" pitchFamily="18" charset="0"/>
                <a:cs typeface="Times New Roman" pitchFamily="18" charset="0"/>
              </a:rPr>
              <a:t>Socket socket = server.accept();</a:t>
            </a:r>
          </a:p>
          <a:p>
            <a:pPr algn="just">
              <a:buFont typeface="Arial" pitchFamily="34" charset="0"/>
              <a:buNone/>
            </a:pPr>
            <a:r>
              <a:rPr lang="en-US" sz="1400" smtClean="0">
                <a:latin typeface="Times New Roman" pitchFamily="18" charset="0"/>
                <a:cs typeface="Times New Roman" pitchFamily="18" charset="0"/>
              </a:rPr>
              <a:t>try </a:t>
            </a:r>
          </a:p>
          <a:p>
            <a:pPr algn="just">
              <a:buFont typeface="Arial" pitchFamily="34" charset="0"/>
              <a:buNone/>
            </a:pPr>
            <a:r>
              <a:rPr lang="en-US" sz="1400" smtClean="0">
                <a:latin typeface="Times New Roman" pitchFamily="18" charset="0"/>
                <a:cs typeface="Times New Roman" pitchFamily="18" charset="0"/>
              </a:rPr>
              <a:t>{</a:t>
            </a:r>
          </a:p>
          <a:p>
            <a:pPr algn="just">
              <a:buFont typeface="Arial" pitchFamily="34" charset="0"/>
              <a:buNone/>
            </a:pPr>
            <a:r>
              <a:rPr lang="en-US" sz="1400" smtClean="0">
                <a:latin typeface="Times New Roman" pitchFamily="18" charset="0"/>
                <a:cs typeface="Times New Roman" pitchFamily="18" charset="0"/>
              </a:rPr>
              <a:t>	handleConnection(socket);</a:t>
            </a:r>
          </a:p>
          <a:p>
            <a:pPr algn="just">
              <a:buFont typeface="Arial" pitchFamily="34" charset="0"/>
              <a:buNone/>
            </a:pPr>
            <a:r>
              <a:rPr lang="en-US" sz="1400" smtClean="0">
                <a:latin typeface="Times New Roman" pitchFamily="18" charset="0"/>
                <a:cs typeface="Times New Roman" pitchFamily="18" charset="0"/>
              </a:rPr>
              <a:t>} </a:t>
            </a:r>
          </a:p>
          <a:p>
            <a:pPr algn="just">
              <a:buFont typeface="Arial" pitchFamily="34" charset="0"/>
              <a:buNone/>
            </a:pPr>
            <a:r>
              <a:rPr lang="en-US" sz="1400" smtClean="0">
                <a:latin typeface="Times New Roman" pitchFamily="18" charset="0"/>
                <a:cs typeface="Times New Roman" pitchFamily="18" charset="0"/>
              </a:rPr>
              <a:t>catch (IOException e) </a:t>
            </a:r>
          </a:p>
          <a:p>
            <a:pPr algn="just">
              <a:buFont typeface="Arial" pitchFamily="34" charset="0"/>
              <a:buNone/>
            </a:pPr>
            <a:r>
              <a:rPr lang="en-US" sz="1400" smtClean="0">
                <a:latin typeface="Times New Roman" pitchFamily="18" charset="0"/>
                <a:cs typeface="Times New Roman" pitchFamily="18" charset="0"/>
              </a:rPr>
              <a:t>{</a:t>
            </a:r>
          </a:p>
          <a:p>
            <a:pPr>
              <a:buFont typeface="Arial" pitchFamily="34" charset="0"/>
              <a:buNone/>
            </a:pPr>
            <a:r>
              <a:rPr lang="en-US" sz="1400" smtClean="0">
                <a:latin typeface="Times New Roman" pitchFamily="18" charset="0"/>
                <a:cs typeface="Times New Roman" pitchFamily="18" charset="0"/>
              </a:rPr>
              <a:t>	System.out.print("IOException: ");</a:t>
            </a:r>
          </a:p>
          <a:p>
            <a:pPr>
              <a:buFont typeface="Arial" pitchFamily="34" charset="0"/>
              <a:buNone/>
            </a:pPr>
            <a:r>
              <a:rPr lang="en-US" sz="1400" smtClean="0">
                <a:latin typeface="Times New Roman" pitchFamily="18" charset="0"/>
                <a:cs typeface="Times New Roman" pitchFamily="18" charset="0"/>
              </a:rPr>
              <a:t>	System.out.println(e.getMessage());</a:t>
            </a:r>
          </a:p>
          <a:p>
            <a:pPr>
              <a:buFont typeface="Arial" pitchFamily="34" charset="0"/>
              <a:buNone/>
            </a:pPr>
            <a:r>
              <a:rPr lang="en-US" sz="1400" smtClean="0">
                <a:latin typeface="Times New Roman" pitchFamily="18" charset="0"/>
                <a:cs typeface="Times New Roman" pitchFamily="18" charset="0"/>
              </a:rPr>
              <a:t>} </a:t>
            </a:r>
          </a:p>
          <a:p>
            <a:pPr>
              <a:buFont typeface="Arial" pitchFamily="34" charset="0"/>
              <a:buNone/>
            </a:pPr>
            <a:r>
              <a:rPr lang="en-US" sz="1400" smtClean="0">
                <a:latin typeface="Times New Roman" pitchFamily="18" charset="0"/>
                <a:cs typeface="Times New Roman" pitchFamily="18" charset="0"/>
              </a:rPr>
              <a:t>finally {</a:t>
            </a:r>
          </a:p>
          <a:p>
            <a:pPr>
              <a:buFont typeface="Arial" pitchFamily="34" charset="0"/>
              <a:buNone/>
            </a:pPr>
            <a:r>
              <a:rPr lang="en-US" sz="1400" smtClean="0">
                <a:latin typeface="Times New Roman" pitchFamily="18" charset="0"/>
                <a:cs typeface="Times New Roman" pitchFamily="18" charset="0"/>
              </a:rPr>
              <a:t>		try {</a:t>
            </a:r>
          </a:p>
          <a:p>
            <a:pPr>
              <a:buFont typeface="Arial" pitchFamily="34" charset="0"/>
              <a:buNone/>
            </a:pPr>
            <a:r>
              <a:rPr lang="en-US" sz="1400" smtClean="0">
                <a:latin typeface="Times New Roman" pitchFamily="18" charset="0"/>
                <a:cs typeface="Times New Roman" pitchFamily="18" charset="0"/>
              </a:rPr>
              <a:t>			socket.close();</a:t>
            </a:r>
          </a:p>
          <a:p>
            <a:pPr>
              <a:buFont typeface="Arial" pitchFamily="34" charset="0"/>
              <a:buNone/>
            </a:pPr>
            <a:r>
              <a:rPr lang="en-US" sz="1400" smtClean="0">
                <a:latin typeface="Times New Roman" pitchFamily="18" charset="0"/>
                <a:cs typeface="Times New Roman" pitchFamily="18" charset="0"/>
              </a:rPr>
              <a:t>		      } catch (IOException e) {</a:t>
            </a:r>
          </a:p>
          <a:p>
            <a:pPr>
              <a:buFont typeface="Arial" pitchFamily="34" charset="0"/>
              <a:buNone/>
            </a:pPr>
            <a:r>
              <a:rPr lang="en-US" sz="1400" smtClean="0">
                <a:latin typeface="Times New Roman" pitchFamily="18" charset="0"/>
                <a:cs typeface="Times New Roman" pitchFamily="18" charset="0"/>
              </a:rPr>
              <a:t>	}</a:t>
            </a:r>
          </a:p>
          <a:p>
            <a:pPr>
              <a:buFont typeface="Arial" pitchFamily="34" charset="0"/>
              <a:buNone/>
            </a:pPr>
            <a:r>
              <a:rPr lang="en-US" sz="1400" smtClean="0">
                <a:latin typeface="Times New Roman" pitchFamily="18" charset="0"/>
                <a:cs typeface="Times New Roman" pitchFamily="18" charset="0"/>
              </a:rPr>
              <a:t>}</a:t>
            </a:r>
          </a:p>
          <a:p>
            <a:pPr>
              <a:buFont typeface="Arial" pitchFamily="34" charset="0"/>
              <a:buNone/>
            </a:pPr>
            <a:r>
              <a:rPr lang="en-US" sz="1400" smtClean="0">
                <a:latin typeface="Times New Roman" pitchFamily="18" charset="0"/>
                <a:cs typeface="Times New Roman" pitchFamily="18" charset="0"/>
              </a:rPr>
              <a:t>} catch (IOException e) {</a:t>
            </a:r>
          </a:p>
          <a:p>
            <a:pPr>
              <a:buFont typeface="Arial" pitchFamily="34" charset="0"/>
              <a:buNone/>
            </a:pPr>
            <a:r>
              <a:rPr lang="en-US" sz="1400" smtClean="0">
                <a:latin typeface="Times New Roman" pitchFamily="18" charset="0"/>
                <a:cs typeface="Times New Roman" pitchFamily="18" charset="0"/>
              </a:rPr>
              <a:t>runServer = false;</a:t>
            </a:r>
          </a:p>
          <a:p>
            <a:pPr>
              <a:buFont typeface="Arial" pitchFamily="34" charset="0"/>
              <a:buNone/>
            </a:pPr>
            <a:r>
              <a:rPr lang="en-US" sz="1400" smtClean="0">
                <a:latin typeface="Times New Roman" pitchFamily="18" charset="0"/>
                <a:cs typeface="Times New Roman" pitchFamily="18" charset="0"/>
              </a:rPr>
              <a:t>System.out.print("IOException: ");</a:t>
            </a:r>
          </a:p>
          <a:p>
            <a:pPr>
              <a:buFont typeface="Arial" pitchFamily="34" charset="0"/>
              <a:buNone/>
            </a:pPr>
            <a:r>
              <a:rPr lang="en-US" sz="1400" smtClean="0">
                <a:latin typeface="Times New Roman" pitchFamily="18" charset="0"/>
                <a:cs typeface="Times New Roman" pitchFamily="18" charset="0"/>
              </a:rPr>
              <a:t>System.out.println(e.getMessage());</a:t>
            </a:r>
          </a:p>
          <a:p>
            <a:pPr>
              <a:buFont typeface="Arial" pitchFamily="34" charset="0"/>
              <a:buNone/>
            </a:pPr>
            <a:r>
              <a:rPr lang="en-US" sz="1400" smtClean="0">
                <a:latin typeface="Times New Roman" pitchFamily="18" charset="0"/>
                <a:cs typeface="Times New Roman" pitchFamily="18" charset="0"/>
              </a:rPr>
              <a:t>}</a:t>
            </a:r>
          </a:p>
          <a:p>
            <a:pPr>
              <a:buFont typeface="Arial" pitchFamily="34" charset="0"/>
              <a:buNone/>
            </a:pPr>
            <a:r>
              <a:rPr lang="en-US" sz="1400" smtClean="0">
                <a:latin typeface="Times New Roman" pitchFamily="18" charset="0"/>
                <a:cs typeface="Times New Roman" pitchFamily="18" charset="0"/>
              </a:rPr>
              <a:t>} // end while(runServer);</a:t>
            </a:r>
          </a:p>
          <a:p>
            <a:pPr>
              <a:buFont typeface="Arial" pitchFamily="34" charset="0"/>
              <a:buNone/>
            </a:pPr>
            <a:r>
              <a:rPr lang="en-US" sz="1400" smtClean="0">
                <a:latin typeface="Times New Roman" pitchFamily="18" charset="0"/>
                <a:cs typeface="Times New Roman" pitchFamily="18" charset="0"/>
              </a:rPr>
              <a:t>} // end run</a:t>
            </a:r>
          </a:p>
          <a:p>
            <a:pPr>
              <a:buFont typeface="Arial" pitchFamily="34" charset="0"/>
              <a:buNone/>
            </a:pPr>
            <a:endParaRPr lang="en-US" sz="1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25787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Content Placeholder 2"/>
          <p:cNvSpPr>
            <a:spLocks noGrp="1"/>
          </p:cNvSpPr>
          <p:nvPr>
            <p:ph idx="4294967295"/>
          </p:nvPr>
        </p:nvSpPr>
        <p:spPr>
          <a:xfrm>
            <a:off x="457200" y="6096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Stopping the Server</a:t>
            </a:r>
          </a:p>
          <a:p>
            <a:pPr algn="just">
              <a:buFont typeface="Wingdings" pitchFamily="2" charset="2"/>
              <a:buChar char="Ø"/>
            </a:pPr>
            <a:r>
              <a:rPr lang="en-US" sz="2400" smtClean="0">
                <a:latin typeface="Times New Roman" pitchFamily="18" charset="0"/>
                <a:cs typeface="Times New Roman" pitchFamily="18" charset="0"/>
              </a:rPr>
              <a:t>The stopServer() method provides a way to stop the server under program control by setting runServer false and closing the socket.</a:t>
            </a:r>
          </a:p>
          <a:p>
            <a:pPr algn="just">
              <a:buFont typeface="Arial" pitchFamily="34" charset="0"/>
              <a:buNone/>
            </a:pPr>
            <a:r>
              <a:rPr lang="en-US" sz="2400" smtClean="0">
                <a:latin typeface="Times New Roman" pitchFamily="18" charset="0"/>
                <a:cs typeface="Times New Roman" pitchFamily="18" charset="0"/>
              </a:rPr>
              <a:t>	public void stopServer()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runServer = false;</a:t>
            </a:r>
          </a:p>
          <a:p>
            <a:pPr algn="just">
              <a:buFont typeface="Arial" pitchFamily="34" charset="0"/>
              <a:buNone/>
            </a:pPr>
            <a:r>
              <a:rPr lang="en-US" sz="2400" smtClean="0">
                <a:latin typeface="Times New Roman" pitchFamily="18" charset="0"/>
                <a:cs typeface="Times New Roman" pitchFamily="18" charset="0"/>
              </a:rPr>
              <a:t>		try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server.close();</a:t>
            </a:r>
          </a:p>
          <a:p>
            <a:pPr algn="just">
              <a:buFont typeface="Arial" pitchFamily="34" charset="0"/>
              <a:buNone/>
            </a:pPr>
            <a:r>
              <a:rPr lang="en-US" sz="2400" smtClean="0">
                <a:latin typeface="Times New Roman" pitchFamily="18" charset="0"/>
                <a:cs typeface="Times New Roman" pitchFamily="18" charset="0"/>
              </a:rPr>
              <a:t>		} catch (IOException e)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 // end stopServer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63805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57200" y="762000"/>
            <a:ext cx="8229600" cy="5334000"/>
          </a:xfrm>
          <a:prstGeom prst="rect">
            <a:avLst/>
          </a:prstGeom>
        </p:spPr>
        <p:txBody>
          <a:bodyPr/>
          <a:lstStyle/>
          <a:p>
            <a:pPr algn="just" eaLnBrk="1" hangingPunct="1">
              <a:buFont typeface="Wingdings" pitchFamily="2" charset="2"/>
              <a:buChar char="Ø"/>
            </a:pPr>
            <a:r>
              <a:rPr lang="en-US" sz="2400" dirty="0" smtClean="0">
                <a:latin typeface="Times New Roman" pitchFamily="18" charset="0"/>
                <a:cs typeface="Times New Roman" pitchFamily="18" charset="0"/>
              </a:rPr>
              <a:t>Or if a user types reboot -a in </a:t>
            </a:r>
            <a:r>
              <a:rPr lang="en-US" sz="2400" dirty="0" err="1" smtClean="0">
                <a:latin typeface="Times New Roman" pitchFamily="18" charset="0"/>
                <a:cs typeface="Times New Roman" pitchFamily="18" charset="0"/>
              </a:rPr>
              <a:t>JavaKit</a:t>
            </a:r>
            <a:r>
              <a:rPr lang="en-US" sz="2400" dirty="0" smtClean="0">
                <a:latin typeface="Times New Roman" pitchFamily="18" charset="0"/>
                <a:cs typeface="Times New Roman" pitchFamily="18" charset="0"/>
              </a:rPr>
              <a:t>, which clears the heap and system memory before rebooting.</a:t>
            </a:r>
          </a:p>
          <a:p>
            <a:pPr algn="just" eaLnBrk="1" hangingPunct="1">
              <a:buFont typeface="Wingdings" pitchFamily="2" charset="2"/>
              <a:buChar char="Ø"/>
            </a:pPr>
            <a:r>
              <a:rPr lang="en-US" sz="2400" dirty="0" smtClean="0">
                <a:latin typeface="Times New Roman" pitchFamily="18" charset="0"/>
                <a:cs typeface="Times New Roman" pitchFamily="18" charset="0"/>
              </a:rPr>
              <a:t>A solution is to store the network configuration in the DSTINIm400’s Flash memory, in the area reserved for this information.</a:t>
            </a:r>
          </a:p>
          <a:p>
            <a:pPr algn="just" eaLnBrk="1" hangingPunct="1">
              <a:buFont typeface="Wingdings" pitchFamily="2" charset="2"/>
              <a:buChar char="Ø"/>
            </a:pPr>
            <a:r>
              <a:rPr lang="en-US" sz="2400" dirty="0" smtClean="0">
                <a:latin typeface="Times New Roman" pitchFamily="18" charset="0"/>
                <a:cs typeface="Times New Roman" pitchFamily="18" charset="0"/>
              </a:rPr>
              <a:t>This area is a portion of bank 47, which is a 64-kilobyte sector that stores both network configuration data and </a:t>
            </a:r>
            <a:r>
              <a:rPr lang="en-US" sz="2400" dirty="0" err="1" smtClean="0">
                <a:latin typeface="Times New Roman" pitchFamily="18" charset="0"/>
                <a:cs typeface="Times New Roman" pitchFamily="18" charset="0"/>
              </a:rPr>
              <a:t>slush.tbin</a:t>
            </a:r>
            <a:r>
              <a:rPr lang="en-US" sz="2400" dirty="0" smtClean="0">
                <a:latin typeface="Times New Roman" pitchFamily="18" charset="0"/>
                <a:cs typeface="Times New Roman" pitchFamily="18" charset="0"/>
              </a:rPr>
              <a:t> or another application loaded into Flash memory for running on startup.</a:t>
            </a:r>
          </a:p>
          <a:p>
            <a:pPr algn="just" eaLnBrk="1" hangingPunct="1">
              <a:buFont typeface="Wingdings" pitchFamily="2" charset="2"/>
              <a:buChar char="Ø"/>
            </a:pPr>
            <a:r>
              <a:rPr lang="en-US" sz="2400" dirty="0" smtClean="0">
                <a:latin typeface="Times New Roman" pitchFamily="18" charset="0"/>
                <a:cs typeface="Times New Roman" pitchFamily="18" charset="0"/>
              </a:rPr>
              <a:t>To store the network configuration data in Flash memory, execute the </a:t>
            </a:r>
            <a:r>
              <a:rPr lang="en-US" sz="2400" dirty="0" err="1" smtClean="0">
                <a:latin typeface="Times New Roman" pitchFamily="18" charset="0"/>
                <a:cs typeface="Times New Roman" pitchFamily="18" charset="0"/>
              </a:rPr>
              <a:t>ipconfig</a:t>
            </a:r>
            <a:r>
              <a:rPr lang="en-US" sz="2400" dirty="0" smtClean="0">
                <a:latin typeface="Times New Roman" pitchFamily="18" charset="0"/>
                <a:cs typeface="Times New Roman" pitchFamily="18" charset="0"/>
              </a:rPr>
              <a:t> -C command in </a:t>
            </a:r>
            <a:r>
              <a:rPr lang="en-US" sz="2400" dirty="0" err="1" smtClean="0">
                <a:latin typeface="Times New Roman" pitchFamily="18" charset="0"/>
                <a:cs typeface="Times New Roman" pitchFamily="18" charset="0"/>
              </a:rPr>
              <a:t>JavaKit</a:t>
            </a:r>
            <a:r>
              <a:rPr lang="en-US" sz="2400" dirty="0" smtClean="0">
                <a:latin typeface="Times New Roman" pitchFamily="18" charset="0"/>
                <a:cs typeface="Times New Roman" pitchFamily="18" charset="0"/>
              </a:rPr>
              <a:t> or call the TINI’s </a:t>
            </a:r>
            <a:r>
              <a:rPr lang="en-US" sz="2400" dirty="0" err="1" smtClean="0">
                <a:latin typeface="Times New Roman" pitchFamily="18" charset="0"/>
                <a:cs typeface="Times New Roman" pitchFamily="18" charset="0"/>
              </a:rPr>
              <a:t>commitNetworkState</a:t>
            </a:r>
            <a:r>
              <a:rPr lang="en-US" sz="2400" dirty="0" smtClean="0">
                <a:latin typeface="Times New Roman" pitchFamily="18" charset="0"/>
                <a:cs typeface="Times New Roman" pitchFamily="18" charset="0"/>
              </a:rPr>
              <a:t>() method.</a:t>
            </a:r>
          </a:p>
          <a:p>
            <a:pPr algn="just" eaLnBrk="1" hangingPunct="1">
              <a:buFont typeface="Wingdings" pitchFamily="2" charset="2"/>
              <a:buChar char="Ø"/>
            </a:pPr>
            <a:r>
              <a:rPr lang="en-US" sz="2400" dirty="0" smtClean="0">
                <a:latin typeface="Times New Roman" pitchFamily="18" charset="0"/>
                <a:cs typeface="Times New Roman" pitchFamily="18" charset="0"/>
              </a:rPr>
              <a:t>A configuration committed to Flash memory persists after boot-up, powering down, and erasing of the RAM’s contents.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1051031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Handling a Connection</a:t>
            </a:r>
          </a:p>
          <a:p>
            <a:pPr algn="just">
              <a:buFont typeface="Wingdings" pitchFamily="2" charset="2"/>
              <a:buChar char="Ø"/>
            </a:pPr>
            <a:r>
              <a:rPr lang="en-US" sz="2400" smtClean="0">
                <a:latin typeface="Times New Roman" pitchFamily="18" charset="0"/>
                <a:cs typeface="Times New Roman" pitchFamily="18" charset="0"/>
              </a:rPr>
              <a:t>The handleConnection() method handles a single connection with a remote host. The socket timeout is set to the readTimeout value set in the main() routine.</a:t>
            </a:r>
          </a:p>
          <a:p>
            <a:pPr algn="just">
              <a:buFont typeface="Arial" pitchFamily="34" charset="0"/>
              <a:buNone/>
            </a:pPr>
            <a:r>
              <a:rPr lang="en-US" sz="2400" smtClean="0">
                <a:latin typeface="Times New Roman" pitchFamily="18" charset="0"/>
                <a:cs typeface="Times New Roman" pitchFamily="18" charset="0"/>
              </a:rPr>
              <a:t>	private void handleConnection(Socket socket)</a:t>
            </a:r>
          </a:p>
          <a:p>
            <a:pPr algn="just">
              <a:buFont typeface="Arial" pitchFamily="34" charset="0"/>
              <a:buNone/>
            </a:pPr>
            <a:r>
              <a:rPr lang="en-US" sz="2400" smtClean="0">
                <a:latin typeface="Times New Roman" pitchFamily="18" charset="0"/>
                <a:cs typeface="Times New Roman" pitchFamily="18" charset="0"/>
              </a:rPr>
              <a:t>	throws IOException {</a:t>
            </a:r>
          </a:p>
          <a:p>
            <a:pPr algn="just">
              <a:buFont typeface="Arial" pitchFamily="34" charset="0"/>
              <a:buNone/>
            </a:pPr>
            <a:r>
              <a:rPr lang="en-US" sz="2400" smtClean="0">
                <a:latin typeface="Times New Roman" pitchFamily="18" charset="0"/>
                <a:cs typeface="Times New Roman" pitchFamily="18" charset="0"/>
              </a:rPr>
              <a:t>	System.out.println("Connected to " + socket);</a:t>
            </a:r>
          </a:p>
          <a:p>
            <a:pPr algn="just">
              <a:buFont typeface="Arial" pitchFamily="34" charset="0"/>
              <a:buNone/>
            </a:pPr>
            <a:r>
              <a:rPr lang="en-US" sz="2400" smtClean="0">
                <a:latin typeface="Times New Roman" pitchFamily="18" charset="0"/>
                <a:cs typeface="Times New Roman" pitchFamily="18" charset="0"/>
              </a:rPr>
              <a:t>	socket.setSoTimeout(readTimeout);</a:t>
            </a:r>
          </a:p>
          <a:p>
            <a:pPr algn="just">
              <a:buFont typeface="Wingdings" pitchFamily="2" charset="2"/>
              <a:buChar char="Ø"/>
            </a:pPr>
            <a:r>
              <a:rPr lang="en-US" sz="2400" smtClean="0">
                <a:latin typeface="Times New Roman" pitchFamily="18" charset="0"/>
                <a:cs typeface="Times New Roman" pitchFamily="18" charset="0"/>
              </a:rPr>
              <a:t>An InputStream object reads data from the remote host, and a Print-Stream object writes to the remote host.</a:t>
            </a:r>
          </a:p>
          <a:p>
            <a:pPr algn="just">
              <a:buFont typeface="Arial" pitchFamily="34" charset="0"/>
              <a:buNone/>
            </a:pPr>
            <a:r>
              <a:rPr lang="en-US" sz="2400" smtClean="0">
                <a:latin typeface="Times New Roman" pitchFamily="18" charset="0"/>
                <a:cs typeface="Times New Roman" pitchFamily="18" charset="0"/>
              </a:rPr>
              <a:t>	InputStream in = socket.getInputStream();</a:t>
            </a:r>
          </a:p>
          <a:p>
            <a:pPr algn="just">
              <a:buFont typeface="Arial" pitchFamily="34" charset="0"/>
              <a:buNone/>
            </a:pPr>
            <a:r>
              <a:rPr lang="en-US" sz="2400" smtClean="0">
                <a:latin typeface="Times New Roman" pitchFamily="18" charset="0"/>
                <a:cs typeface="Times New Roman" pitchFamily="18" charset="0"/>
              </a:rPr>
              <a:t>	PrintStream out =</a:t>
            </a:r>
          </a:p>
          <a:p>
            <a:pPr algn="just">
              <a:buFont typeface="Arial" pitchFamily="34" charset="0"/>
              <a:buNone/>
            </a:pPr>
            <a:r>
              <a:rPr lang="en-US" sz="2400" smtClean="0">
                <a:latin typeface="Times New Roman" pitchFamily="18" charset="0"/>
                <a:cs typeface="Times New Roman" pitchFamily="18" charset="0"/>
              </a:rPr>
              <a:t>	new PrintStream(socket.getOutputStream());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20860005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Content Placeholder 2"/>
          <p:cNvSpPr>
            <a:spLocks noGrp="1"/>
          </p:cNvSpPr>
          <p:nvPr>
            <p:ph idx="4294967295"/>
          </p:nvPr>
        </p:nvSpPr>
        <p:spPr>
          <a:xfrm>
            <a:off x="457200" y="9144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class’s </a:t>
            </a:r>
            <a:r>
              <a:rPr lang="en-US" sz="2400" dirty="0" err="1" smtClean="0">
                <a:latin typeface="Times New Roman" pitchFamily="18" charset="0"/>
                <a:cs typeface="Times New Roman" pitchFamily="18" charset="0"/>
              </a:rPr>
              <a:t>processRequest</a:t>
            </a:r>
            <a:r>
              <a:rPr lang="en-US" sz="2400" dirty="0" smtClean="0">
                <a:latin typeface="Times New Roman" pitchFamily="18" charset="0"/>
                <a:cs typeface="Times New Roman" pitchFamily="18" charset="0"/>
              </a:rPr>
              <a:t>() method reads the received data and returns the requested web page or an error page. </a:t>
            </a:r>
          </a:p>
          <a:p>
            <a:pPr algn="just">
              <a:buFont typeface="Wingdings" pitchFamily="2" charset="2"/>
              <a:buChar char="Ø"/>
            </a:pPr>
            <a:r>
              <a:rPr lang="en-US" sz="2400" dirty="0" smtClean="0">
                <a:latin typeface="Times New Roman" pitchFamily="18" charset="0"/>
                <a:cs typeface="Times New Roman" pitchFamily="18" charset="0"/>
              </a:rPr>
              <a:t>When </a:t>
            </a:r>
            <a:r>
              <a:rPr lang="en-US" sz="2400" dirty="0" err="1" smtClean="0">
                <a:latin typeface="Times New Roman" pitchFamily="18" charset="0"/>
                <a:cs typeface="Times New Roman" pitchFamily="18" charset="0"/>
              </a:rPr>
              <a:t>processRequest</a:t>
            </a:r>
            <a:r>
              <a:rPr lang="en-US" sz="2400" dirty="0" smtClean="0">
                <a:latin typeface="Times New Roman" pitchFamily="18" charset="0"/>
                <a:cs typeface="Times New Roman" pitchFamily="18" charset="0"/>
              </a:rPr>
              <a:t> returns, the </a:t>
            </a:r>
            <a:r>
              <a:rPr lang="en-US" sz="2400" dirty="0" err="1" smtClean="0">
                <a:latin typeface="Times New Roman" pitchFamily="18" charset="0"/>
                <a:cs typeface="Times New Roman" pitchFamily="18" charset="0"/>
              </a:rPr>
              <a:t>Printstream</a:t>
            </a:r>
            <a:r>
              <a:rPr lang="en-US" sz="2400" dirty="0" smtClean="0">
                <a:latin typeface="Times New Roman" pitchFamily="18" charset="0"/>
                <a:cs typeface="Times New Roman" pitchFamily="18" charset="0"/>
              </a:rPr>
              <a:t> object’s </a:t>
            </a:r>
            <a:r>
              <a:rPr lang="en-US" sz="2400" dirty="0" err="1" smtClean="0">
                <a:latin typeface="Times New Roman" pitchFamily="18" charset="0"/>
                <a:cs typeface="Times New Roman" pitchFamily="18" charset="0"/>
              </a:rPr>
              <a:t>checkError</a:t>
            </a:r>
            <a:r>
              <a:rPr lang="en-US" sz="2400" dirty="0" smtClean="0">
                <a:latin typeface="Times New Roman" pitchFamily="18" charset="0"/>
                <a:cs typeface="Times New Roman" pitchFamily="18" charset="0"/>
              </a:rPr>
              <a:t>() method flushes the output stream and returns true if an </a:t>
            </a:r>
            <a:r>
              <a:rPr lang="en-US" sz="2400" dirty="0" err="1" smtClean="0">
                <a:latin typeface="Times New Roman" pitchFamily="18" charset="0"/>
                <a:cs typeface="Times New Roman" pitchFamily="18" charset="0"/>
              </a:rPr>
              <a:t>IOException</a:t>
            </a:r>
            <a:r>
              <a:rPr lang="en-US" sz="2400" dirty="0" smtClean="0">
                <a:latin typeface="Times New Roman" pitchFamily="18" charset="0"/>
                <a:cs typeface="Times New Roman" pitchFamily="18" charset="0"/>
              </a:rPr>
              <a:t> other than </a:t>
            </a:r>
            <a:r>
              <a:rPr lang="en-US" sz="2400" dirty="0" err="1" smtClean="0">
                <a:latin typeface="Times New Roman" pitchFamily="18" charset="0"/>
                <a:cs typeface="Times New Roman" pitchFamily="18" charset="0"/>
              </a:rPr>
              <a:t>InterruptedIOException</a:t>
            </a:r>
            <a:r>
              <a:rPr lang="en-US" sz="2400" dirty="0" smtClean="0">
                <a:latin typeface="Times New Roman" pitchFamily="18" charset="0"/>
                <a:cs typeface="Times New Roman" pitchFamily="18" charset="0"/>
              </a:rPr>
              <a:t> has occurred or if the </a:t>
            </a:r>
            <a:r>
              <a:rPr lang="en-US" sz="2400" dirty="0" err="1" smtClean="0">
                <a:latin typeface="Times New Roman" pitchFamily="18" charset="0"/>
                <a:cs typeface="Times New Roman" pitchFamily="18" charset="0"/>
              </a:rPr>
              <a:t>Printstream</a:t>
            </a:r>
            <a:r>
              <a:rPr lang="en-US" sz="2400" dirty="0" smtClean="0">
                <a:latin typeface="Times New Roman" pitchFamily="18" charset="0"/>
                <a:cs typeface="Times New Roman" pitchFamily="18" charset="0"/>
              </a:rPr>
              <a:t> object’s </a:t>
            </a:r>
            <a:r>
              <a:rPr lang="en-US" sz="2400" dirty="0" err="1" smtClean="0">
                <a:latin typeface="Times New Roman" pitchFamily="18" charset="0"/>
                <a:cs typeface="Times New Roman" pitchFamily="18" charset="0"/>
              </a:rPr>
              <a:t>setError</a:t>
            </a:r>
            <a:r>
              <a:rPr lang="en-US" sz="2400" dirty="0" smtClean="0">
                <a:latin typeface="Times New Roman" pitchFamily="18" charset="0"/>
                <a:cs typeface="Times New Roman" pitchFamily="18" charset="0"/>
              </a:rPr>
              <a:t>() method has been invoked.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706027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Content Placeholder 2"/>
          <p:cNvSpPr>
            <a:spLocks noGrp="1"/>
          </p:cNvSpPr>
          <p:nvPr>
            <p:ph idx="4294967295"/>
          </p:nvPr>
        </p:nvSpPr>
        <p:spPr>
          <a:xfrm>
            <a:off x="609600" y="533400"/>
            <a:ext cx="8077200" cy="6400800"/>
          </a:xfrm>
          <a:prstGeom prst="rect">
            <a:avLst/>
          </a:prstGeom>
        </p:spPr>
        <p:txBody>
          <a:bodyPr/>
          <a:lstStyle/>
          <a:p>
            <a:pPr algn="just">
              <a:buFont typeface="Arial" pitchFamily="34" charset="0"/>
              <a:buNone/>
            </a:pPr>
            <a:r>
              <a:rPr lang="en-US" sz="2100" smtClean="0">
                <a:latin typeface="Times New Roman" pitchFamily="18" charset="0"/>
                <a:cs typeface="Times New Roman" pitchFamily="18" charset="0"/>
              </a:rPr>
              <a:t>try {</a:t>
            </a:r>
          </a:p>
          <a:p>
            <a:pPr algn="just">
              <a:buFont typeface="Arial" pitchFamily="34" charset="0"/>
              <a:buNone/>
            </a:pPr>
            <a:r>
              <a:rPr lang="en-US" sz="2100" smtClean="0">
                <a:latin typeface="Times New Roman" pitchFamily="18" charset="0"/>
                <a:cs typeface="Times New Roman" pitchFamily="18" charset="0"/>
              </a:rPr>
              <a:t>processRequest(in, out);</a:t>
            </a:r>
          </a:p>
          <a:p>
            <a:pPr algn="just">
              <a:buFont typeface="Arial" pitchFamily="34" charset="0"/>
              <a:buNone/>
            </a:pPr>
            <a:r>
              <a:rPr lang="en-US" sz="2100" smtClean="0">
                <a:latin typeface="Times New Roman" pitchFamily="18" charset="0"/>
                <a:cs typeface="Times New Roman" pitchFamily="18" charset="0"/>
              </a:rPr>
              <a:t>if (out.checkError()) {</a:t>
            </a:r>
          </a:p>
          <a:p>
            <a:pPr algn="just">
              <a:buFont typeface="Arial" pitchFamily="34" charset="0"/>
              <a:buNone/>
            </a:pPr>
            <a:r>
              <a:rPr lang="en-US" sz="2100" smtClean="0">
                <a:latin typeface="Times New Roman" pitchFamily="18" charset="0"/>
                <a:cs typeface="Times New Roman" pitchFamily="18" charset="0"/>
              </a:rPr>
              <a:t>System.out.println("An error occurred while sending a web page.");</a:t>
            </a:r>
          </a:p>
          <a:p>
            <a:pPr algn="just">
              <a:buFont typeface="Arial" pitchFamily="34" charset="0"/>
              <a:buNone/>
            </a:pPr>
            <a:r>
              <a:rPr lang="en-US" sz="2100" smtClean="0">
                <a:latin typeface="Times New Roman" pitchFamily="18" charset="0"/>
                <a:cs typeface="Times New Roman" pitchFamily="18" charset="0"/>
              </a:rPr>
              <a:t>} else {</a:t>
            </a:r>
          </a:p>
          <a:p>
            <a:pPr algn="just">
              <a:buFont typeface="Arial" pitchFamily="34" charset="0"/>
              <a:buNone/>
            </a:pPr>
            <a:r>
              <a:rPr lang="en-US" sz="2100" smtClean="0">
                <a:latin typeface="Times New Roman" pitchFamily="18" charset="0"/>
                <a:cs typeface="Times New Roman" pitchFamily="18" charset="0"/>
              </a:rPr>
              <a:t>System.out.println("A response was sent.");</a:t>
            </a:r>
          </a:p>
          <a:p>
            <a:pPr algn="just">
              <a:buFont typeface="Arial" pitchFamily="34" charset="0"/>
              <a:buNone/>
            </a:pPr>
            <a:r>
              <a:rPr lang="en-US" sz="2100" smtClean="0">
                <a:latin typeface="Times New Roman" pitchFamily="18" charset="0"/>
                <a:cs typeface="Times New Roman" pitchFamily="18" charset="0"/>
              </a:rPr>
              <a:t>}</a:t>
            </a:r>
          </a:p>
          <a:p>
            <a:pPr algn="just">
              <a:buFont typeface="Arial" pitchFamily="34" charset="0"/>
              <a:buNone/>
            </a:pPr>
            <a:r>
              <a:rPr lang="en-US" sz="2100" smtClean="0">
                <a:latin typeface="Times New Roman" pitchFamily="18" charset="0"/>
                <a:cs typeface="Times New Roman" pitchFamily="18" charset="0"/>
              </a:rPr>
              <a:t>} catch (InterruptedIOException e) {</a:t>
            </a:r>
          </a:p>
          <a:p>
            <a:pPr algn="just">
              <a:buFont typeface="Arial" pitchFamily="34" charset="0"/>
              <a:buNone/>
            </a:pPr>
            <a:r>
              <a:rPr lang="en-US" sz="2100" smtClean="0">
                <a:latin typeface="Times New Roman" pitchFamily="18" charset="0"/>
                <a:cs typeface="Times New Roman" pitchFamily="18" charset="0"/>
              </a:rPr>
              <a:t>System.out.print("InterruptedIOException: ");</a:t>
            </a:r>
          </a:p>
          <a:p>
            <a:pPr algn="just">
              <a:buFont typeface="Arial" pitchFamily="34" charset="0"/>
              <a:buNone/>
            </a:pPr>
            <a:r>
              <a:rPr lang="en-US" sz="2100" smtClean="0">
                <a:latin typeface="Times New Roman" pitchFamily="18" charset="0"/>
                <a:cs typeface="Times New Roman" pitchFamily="18" charset="0"/>
              </a:rPr>
              <a:t>System.out.println(e.getMessage());</a:t>
            </a:r>
          </a:p>
          <a:p>
            <a:pPr algn="just">
              <a:buFont typeface="Arial" pitchFamily="34" charset="0"/>
              <a:buNone/>
            </a:pPr>
            <a:r>
              <a:rPr lang="en-US" sz="2100" smtClean="0">
                <a:latin typeface="Times New Roman" pitchFamily="18" charset="0"/>
                <a:cs typeface="Times New Roman" pitchFamily="18" charset="0"/>
              </a:rPr>
              <a:t>System.out.print("The connection timed out after receiving no data for : ");</a:t>
            </a:r>
          </a:p>
          <a:p>
            <a:pPr algn="just">
              <a:buFont typeface="Arial" pitchFamily="34" charset="0"/>
              <a:buNone/>
            </a:pPr>
            <a:r>
              <a:rPr lang="en-US" sz="2100" smtClean="0">
                <a:latin typeface="Times New Roman" pitchFamily="18" charset="0"/>
                <a:cs typeface="Times New Roman" pitchFamily="18" charset="0"/>
              </a:rPr>
              <a:t>System.out.print(readTimeout / 1000);</a:t>
            </a:r>
          </a:p>
          <a:p>
            <a:pPr algn="just">
              <a:buFont typeface="Arial" pitchFamily="34" charset="0"/>
              <a:buNone/>
            </a:pPr>
            <a:r>
              <a:rPr lang="en-US" sz="2100" smtClean="0">
                <a:latin typeface="Times New Roman" pitchFamily="18" charset="0"/>
                <a:cs typeface="Times New Roman" pitchFamily="18" charset="0"/>
              </a:rPr>
              <a:t>System.out.println(" seconds.");</a:t>
            </a:r>
          </a:p>
          <a:p>
            <a:pPr algn="just">
              <a:buFont typeface="Arial" pitchFamily="34" charset="0"/>
              <a:buNone/>
            </a:pPr>
            <a:r>
              <a:rPr lang="en-US" sz="2100" smtClean="0">
                <a:latin typeface="Times New Roman" pitchFamily="18" charset="0"/>
                <a:cs typeface="Times New Roman" pitchFamily="18" charset="0"/>
              </a:rPr>
              <a:t>}</a:t>
            </a:r>
          </a:p>
          <a:p>
            <a:pPr algn="just">
              <a:buFont typeface="Arial" pitchFamily="34" charset="0"/>
              <a:buNone/>
            </a:pPr>
            <a:r>
              <a:rPr lang="en-US" sz="2100" smtClean="0">
                <a:latin typeface="Times New Roman" pitchFamily="18" charset="0"/>
                <a:cs typeface="Times New Roman" pitchFamily="18" charset="0"/>
              </a:rPr>
              <a:t>} // end handleConnection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23863107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Content Placeholder 2"/>
          <p:cNvSpPr>
            <a:spLocks noGrp="1"/>
          </p:cNvSpPr>
          <p:nvPr>
            <p:ph idx="4294967295"/>
          </p:nvPr>
        </p:nvSpPr>
        <p:spPr>
          <a:xfrm>
            <a:off x="457200" y="381000"/>
            <a:ext cx="8229600" cy="63246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Processing a Request</a:t>
            </a:r>
          </a:p>
          <a:p>
            <a:pPr algn="just">
              <a:buFont typeface="Wingdings" pitchFamily="2" charset="2"/>
              <a:buChar char="Ø"/>
            </a:pPr>
            <a:r>
              <a:rPr lang="en-US" sz="2200" smtClean="0"/>
              <a:t>The processRequest() method reads an incoming request and takes appropriate action.</a:t>
            </a:r>
          </a:p>
          <a:p>
            <a:pPr>
              <a:buFont typeface="Arial" pitchFamily="34" charset="0"/>
              <a:buNone/>
            </a:pPr>
            <a:r>
              <a:rPr lang="en-US" sz="2200" smtClean="0"/>
              <a:t>	private void processRequest(InputStream in,</a:t>
            </a:r>
          </a:p>
          <a:p>
            <a:pPr>
              <a:buFont typeface="Arial" pitchFamily="34" charset="0"/>
              <a:buNone/>
            </a:pPr>
            <a:r>
              <a:rPr lang="en-US" sz="2200" smtClean="0"/>
              <a:t>	 PrintStream out) throws IOException</a:t>
            </a:r>
          </a:p>
          <a:p>
            <a:pPr>
              <a:buFont typeface="Arial" pitchFamily="34" charset="0"/>
              <a:buNone/>
            </a:pPr>
            <a:r>
              <a:rPr lang="en-US" sz="2200" smtClean="0"/>
              <a:t>	{</a:t>
            </a:r>
          </a:p>
          <a:p>
            <a:pPr algn="just">
              <a:buFont typeface="Wingdings" pitchFamily="2" charset="2"/>
              <a:buChar char="Ø"/>
            </a:pPr>
            <a:r>
              <a:rPr lang="en-US" sz="2200" smtClean="0"/>
              <a:t>The first step is to read the first four bytes from the PrintStream object.</a:t>
            </a:r>
          </a:p>
          <a:p>
            <a:pPr algn="just">
              <a:buFont typeface="Arial" pitchFamily="34" charset="0"/>
              <a:buNone/>
            </a:pPr>
            <a:r>
              <a:rPr lang="en-US" sz="2200" smtClean="0">
                <a:latin typeface="Times New Roman" pitchFamily="18" charset="0"/>
                <a:cs typeface="Times New Roman" pitchFamily="18" charset="0"/>
              </a:rPr>
              <a:t>	int b1 = in.read();</a:t>
            </a:r>
          </a:p>
          <a:p>
            <a:pPr algn="just">
              <a:buFont typeface="Arial" pitchFamily="34" charset="0"/>
              <a:buNone/>
            </a:pPr>
            <a:r>
              <a:rPr lang="en-US" sz="2200" smtClean="0">
                <a:latin typeface="Times New Roman" pitchFamily="18" charset="0"/>
                <a:cs typeface="Times New Roman" pitchFamily="18" charset="0"/>
              </a:rPr>
              <a:t>	int b2 = in.read();</a:t>
            </a:r>
          </a:p>
          <a:p>
            <a:pPr algn="just">
              <a:buFont typeface="Arial" pitchFamily="34" charset="0"/>
              <a:buNone/>
            </a:pPr>
            <a:r>
              <a:rPr lang="en-US" sz="2200" smtClean="0">
                <a:latin typeface="Times New Roman" pitchFamily="18" charset="0"/>
                <a:cs typeface="Times New Roman" pitchFamily="18" charset="0"/>
              </a:rPr>
              <a:t>	int b3 = in.read();</a:t>
            </a:r>
          </a:p>
          <a:p>
            <a:pPr algn="just">
              <a:buFont typeface="Arial" pitchFamily="34" charset="0"/>
              <a:buNone/>
            </a:pPr>
            <a:r>
              <a:rPr lang="en-US" sz="2200" smtClean="0">
                <a:latin typeface="Times New Roman" pitchFamily="18" charset="0"/>
                <a:cs typeface="Times New Roman" pitchFamily="18" charset="0"/>
              </a:rPr>
              <a:t>	int b4 = in.read();</a:t>
            </a:r>
          </a:p>
          <a:p>
            <a:pPr algn="just">
              <a:buFont typeface="Wingdings" pitchFamily="2" charset="2"/>
              <a:buChar char="Ø"/>
            </a:pPr>
            <a:r>
              <a:rPr lang="en-US" sz="2200" smtClean="0">
                <a:latin typeface="Times New Roman" pitchFamily="18" charset="0"/>
                <a:cs typeface="Times New Roman" pitchFamily="18" charset="0"/>
              </a:rPr>
              <a:t>This server supports GET requests only. The HTTP standard requires GET to be upper case, followed by a space. If the received bytes equal GET, followed by a space, the code reads any bytes that follow and stores them in the StringBuffer object requestBuffer.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339948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Reading the input stops on detecting a space character, a carriage return (\r), line feed (\n), or an end of file marker (-1).</a:t>
            </a:r>
          </a:p>
          <a:p>
            <a:pPr>
              <a:buFont typeface="Arial" pitchFamily="34" charset="0"/>
              <a:buNone/>
            </a:pPr>
            <a:r>
              <a:rPr lang="de-DE" sz="2400" smtClean="0">
                <a:latin typeface="Times New Roman" pitchFamily="18" charset="0"/>
                <a:cs typeface="Times New Roman" pitchFamily="18" charset="0"/>
              </a:rPr>
              <a:t>	if (('G' == b1) &amp;&amp; ('E' == b2) &amp;&amp; ('T' == b3) &amp;&amp;</a:t>
            </a:r>
            <a:r>
              <a:rPr lang="en-US" sz="2400" smtClean="0">
                <a:latin typeface="Times New Roman" pitchFamily="18" charset="0"/>
                <a:cs typeface="Times New Roman" pitchFamily="18" charset="0"/>
              </a:rPr>
              <a:t>(' ' == b4))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StringBuffer requestBuffer = new StringBuffer();</a:t>
            </a:r>
          </a:p>
          <a:p>
            <a:pPr>
              <a:buFont typeface="Arial" pitchFamily="34" charset="0"/>
              <a:buNone/>
            </a:pPr>
            <a:r>
              <a:rPr lang="en-US" sz="2400" smtClean="0">
                <a:latin typeface="Times New Roman" pitchFamily="18" charset="0"/>
                <a:cs typeface="Times New Roman" pitchFamily="18" charset="0"/>
              </a:rPr>
              <a:t>	int b = in.read();</a:t>
            </a:r>
          </a:p>
          <a:p>
            <a:pPr>
              <a:buFont typeface="Arial" pitchFamily="34" charset="0"/>
              <a:buNone/>
            </a:pPr>
            <a:r>
              <a:rPr lang="en-US" sz="2400" smtClean="0">
                <a:latin typeface="Times New Roman" pitchFamily="18" charset="0"/>
                <a:cs typeface="Times New Roman" pitchFamily="18" charset="0"/>
              </a:rPr>
              <a:t>	while ((b != -1) &amp;&amp; (b != ' ') &amp;&amp; (b != '\r') &amp;&amp; (b != '\n'))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requestBuffer.append((char)b);</a:t>
            </a:r>
          </a:p>
          <a:p>
            <a:pPr>
              <a:buFont typeface="Arial" pitchFamily="34" charset="0"/>
              <a:buNone/>
            </a:pPr>
            <a:r>
              <a:rPr lang="en-US" sz="2400" smtClean="0">
                <a:latin typeface="Times New Roman" pitchFamily="18" charset="0"/>
                <a:cs typeface="Times New Roman" pitchFamily="18" charset="0"/>
              </a:rPr>
              <a:t>		b = in.read();</a:t>
            </a:r>
          </a:p>
          <a:p>
            <a:pPr>
              <a:buFont typeface="Arial" pitchFamily="34" charset="0"/>
              <a:buNone/>
            </a:pPr>
            <a:r>
              <a:rPr lang="en-US" sz="24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975401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Content Placeholder 2"/>
          <p:cNvSpPr>
            <a:spLocks noGrp="1"/>
          </p:cNvSpPr>
          <p:nvPr>
            <p:ph idx="4294967295"/>
          </p:nvPr>
        </p:nvSpPr>
        <p:spPr>
          <a:xfrm>
            <a:off x="457200" y="457200"/>
            <a:ext cx="8229600" cy="62484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StringBuffer object is converted to a String to enable examining its contents. </a:t>
            </a:r>
          </a:p>
          <a:p>
            <a:pPr algn="just">
              <a:buFont typeface="Wingdings" pitchFamily="2" charset="2"/>
              <a:buChar char="Ø"/>
            </a:pPr>
            <a:r>
              <a:rPr lang="en-US" sz="2200" smtClean="0">
                <a:latin typeface="Times New Roman" pitchFamily="18" charset="0"/>
                <a:cs typeface="Times New Roman" pitchFamily="18" charset="0"/>
              </a:rPr>
              <a:t>The server accepts requests for the default page (indicated by “/”) or for the file /index.html. If there is a match with either of these, the class’s sendWebPage routine returns the real-time Web page to the requesting host. </a:t>
            </a:r>
          </a:p>
          <a:p>
            <a:pPr algn="just">
              <a:buFont typeface="Wingdings" pitchFamily="2" charset="2"/>
              <a:buChar char="Ø"/>
            </a:pPr>
            <a:r>
              <a:rPr lang="en-US" sz="2200" smtClean="0">
                <a:latin typeface="Times New Roman" pitchFamily="18" charset="0"/>
                <a:cs typeface="Times New Roman" pitchFamily="18" charset="0"/>
              </a:rPr>
              <a:t>If there isn’t a match, a call to the sendErrorPage() method returns error code 404 and an error message to the requesting host.</a:t>
            </a:r>
          </a:p>
          <a:p>
            <a:pPr algn="just">
              <a:buFont typeface="Arial" pitchFamily="34" charset="0"/>
              <a:buNone/>
            </a:pPr>
            <a:r>
              <a:rPr lang="en-US" sz="2200" smtClean="0">
                <a:latin typeface="Times New Roman" pitchFamily="18" charset="0"/>
                <a:cs typeface="Times New Roman" pitchFamily="18" charset="0"/>
              </a:rPr>
              <a:t>	String requestedPage = requestBuffer.toString();</a:t>
            </a:r>
          </a:p>
          <a:p>
            <a:pPr algn="just">
              <a:buFont typeface="Arial" pitchFamily="34" charset="0"/>
              <a:buNone/>
            </a:pPr>
            <a:r>
              <a:rPr lang="en-US" sz="2200" smtClean="0">
                <a:latin typeface="Times New Roman" pitchFamily="18" charset="0"/>
                <a:cs typeface="Times New Roman" pitchFamily="18" charset="0"/>
              </a:rPr>
              <a:t>	String defaultPage = "/";</a:t>
            </a:r>
          </a:p>
          <a:p>
            <a:pPr algn="just">
              <a:buFont typeface="Arial" pitchFamily="34" charset="0"/>
              <a:buNone/>
            </a:pPr>
            <a:r>
              <a:rPr lang="en-US" sz="2200" smtClean="0">
                <a:latin typeface="Times New Roman" pitchFamily="18" charset="0"/>
                <a:cs typeface="Times New Roman" pitchFamily="18" charset="0"/>
              </a:rPr>
              <a:t>	String indexPage = "/index.html";</a:t>
            </a:r>
          </a:p>
          <a:p>
            <a:pPr algn="just">
              <a:buFont typeface="Arial" pitchFamily="34" charset="0"/>
              <a:buNone/>
            </a:pPr>
            <a:r>
              <a:rPr lang="en-US" sz="2200" smtClean="0">
                <a:latin typeface="Times New Roman" pitchFamily="18" charset="0"/>
                <a:cs typeface="Times New Roman" pitchFamily="18" charset="0"/>
              </a:rPr>
              <a:t>	if ((requestedPage.equals(defaultPage)) ||</a:t>
            </a:r>
          </a:p>
          <a:p>
            <a:pPr algn="just">
              <a:buFont typeface="Arial" pitchFamily="34" charset="0"/>
              <a:buNone/>
            </a:pPr>
            <a:r>
              <a:rPr lang="en-US" sz="2200" smtClean="0">
                <a:latin typeface="Times New Roman" pitchFamily="18" charset="0"/>
                <a:cs typeface="Times New Roman" pitchFamily="18" charset="0"/>
              </a:rPr>
              <a:t>	(requestedPage.indexOf(indexPage) != -1) ) {</a:t>
            </a:r>
          </a:p>
          <a:p>
            <a:pPr algn="just">
              <a:buFont typeface="Arial" pitchFamily="34" charset="0"/>
              <a:buNone/>
            </a:pPr>
            <a:r>
              <a:rPr lang="en-US" sz="2200" smtClean="0">
                <a:latin typeface="Times New Roman" pitchFamily="18" charset="0"/>
                <a:cs typeface="Times New Roman" pitchFamily="18" charset="0"/>
              </a:rPr>
              <a:t>	sendWebPage(out);</a:t>
            </a:r>
          </a:p>
          <a:p>
            <a:pPr algn="just">
              <a:buFont typeface="Arial" pitchFamily="34" charset="0"/>
              <a:buNone/>
            </a:pPr>
            <a:r>
              <a:rPr lang="en-US" sz="2200" smtClean="0">
                <a:latin typeface="Times New Roman" pitchFamily="18" charset="0"/>
                <a:cs typeface="Times New Roman" pitchFamily="18" charset="0"/>
              </a:rPr>
              <a:t>	} else {</a:t>
            </a:r>
          </a:p>
          <a:p>
            <a:pPr algn="just">
              <a:buFont typeface="Arial" pitchFamily="34" charset="0"/>
              <a:buNone/>
            </a:pPr>
            <a:r>
              <a:rPr lang="en-US" sz="2200" smtClean="0">
                <a:latin typeface="Times New Roman" pitchFamily="18" charset="0"/>
                <a:cs typeface="Times New Roman" pitchFamily="18" charset="0"/>
              </a:rPr>
              <a:t>	sendErrorPage(out, "404 Not Found");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5952058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If “GET ” wasn’t received, the program checks to see if -1 was returned. If so, the input stream is closed, so there is nothing to return to the remote host. For any received data besides “GET ” or -1, a call to the sendErrorPage() method returns error code 501 and the error message “Not Implemented” to the requesting host.</a:t>
            </a:r>
          </a:p>
          <a:p>
            <a:pPr algn="just">
              <a:buFont typeface="Arial" pitchFamily="34" charset="0"/>
              <a:buNone/>
            </a:pPr>
            <a:r>
              <a:rPr lang="en-US" sz="2400" smtClean="0">
                <a:latin typeface="Times New Roman" pitchFamily="18" charset="0"/>
                <a:cs typeface="Times New Roman" pitchFamily="18" charset="0"/>
              </a:rPr>
              <a:t>	} </a:t>
            </a:r>
          </a:p>
          <a:p>
            <a:pPr algn="just">
              <a:buFont typeface="Arial" pitchFamily="34" charset="0"/>
              <a:buNone/>
            </a:pPr>
            <a:r>
              <a:rPr lang="en-US" sz="2400" smtClean="0">
                <a:latin typeface="Times New Roman" pitchFamily="18" charset="0"/>
                <a:cs typeface="Times New Roman" pitchFamily="18" charset="0"/>
              </a:rPr>
              <a:t>	else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if ((b1 | b2 | b3 | b4) != -1)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sendErrorPage(out, "501 Not Implemented");</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 // end if ('G'==b1||'E'==b2||'T'==b3||' '==b4)</a:t>
            </a:r>
          </a:p>
          <a:p>
            <a:pPr algn="just">
              <a:buFont typeface="Arial" pitchFamily="34" charset="0"/>
              <a:buNone/>
            </a:pPr>
            <a:r>
              <a:rPr lang="en-US" sz="2400" smtClean="0">
                <a:latin typeface="Times New Roman" pitchFamily="18" charset="0"/>
                <a:cs typeface="Times New Roman" pitchFamily="18" charset="0"/>
              </a:rPr>
              <a:t>	} // end processRequest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4289049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Content Placeholder 2"/>
          <p:cNvSpPr>
            <a:spLocks noGrp="1"/>
          </p:cNvSpPr>
          <p:nvPr>
            <p:ph idx="4294967295"/>
          </p:nvPr>
        </p:nvSpPr>
        <p:spPr>
          <a:xfrm>
            <a:off x="457200" y="457200"/>
            <a:ext cx="8229600" cy="64770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Sending the Web Page</a:t>
            </a:r>
          </a:p>
          <a:p>
            <a:pPr algn="just">
              <a:buFont typeface="Wingdings" pitchFamily="2" charset="2"/>
              <a:buChar char="Ø"/>
            </a:pPr>
            <a:r>
              <a:rPr lang="en-US" sz="2400" smtClean="0">
                <a:latin typeface="Times New Roman" pitchFamily="18" charset="0"/>
                <a:cs typeface="Times New Roman" pitchFamily="18" charset="0"/>
              </a:rPr>
              <a:t>The sendWebPage() method uses the PrintStream object to send the page containing real-time data.</a:t>
            </a:r>
          </a:p>
          <a:p>
            <a:pPr algn="just">
              <a:buFont typeface="Arial" pitchFamily="34" charset="0"/>
              <a:buNone/>
            </a:pPr>
            <a:r>
              <a:rPr lang="en-US" sz="2400" smtClean="0">
                <a:latin typeface="Times New Roman" pitchFamily="18" charset="0"/>
                <a:cs typeface="Times New Roman" pitchFamily="18" charset="0"/>
              </a:rPr>
              <a:t>	private void sendWebPage(PrintStream out)</a:t>
            </a:r>
          </a:p>
          <a:p>
            <a:pPr algn="just">
              <a:buFont typeface="Arial" pitchFamily="34" charset="0"/>
              <a:buNone/>
            </a:pPr>
            <a:r>
              <a:rPr lang="en-US" sz="2400" smtClean="0">
                <a:latin typeface="Times New Roman" pitchFamily="18" charset="0"/>
                <a:cs typeface="Times New Roman" pitchFamily="18" charset="0"/>
              </a:rPr>
              <a:t>	throws IOException {</a:t>
            </a:r>
          </a:p>
          <a:p>
            <a:pPr algn="just">
              <a:buFont typeface="Wingdings" pitchFamily="2" charset="2"/>
              <a:buChar char="Ø"/>
            </a:pPr>
            <a:r>
              <a:rPr lang="en-US" sz="2400" smtClean="0">
                <a:latin typeface="Times New Roman" pitchFamily="18" charset="0"/>
                <a:cs typeface="Times New Roman" pitchFamily="18" charset="0"/>
              </a:rPr>
              <a:t>The page begins with the response’s start line and HTML headers. A blank line (\r\n) after the HTTP header indicates the end of the header.</a:t>
            </a:r>
          </a:p>
          <a:p>
            <a:pPr algn="just">
              <a:buFont typeface="Wingdings" pitchFamily="2" charset="2"/>
              <a:buChar char="Ø"/>
            </a:pPr>
            <a:r>
              <a:rPr lang="en-US" sz="2400" smtClean="0">
                <a:latin typeface="Times New Roman" pitchFamily="18" charset="0"/>
                <a:cs typeface="Times New Roman" pitchFamily="18" charset="0"/>
              </a:rPr>
              <a:t>A call to the TINIOS class’s uptimeMillis() method returns the number of milliseconds that have elapsed since the TINI booted up. The page displays the time in days, hours, minutes, and seconds. To obtain the total number of seconds, divide uptimeMillis() by 1000.</a:t>
            </a:r>
          </a:p>
          <a:p>
            <a:pPr algn="ctr">
              <a:buFont typeface="Arial" pitchFamily="34" charset="0"/>
              <a:buNone/>
            </a:pPr>
            <a:r>
              <a:rPr lang="en-US" sz="2400" smtClean="0">
                <a:solidFill>
                  <a:srgbClr val="0000FF"/>
                </a:solidFill>
                <a:latin typeface="Times New Roman" pitchFamily="18" charset="0"/>
                <a:cs typeface="Times New Roman" pitchFamily="18" charset="0"/>
              </a:rPr>
              <a:t>long totalSeconds = TINIOS.uptimeMillis()/1000;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923038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Content Placeholder 2"/>
          <p:cNvSpPr>
            <a:spLocks noGrp="1"/>
          </p:cNvSpPr>
          <p:nvPr>
            <p:ph idx="4294967295"/>
          </p:nvPr>
        </p:nvSpPr>
        <p:spPr>
          <a:xfrm>
            <a:off x="457200" y="7620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For the number of days, divide by the number of seconds per day:</a:t>
            </a:r>
          </a:p>
          <a:p>
            <a:pPr algn="ctr">
              <a:buFont typeface="Arial" pitchFamily="34" charset="0"/>
              <a:buNone/>
            </a:pPr>
            <a:r>
              <a:rPr lang="en-US" sz="2400" smtClean="0">
                <a:solidFill>
                  <a:srgbClr val="0000FF"/>
                </a:solidFill>
                <a:latin typeface="Times New Roman" pitchFamily="18" charset="0"/>
                <a:cs typeface="Times New Roman" pitchFamily="18" charset="0"/>
              </a:rPr>
              <a:t>long days = totalSeconds / 86400;</a:t>
            </a:r>
          </a:p>
          <a:p>
            <a:pPr algn="just">
              <a:buFont typeface="Wingdings" pitchFamily="2" charset="2"/>
              <a:buChar char="Ø"/>
            </a:pPr>
            <a:r>
              <a:rPr lang="en-US" sz="2400" smtClean="0">
                <a:latin typeface="Times New Roman" pitchFamily="18" charset="0"/>
                <a:cs typeface="Times New Roman" pitchFamily="18" charset="0"/>
              </a:rPr>
              <a:t>For the number of hours, divide by the number of hours per day and use modulus division to subtract any full days:</a:t>
            </a:r>
          </a:p>
          <a:p>
            <a:pPr algn="ctr">
              <a:buFont typeface="Arial" pitchFamily="34" charset="0"/>
              <a:buNone/>
            </a:pPr>
            <a:r>
              <a:rPr lang="en-US" sz="2400" smtClean="0">
                <a:solidFill>
                  <a:srgbClr val="0000FF"/>
                </a:solidFill>
                <a:latin typeface="Times New Roman" pitchFamily="18" charset="0"/>
                <a:cs typeface="Times New Roman" pitchFamily="18" charset="0"/>
              </a:rPr>
              <a:t>long hours = (totalSeconds /3600) % 24;</a:t>
            </a:r>
          </a:p>
          <a:p>
            <a:pPr algn="just">
              <a:buFont typeface="Wingdings" pitchFamily="2" charset="2"/>
              <a:buChar char="Ø"/>
            </a:pPr>
            <a:r>
              <a:rPr lang="en-US" sz="2400" smtClean="0">
                <a:latin typeface="Times New Roman" pitchFamily="18" charset="0"/>
                <a:cs typeface="Times New Roman" pitchFamily="18" charset="0"/>
              </a:rPr>
              <a:t>For the number of minutes, divide by the number of minutes per day and use modulus division to subtract any full hours:</a:t>
            </a:r>
          </a:p>
          <a:p>
            <a:pPr algn="ctr">
              <a:buFont typeface="Arial" pitchFamily="34" charset="0"/>
              <a:buNone/>
            </a:pPr>
            <a:r>
              <a:rPr lang="en-US" sz="2400" smtClean="0">
                <a:solidFill>
                  <a:srgbClr val="0000FF"/>
                </a:solidFill>
                <a:latin typeface="Times New Roman" pitchFamily="18" charset="0"/>
                <a:cs typeface="Times New Roman" pitchFamily="18" charset="0"/>
              </a:rPr>
              <a:t>long minutes = (totalSeconds / 60) % 60;</a:t>
            </a:r>
          </a:p>
          <a:p>
            <a:pPr algn="just">
              <a:buFont typeface="Wingdings" pitchFamily="2" charset="2"/>
              <a:buChar char="Ø"/>
            </a:pPr>
            <a:r>
              <a:rPr lang="en-US" sz="2400" smtClean="0">
                <a:latin typeface="Times New Roman" pitchFamily="18" charset="0"/>
                <a:cs typeface="Times New Roman" pitchFamily="18" charset="0"/>
              </a:rPr>
              <a:t>For the number of seconds, use modulus division to subtract any full minutes:</a:t>
            </a:r>
          </a:p>
          <a:p>
            <a:pPr algn="ctr">
              <a:buFont typeface="Arial" pitchFamily="34" charset="0"/>
              <a:buNone/>
            </a:pPr>
            <a:r>
              <a:rPr lang="en-US" sz="2400" smtClean="0">
                <a:solidFill>
                  <a:srgbClr val="0000FF"/>
                </a:solidFill>
                <a:latin typeface="Times New Roman" pitchFamily="18" charset="0"/>
                <a:cs typeface="Times New Roman" pitchFamily="18" charset="0"/>
              </a:rPr>
              <a:t>long seconds = totalSeconds % 60;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47983859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series of out.print statements sends the page’s contents to the requesting host. The page consists of blocks of static text, plus the values of the four variables inserted at the appropriate locations in the page. The out.print statements use the + operator to concatenate multiple String constants.</a:t>
            </a:r>
          </a:p>
          <a:p>
            <a:pPr algn="just">
              <a:spcBef>
                <a:spcPts val="1800"/>
              </a:spcBef>
              <a:buFont typeface="Wingdings" pitchFamily="2" charset="2"/>
              <a:buChar char="Ø"/>
            </a:pPr>
            <a:r>
              <a:rPr lang="en-US" sz="2400" smtClean="0">
                <a:latin typeface="Times New Roman" pitchFamily="18" charset="0"/>
                <a:cs typeface="Times New Roman" pitchFamily="18" charset="0"/>
              </a:rPr>
              <a:t>The four variables each have their own out.print statements, however. This is because concatenating String variables uses large amounts of memory and processing power in the TINI.</a:t>
            </a:r>
          </a:p>
          <a:p>
            <a:pPr algn="just">
              <a:buFont typeface="Wingdings" pitchFamily="2" charset="2"/>
              <a:buChar char="Ø"/>
            </a:pPr>
            <a:endParaRPr lang="en-US" sz="2400" smtClean="0">
              <a:latin typeface="Times New Roman" pitchFamily="18" charset="0"/>
              <a:cs typeface="Times New Roman" pitchFamily="18" charset="0"/>
            </a:endParaRP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19430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457200" y="533400"/>
            <a:ext cx="8229600" cy="6096000"/>
          </a:xfrm>
          <a:prstGeom prst="rect">
            <a:avLst/>
          </a:prstGeom>
        </p:spPr>
        <p:txBody>
          <a:bodyPr/>
          <a:lstStyle/>
          <a:p>
            <a:pPr algn="just" eaLnBrk="1" hangingPunct="1">
              <a:buFont typeface="Wingdings" pitchFamily="2" charset="2"/>
              <a:buChar char="Ø"/>
            </a:pPr>
            <a:r>
              <a:rPr lang="en-US" sz="2100" dirty="0" smtClean="0">
                <a:latin typeface="Times New Roman" pitchFamily="18" charset="0"/>
                <a:cs typeface="Times New Roman" pitchFamily="18" charset="0"/>
              </a:rPr>
              <a:t>It is possible for the TINI to override, or ignore, a committed configuration. To do so, execute the </a:t>
            </a:r>
            <a:r>
              <a:rPr lang="en-US" sz="2100" dirty="0" err="1" smtClean="0">
                <a:latin typeface="Times New Roman" pitchFamily="18" charset="0"/>
                <a:cs typeface="Times New Roman" pitchFamily="18" charset="0"/>
              </a:rPr>
              <a:t>ipconfig</a:t>
            </a:r>
            <a:r>
              <a:rPr lang="en-US" sz="2100" dirty="0" smtClean="0">
                <a:latin typeface="Times New Roman" pitchFamily="18" charset="0"/>
                <a:cs typeface="Times New Roman" pitchFamily="18" charset="0"/>
              </a:rPr>
              <a:t> -D command in </a:t>
            </a:r>
            <a:r>
              <a:rPr lang="en-US" sz="2100" dirty="0" err="1" smtClean="0">
                <a:latin typeface="Times New Roman" pitchFamily="18" charset="0"/>
                <a:cs typeface="Times New Roman" pitchFamily="18" charset="0"/>
              </a:rPr>
              <a:t>JavaKit</a:t>
            </a:r>
            <a:r>
              <a:rPr lang="en-US" sz="2100" dirty="0" smtClean="0">
                <a:latin typeface="Times New Roman" pitchFamily="18" charset="0"/>
                <a:cs typeface="Times New Roman" pitchFamily="18" charset="0"/>
              </a:rPr>
              <a:t> or call the TINI’s </a:t>
            </a:r>
            <a:r>
              <a:rPr lang="en-US" sz="2100" dirty="0" err="1" smtClean="0">
                <a:latin typeface="Times New Roman" pitchFamily="18" charset="0"/>
                <a:cs typeface="Times New Roman" pitchFamily="18" charset="0"/>
              </a:rPr>
              <a:t>disableNetworkRestore</a:t>
            </a:r>
            <a:r>
              <a:rPr lang="en-US" sz="2100" dirty="0" smtClean="0">
                <a:latin typeface="Times New Roman" pitchFamily="18" charset="0"/>
                <a:cs typeface="Times New Roman" pitchFamily="18" charset="0"/>
              </a:rPr>
              <a:t>() method. </a:t>
            </a:r>
          </a:p>
          <a:p>
            <a:pPr algn="just" eaLnBrk="1" hangingPunct="1">
              <a:buFont typeface="Wingdings" pitchFamily="2" charset="2"/>
              <a:buChar char="Ø"/>
            </a:pPr>
            <a:r>
              <a:rPr lang="en-US" sz="2100" dirty="0" smtClean="0">
                <a:latin typeface="Times New Roman" pitchFamily="18" charset="0"/>
                <a:cs typeface="Times New Roman" pitchFamily="18" charset="0"/>
              </a:rPr>
              <a:t>The TINI will then behave as if the Flash memory had no stored parameters.</a:t>
            </a:r>
          </a:p>
          <a:p>
            <a:pPr algn="just" eaLnBrk="1" hangingPunct="1">
              <a:buFont typeface="Wingdings" pitchFamily="2" charset="2"/>
              <a:buChar char="Ø"/>
            </a:pPr>
            <a:r>
              <a:rPr lang="en-US" sz="2100" dirty="0" smtClean="0">
                <a:latin typeface="Times New Roman" pitchFamily="18" charset="0"/>
                <a:cs typeface="Times New Roman" pitchFamily="18" charset="0"/>
              </a:rPr>
              <a:t>To change a configuration in Flash memory, we need to erase bank 47 in the Flash memory. </a:t>
            </a:r>
          </a:p>
          <a:p>
            <a:pPr algn="just" eaLnBrk="1" hangingPunct="1">
              <a:buFont typeface="Wingdings" pitchFamily="2" charset="2"/>
              <a:buChar char="Ø"/>
            </a:pPr>
            <a:r>
              <a:rPr lang="en-US" sz="2100" dirty="0" smtClean="0">
                <a:latin typeface="Times New Roman" pitchFamily="18" charset="0"/>
                <a:cs typeface="Times New Roman" pitchFamily="18" charset="0"/>
              </a:rPr>
              <a:t>The easiest way to do this is to use </a:t>
            </a:r>
            <a:r>
              <a:rPr lang="en-US" sz="2100" dirty="0" err="1" smtClean="0">
                <a:latin typeface="Times New Roman" pitchFamily="18" charset="0"/>
                <a:cs typeface="Times New Roman" pitchFamily="18" charset="0"/>
              </a:rPr>
              <a:t>JavaKit</a:t>
            </a:r>
            <a:r>
              <a:rPr lang="en-US" sz="2100" dirty="0" smtClean="0">
                <a:latin typeface="Times New Roman" pitchFamily="18" charset="0"/>
                <a:cs typeface="Times New Roman" pitchFamily="18" charset="0"/>
              </a:rPr>
              <a:t> to reload slush or another </a:t>
            </a:r>
            <a:r>
              <a:rPr lang="en-US" sz="2100" i="1" dirty="0" smtClean="0">
                <a:latin typeface="Times New Roman" pitchFamily="18" charset="0"/>
                <a:cs typeface="Times New Roman" pitchFamily="18" charset="0"/>
              </a:rPr>
              <a:t>.</a:t>
            </a:r>
            <a:r>
              <a:rPr lang="en-US" sz="2100" i="1" dirty="0" err="1" smtClean="0">
                <a:latin typeface="Times New Roman" pitchFamily="18" charset="0"/>
                <a:cs typeface="Times New Roman" pitchFamily="18" charset="0"/>
              </a:rPr>
              <a:t>tbin</a:t>
            </a:r>
            <a:r>
              <a:rPr lang="en-US" sz="2100" i="1" dirty="0" smtClean="0">
                <a:latin typeface="Times New Roman" pitchFamily="18" charset="0"/>
                <a:cs typeface="Times New Roman" pitchFamily="18" charset="0"/>
              </a:rPr>
              <a:t> application.</a:t>
            </a:r>
          </a:p>
          <a:p>
            <a:pPr algn="just" eaLnBrk="1" hangingPunct="1">
              <a:buFont typeface="Wingdings" pitchFamily="2" charset="2"/>
              <a:buChar char="Ø"/>
            </a:pPr>
            <a:r>
              <a:rPr lang="en-US" sz="2100" dirty="0" smtClean="0">
                <a:latin typeface="Times New Roman" pitchFamily="18" charset="0"/>
                <a:cs typeface="Times New Roman" pitchFamily="18" charset="0"/>
              </a:rPr>
              <a:t>To load slush, open a </a:t>
            </a:r>
            <a:r>
              <a:rPr lang="en-US" sz="2100" dirty="0" err="1" smtClean="0">
                <a:latin typeface="Times New Roman" pitchFamily="18" charset="0"/>
                <a:cs typeface="Times New Roman" pitchFamily="18" charset="0"/>
              </a:rPr>
              <a:t>JavaKit</a:t>
            </a:r>
            <a:r>
              <a:rPr lang="en-US" sz="2100" dirty="0" smtClean="0">
                <a:latin typeface="Times New Roman" pitchFamily="18" charset="0"/>
                <a:cs typeface="Times New Roman" pitchFamily="18" charset="0"/>
              </a:rPr>
              <a:t> session with the TINI. At the </a:t>
            </a:r>
            <a:r>
              <a:rPr lang="en-US" sz="2100" dirty="0" err="1" smtClean="0">
                <a:latin typeface="Times New Roman" pitchFamily="18" charset="0"/>
                <a:cs typeface="Times New Roman" pitchFamily="18" charset="0"/>
              </a:rPr>
              <a:t>JavaKit</a:t>
            </a:r>
            <a:r>
              <a:rPr lang="en-US" sz="2100" dirty="0" smtClean="0">
                <a:latin typeface="Times New Roman" pitchFamily="18" charset="0"/>
                <a:cs typeface="Times New Roman" pitchFamily="18" charset="0"/>
              </a:rPr>
              <a:t> prompt, type B0, press Enter, then type F0 and press Enter. </a:t>
            </a:r>
          </a:p>
          <a:p>
            <a:pPr algn="just" eaLnBrk="1" hangingPunct="1">
              <a:buFont typeface="Wingdings" pitchFamily="2" charset="2"/>
              <a:buChar char="Ø"/>
            </a:pPr>
            <a:r>
              <a:rPr lang="en-US" sz="2100" dirty="0" smtClean="0">
                <a:latin typeface="Times New Roman" pitchFamily="18" charset="0"/>
                <a:cs typeface="Times New Roman" pitchFamily="18" charset="0"/>
              </a:rPr>
              <a:t>This clears the TINI’s RAM. From the File menu, select Load File. Browse to the location of </a:t>
            </a:r>
            <a:r>
              <a:rPr lang="en-US" sz="2100" i="1" dirty="0" smtClean="0">
                <a:latin typeface="Times New Roman" pitchFamily="18" charset="0"/>
                <a:cs typeface="Times New Roman" pitchFamily="18" charset="0"/>
              </a:rPr>
              <a:t>slush_400.tbin and click Open.</a:t>
            </a:r>
          </a:p>
          <a:p>
            <a:pPr algn="just" eaLnBrk="1" hangingPunct="1">
              <a:buFont typeface="Wingdings" pitchFamily="2" charset="2"/>
              <a:buChar char="Ø"/>
            </a:pPr>
            <a:r>
              <a:rPr lang="en-US" sz="2100" i="1" dirty="0" smtClean="0">
                <a:latin typeface="Times New Roman" pitchFamily="18" charset="0"/>
                <a:cs typeface="Times New Roman" pitchFamily="18" charset="0"/>
              </a:rPr>
              <a:t>When the </a:t>
            </a:r>
            <a:r>
              <a:rPr lang="en-US" sz="2100" dirty="0" err="1" smtClean="0">
                <a:latin typeface="Times New Roman" pitchFamily="18" charset="0"/>
                <a:cs typeface="Times New Roman" pitchFamily="18" charset="0"/>
              </a:rPr>
              <a:t>JavaKit</a:t>
            </a:r>
            <a:r>
              <a:rPr lang="en-US" sz="2100" dirty="0" smtClean="0">
                <a:latin typeface="Times New Roman" pitchFamily="18" charset="0"/>
                <a:cs typeface="Times New Roman" pitchFamily="18" charset="0"/>
              </a:rPr>
              <a:t> window displays Load complete, the file has been loaded into the Flash memory. </a:t>
            </a:r>
          </a:p>
          <a:p>
            <a:pPr algn="just" eaLnBrk="1" hangingPunct="1">
              <a:buFont typeface="Wingdings" pitchFamily="2" charset="2"/>
              <a:buChar char="Ø"/>
            </a:pPr>
            <a:r>
              <a:rPr lang="en-US" sz="2100" dirty="0" smtClean="0">
                <a:latin typeface="Times New Roman" pitchFamily="18" charset="0"/>
                <a:cs typeface="Times New Roman" pitchFamily="18" charset="0"/>
              </a:rPr>
              <a:t>Now we should be able to execute </a:t>
            </a:r>
            <a:r>
              <a:rPr lang="en-US" sz="2100" dirty="0" err="1" smtClean="0">
                <a:latin typeface="Times New Roman" pitchFamily="18" charset="0"/>
                <a:cs typeface="Times New Roman" pitchFamily="18" charset="0"/>
              </a:rPr>
              <a:t>ipconfig</a:t>
            </a:r>
            <a:r>
              <a:rPr lang="en-US" sz="2100" dirty="0" smtClean="0">
                <a:latin typeface="Times New Roman" pitchFamily="18" charset="0"/>
                <a:cs typeface="Times New Roman" pitchFamily="18" charset="0"/>
              </a:rPr>
              <a:t> -C again to commit new network configuration parameters to Flash memory.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628194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Content Placeholder 2"/>
          <p:cNvSpPr>
            <a:spLocks noGrp="1"/>
          </p:cNvSpPr>
          <p:nvPr>
            <p:ph idx="4294967295"/>
          </p:nvPr>
        </p:nvSpPr>
        <p:spPr>
          <a:xfrm>
            <a:off x="609600" y="457200"/>
            <a:ext cx="8229600" cy="6324600"/>
          </a:xfrm>
          <a:prstGeom prst="rect">
            <a:avLst/>
          </a:prstGeom>
        </p:spPr>
        <p:txBody>
          <a:bodyPr/>
          <a:lstStyle/>
          <a:p>
            <a:pPr>
              <a:buFont typeface="Arial" pitchFamily="34" charset="0"/>
              <a:buNone/>
            </a:pPr>
            <a:r>
              <a:rPr lang="en-US" sz="1300" smtClean="0">
                <a:latin typeface="Times New Roman" pitchFamily="18" charset="0"/>
                <a:cs typeface="Times New Roman" pitchFamily="18" charset="0"/>
              </a:rPr>
              <a:t>out.print("&lt;html&gt;"</a:t>
            </a:r>
          </a:p>
          <a:p>
            <a:pPr>
              <a:buFont typeface="Arial" pitchFamily="34" charset="0"/>
              <a:buNone/>
            </a:pPr>
            <a:r>
              <a:rPr lang="en-US" sz="1300" smtClean="0">
                <a:latin typeface="Times New Roman" pitchFamily="18" charset="0"/>
                <a:cs typeface="Times New Roman" pitchFamily="18" charset="0"/>
              </a:rPr>
              <a:t>		+ "&lt;head&gt; &lt;title&gt; "</a:t>
            </a:r>
          </a:p>
          <a:p>
            <a:pPr>
              <a:buFont typeface="Arial" pitchFamily="34" charset="0"/>
              <a:buNone/>
            </a:pPr>
            <a:r>
              <a:rPr lang="en-US" sz="1300" smtClean="0">
                <a:latin typeface="Times New Roman" pitchFamily="18" charset="0"/>
                <a:cs typeface="Times New Roman" pitchFamily="18" charset="0"/>
              </a:rPr>
              <a:t>		+ "Real-time Data Demo "</a:t>
            </a:r>
          </a:p>
          <a:p>
            <a:pPr>
              <a:buFont typeface="Arial" pitchFamily="34" charset="0"/>
              <a:buNone/>
            </a:pPr>
            <a:r>
              <a:rPr lang="en-US" sz="1300" smtClean="0">
                <a:latin typeface="Times New Roman" pitchFamily="18" charset="0"/>
                <a:cs typeface="Times New Roman" pitchFamily="18" charset="0"/>
              </a:rPr>
              <a:t>		+ "&lt;/title&gt; &lt;/head&gt;"</a:t>
            </a:r>
          </a:p>
          <a:p>
            <a:pPr>
              <a:buFont typeface="Arial" pitchFamily="34" charset="0"/>
              <a:buNone/>
            </a:pPr>
            <a:r>
              <a:rPr lang="en-US" sz="1300" smtClean="0">
                <a:latin typeface="Times New Roman" pitchFamily="18" charset="0"/>
                <a:cs typeface="Times New Roman" pitchFamily="18" charset="0"/>
              </a:rPr>
              <a:t>		+ "&lt;body&gt;"</a:t>
            </a:r>
          </a:p>
          <a:p>
            <a:pPr>
              <a:buFont typeface="Arial" pitchFamily="34" charset="0"/>
              <a:buNone/>
            </a:pPr>
            <a:r>
              <a:rPr lang="pt-BR" sz="1300" smtClean="0">
                <a:latin typeface="Times New Roman" pitchFamily="18" charset="0"/>
                <a:cs typeface="Times New Roman" pitchFamily="18" charset="0"/>
              </a:rPr>
              <a:t>		+ "&lt;h1&gt; Real-time Data Demo&lt;/h1&gt;"</a:t>
            </a:r>
          </a:p>
          <a:p>
            <a:pPr>
              <a:buFont typeface="Arial" pitchFamily="34" charset="0"/>
              <a:buNone/>
            </a:pPr>
            <a:r>
              <a:rPr lang="en-US" sz="1300" smtClean="0">
                <a:latin typeface="Times New Roman" pitchFamily="18" charset="0"/>
                <a:cs typeface="Times New Roman" pitchFamily="18" charset="0"/>
              </a:rPr>
              <a:t>		+ "&lt;p&gt; This TINI has been running for:&lt;/p&gt;"</a:t>
            </a:r>
          </a:p>
          <a:p>
            <a:pPr>
              <a:buFont typeface="Arial" pitchFamily="34" charset="0"/>
              <a:buNone/>
            </a:pPr>
            <a:r>
              <a:rPr lang="en-US" sz="1300" smtClean="0">
                <a:latin typeface="Times New Roman" pitchFamily="18" charset="0"/>
                <a:cs typeface="Times New Roman" pitchFamily="18" charset="0"/>
              </a:rPr>
              <a:t>		+ "&lt;p&gt; days: ");</a:t>
            </a:r>
          </a:p>
          <a:p>
            <a:pPr>
              <a:buFont typeface="Arial" pitchFamily="34" charset="0"/>
              <a:buNone/>
            </a:pPr>
            <a:r>
              <a:rPr lang="en-US" sz="1300" smtClean="0">
                <a:latin typeface="Times New Roman" pitchFamily="18" charset="0"/>
                <a:cs typeface="Times New Roman" pitchFamily="18" charset="0"/>
              </a:rPr>
              <a:t>out.print(days);</a:t>
            </a:r>
          </a:p>
          <a:p>
            <a:pPr>
              <a:buFont typeface="Arial" pitchFamily="34" charset="0"/>
              <a:buNone/>
            </a:pPr>
            <a:r>
              <a:rPr lang="en-US" sz="1300" smtClean="0">
                <a:latin typeface="Times New Roman" pitchFamily="18" charset="0"/>
                <a:cs typeface="Times New Roman" pitchFamily="18" charset="0"/>
              </a:rPr>
              <a:t>out.print(" &lt;/p&gt;"</a:t>
            </a:r>
          </a:p>
          <a:p>
            <a:pPr>
              <a:buFont typeface="Arial" pitchFamily="34" charset="0"/>
              <a:buNone/>
            </a:pPr>
            <a:r>
              <a:rPr lang="en-US" sz="1300" smtClean="0">
                <a:latin typeface="Times New Roman" pitchFamily="18" charset="0"/>
                <a:cs typeface="Times New Roman" pitchFamily="18" charset="0"/>
              </a:rPr>
              <a:t>		+"&lt;p&gt;"</a:t>
            </a:r>
          </a:p>
          <a:p>
            <a:pPr>
              <a:buFont typeface="Arial" pitchFamily="34" charset="0"/>
              <a:buNone/>
            </a:pPr>
            <a:r>
              <a:rPr lang="en-US" sz="1300" smtClean="0">
                <a:latin typeface="Times New Roman" pitchFamily="18" charset="0"/>
                <a:cs typeface="Times New Roman" pitchFamily="18" charset="0"/>
              </a:rPr>
              <a:t>		+ "hours: ");</a:t>
            </a:r>
          </a:p>
          <a:p>
            <a:pPr>
              <a:buFont typeface="Arial" pitchFamily="34" charset="0"/>
              <a:buNone/>
            </a:pPr>
            <a:r>
              <a:rPr lang="en-US" sz="1300" smtClean="0">
                <a:latin typeface="Times New Roman" pitchFamily="18" charset="0"/>
                <a:cs typeface="Times New Roman" pitchFamily="18" charset="0"/>
              </a:rPr>
              <a:t>out.print(hours);</a:t>
            </a:r>
          </a:p>
          <a:p>
            <a:pPr>
              <a:buFont typeface="Arial" pitchFamily="34" charset="0"/>
              <a:buNone/>
            </a:pPr>
            <a:r>
              <a:rPr lang="en-US" sz="1300" smtClean="0">
                <a:latin typeface="Times New Roman" pitchFamily="18" charset="0"/>
                <a:cs typeface="Times New Roman" pitchFamily="18" charset="0"/>
              </a:rPr>
              <a:t>out.print(" &lt;/p&gt;"</a:t>
            </a:r>
          </a:p>
          <a:p>
            <a:pPr>
              <a:buFont typeface="Arial" pitchFamily="34" charset="0"/>
              <a:buNone/>
            </a:pPr>
            <a:r>
              <a:rPr lang="en-US" sz="1300" smtClean="0">
                <a:latin typeface="Times New Roman" pitchFamily="18" charset="0"/>
                <a:cs typeface="Times New Roman" pitchFamily="18" charset="0"/>
              </a:rPr>
              <a:t>		+ "&lt;p&gt;"</a:t>
            </a:r>
          </a:p>
          <a:p>
            <a:pPr>
              <a:buFont typeface="Arial" pitchFamily="34" charset="0"/>
              <a:buNone/>
            </a:pPr>
            <a:r>
              <a:rPr lang="en-US" sz="1300" smtClean="0">
                <a:latin typeface="Times New Roman" pitchFamily="18" charset="0"/>
                <a:cs typeface="Times New Roman" pitchFamily="18" charset="0"/>
              </a:rPr>
              <a:t>		+ "minutes: ");</a:t>
            </a:r>
          </a:p>
          <a:p>
            <a:pPr>
              <a:buFont typeface="Arial" pitchFamily="34" charset="0"/>
              <a:buNone/>
            </a:pPr>
            <a:r>
              <a:rPr lang="en-US" sz="1300" smtClean="0">
                <a:latin typeface="Times New Roman" pitchFamily="18" charset="0"/>
                <a:cs typeface="Times New Roman" pitchFamily="18" charset="0"/>
              </a:rPr>
              <a:t>out.print(minutes);</a:t>
            </a:r>
          </a:p>
          <a:p>
            <a:pPr>
              <a:buFont typeface="Arial" pitchFamily="34" charset="0"/>
              <a:buNone/>
            </a:pPr>
            <a:r>
              <a:rPr lang="en-US" sz="1300" smtClean="0">
                <a:latin typeface="Times New Roman" pitchFamily="18" charset="0"/>
                <a:cs typeface="Times New Roman" pitchFamily="18" charset="0"/>
              </a:rPr>
              <a:t>out.print(" &lt;/p&gt;"</a:t>
            </a:r>
          </a:p>
          <a:p>
            <a:pPr>
              <a:buFont typeface="Arial" pitchFamily="34" charset="0"/>
              <a:buNone/>
            </a:pPr>
            <a:r>
              <a:rPr lang="en-US" sz="1300" smtClean="0">
                <a:latin typeface="Times New Roman" pitchFamily="18" charset="0"/>
                <a:cs typeface="Times New Roman" pitchFamily="18" charset="0"/>
              </a:rPr>
              <a:t>		+ "&lt;p&gt;"</a:t>
            </a:r>
          </a:p>
          <a:p>
            <a:pPr>
              <a:buFont typeface="Arial" pitchFamily="34" charset="0"/>
              <a:buNone/>
            </a:pPr>
            <a:r>
              <a:rPr lang="en-US" sz="1300" smtClean="0">
                <a:latin typeface="Times New Roman" pitchFamily="18" charset="0"/>
                <a:cs typeface="Times New Roman" pitchFamily="18" charset="0"/>
              </a:rPr>
              <a:t>		+ "seconds: ");</a:t>
            </a:r>
          </a:p>
          <a:p>
            <a:pPr>
              <a:buFont typeface="Arial" pitchFamily="34" charset="0"/>
              <a:buNone/>
            </a:pPr>
            <a:r>
              <a:rPr lang="en-US" sz="1300" smtClean="0">
                <a:latin typeface="Times New Roman" pitchFamily="18" charset="0"/>
                <a:cs typeface="Times New Roman" pitchFamily="18" charset="0"/>
              </a:rPr>
              <a:t>out.print(seconds);</a:t>
            </a:r>
          </a:p>
          <a:p>
            <a:pPr>
              <a:buFont typeface="Arial" pitchFamily="34" charset="0"/>
              <a:buNone/>
            </a:pPr>
            <a:r>
              <a:rPr lang="en-US" sz="1300" smtClean="0">
                <a:latin typeface="Times New Roman" pitchFamily="18" charset="0"/>
                <a:cs typeface="Times New Roman" pitchFamily="18" charset="0"/>
              </a:rPr>
              <a:t>out.print (" &lt;/p&gt;"</a:t>
            </a:r>
          </a:p>
          <a:p>
            <a:pPr>
              <a:buFont typeface="Arial" pitchFamily="34" charset="0"/>
              <a:buNone/>
            </a:pPr>
            <a:r>
              <a:rPr lang="en-US" sz="1300" smtClean="0">
                <a:latin typeface="Times New Roman" pitchFamily="18" charset="0"/>
                <a:cs typeface="Times New Roman" pitchFamily="18" charset="0"/>
              </a:rPr>
              <a:t>		+ "&lt;/body&gt;"</a:t>
            </a:r>
          </a:p>
          <a:p>
            <a:pPr>
              <a:buFont typeface="Arial" pitchFamily="34" charset="0"/>
              <a:buNone/>
            </a:pPr>
            <a:r>
              <a:rPr lang="en-US" sz="1300" smtClean="0">
                <a:latin typeface="Times New Roman" pitchFamily="18" charset="0"/>
                <a:cs typeface="Times New Roman" pitchFamily="18" charset="0"/>
              </a:rPr>
              <a:t>		+ "&lt;/html&gt;");</a:t>
            </a:r>
          </a:p>
          <a:p>
            <a:pPr>
              <a:buFont typeface="Arial" pitchFamily="34" charset="0"/>
              <a:buNone/>
            </a:pPr>
            <a:r>
              <a:rPr lang="en-US" sz="1300" smtClean="0">
                <a:latin typeface="Times New Roman" pitchFamily="18" charset="0"/>
                <a:cs typeface="Times New Roman" pitchFamily="18" charset="0"/>
              </a:rPr>
              <a:t>		} // end sendWebPage()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097114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Content Placeholder 2"/>
          <p:cNvSpPr>
            <a:spLocks noGrp="1"/>
          </p:cNvSpPr>
          <p:nvPr>
            <p:ph idx="4294967295"/>
          </p:nvPr>
        </p:nvSpPr>
        <p:spPr>
          <a:xfrm>
            <a:off x="457200" y="381000"/>
            <a:ext cx="8229600" cy="6400800"/>
          </a:xfrm>
          <a:prstGeom prst="rect">
            <a:avLst/>
          </a:prstGeom>
        </p:spPr>
        <p:txBody>
          <a:bodyPr/>
          <a:lstStyle/>
          <a:p>
            <a:pPr algn="just">
              <a:buFont typeface="Arial" pitchFamily="34" charset="0"/>
              <a:buNone/>
            </a:pPr>
            <a:r>
              <a:rPr lang="en-US" sz="2200" b="1" smtClean="0">
                <a:solidFill>
                  <a:srgbClr val="0000FF"/>
                </a:solidFill>
                <a:latin typeface="Times New Roman" pitchFamily="18" charset="0"/>
                <a:cs typeface="Times New Roman" pitchFamily="18" charset="0"/>
              </a:rPr>
              <a:t>	Sending an Error Page</a:t>
            </a:r>
          </a:p>
          <a:p>
            <a:pPr algn="just">
              <a:buFont typeface="Wingdings" pitchFamily="2" charset="2"/>
              <a:buChar char="Ø"/>
            </a:pPr>
            <a:r>
              <a:rPr lang="en-US" sz="2200" smtClean="0">
                <a:latin typeface="Times New Roman" pitchFamily="18" charset="0"/>
                <a:cs typeface="Times New Roman" pitchFamily="18" charset="0"/>
              </a:rPr>
              <a:t>If the connected host sends a request for a non-existent page or a request other than GET, the sendErrorPage method uses a series of out.print statements to return an error code and a page that displays an error message.</a:t>
            </a:r>
          </a:p>
          <a:p>
            <a:pPr algn="just">
              <a:spcBef>
                <a:spcPts val="600"/>
              </a:spcBef>
              <a:buFont typeface="Wingdings" pitchFamily="2" charset="2"/>
              <a:buChar char="Ø"/>
            </a:pPr>
            <a:r>
              <a:rPr lang="en-US" sz="2200" smtClean="0">
                <a:latin typeface="Times New Roman" pitchFamily="18" charset="0"/>
                <a:cs typeface="Times New Roman" pitchFamily="18" charset="0"/>
              </a:rPr>
              <a:t>The errorMessage parameter contains the message.</a:t>
            </a:r>
          </a:p>
          <a:p>
            <a:pPr algn="just">
              <a:buFont typeface="Arial" pitchFamily="34" charset="0"/>
              <a:buNone/>
            </a:pPr>
            <a:r>
              <a:rPr lang="en-US" sz="2200" smtClean="0">
                <a:latin typeface="Times New Roman" pitchFamily="18" charset="0"/>
                <a:cs typeface="Times New Roman" pitchFamily="18" charset="0"/>
              </a:rPr>
              <a:t>	private void sendErrorPage(PrintStream out,</a:t>
            </a:r>
          </a:p>
          <a:p>
            <a:pPr algn="just">
              <a:buFont typeface="Arial" pitchFamily="34" charset="0"/>
              <a:buNone/>
            </a:pPr>
            <a:r>
              <a:rPr lang="en-US" sz="2200" smtClean="0">
                <a:latin typeface="Times New Roman" pitchFamily="18" charset="0"/>
                <a:cs typeface="Times New Roman" pitchFamily="18" charset="0"/>
              </a:rPr>
              <a:t>	String errorMessage) throws IOException</a:t>
            </a:r>
          </a:p>
          <a:p>
            <a:pPr algn="just">
              <a:buFont typeface="Arial" pitchFamily="34" charset="0"/>
              <a:buNone/>
            </a:pPr>
            <a:r>
              <a:rPr lang="en-US" sz="2200" smtClean="0">
                <a:latin typeface="Times New Roman" pitchFamily="18" charset="0"/>
                <a:cs typeface="Times New Roman" pitchFamily="18" charset="0"/>
              </a:rPr>
              <a:t>	{</a:t>
            </a:r>
          </a:p>
          <a:p>
            <a:pPr algn="just">
              <a:spcBef>
                <a:spcPts val="600"/>
              </a:spcBef>
              <a:buFont typeface="Wingdings" pitchFamily="2" charset="2"/>
              <a:buChar char="Ø"/>
            </a:pPr>
            <a:r>
              <a:rPr lang="en-US" sz="2200" smtClean="0">
                <a:latin typeface="Times New Roman" pitchFamily="18" charset="0"/>
                <a:cs typeface="Times New Roman" pitchFamily="18" charset="0"/>
              </a:rPr>
              <a:t>The first text sent is the response’s start line containing the error message and Content-Type header, followed by the required blank line.			</a:t>
            </a:r>
            <a:r>
              <a:rPr lang="en-US" sz="1800" smtClean="0">
                <a:latin typeface="Times New Roman" pitchFamily="18" charset="0"/>
                <a:cs typeface="Times New Roman" pitchFamily="18" charset="0"/>
              </a:rPr>
              <a:t>out.print("HTTP/1.0 ");</a:t>
            </a:r>
          </a:p>
          <a:p>
            <a:pPr algn="ctr">
              <a:buFont typeface="Arial" pitchFamily="34" charset="0"/>
              <a:buNone/>
            </a:pPr>
            <a:r>
              <a:rPr lang="en-US" sz="1800" smtClean="0">
                <a:latin typeface="Times New Roman" pitchFamily="18" charset="0"/>
                <a:cs typeface="Times New Roman" pitchFamily="18" charset="0"/>
              </a:rPr>
              <a:t>out.print(errorMessage);</a:t>
            </a:r>
          </a:p>
          <a:p>
            <a:pPr algn="ctr">
              <a:buFont typeface="Arial" pitchFamily="34" charset="0"/>
              <a:buNone/>
            </a:pPr>
            <a:r>
              <a:rPr lang="en-US" sz="1800" smtClean="0">
                <a:latin typeface="Times New Roman" pitchFamily="18" charset="0"/>
                <a:cs typeface="Times New Roman" pitchFamily="18" charset="0"/>
              </a:rPr>
              <a:t>out.print("\r\n"</a:t>
            </a:r>
          </a:p>
          <a:p>
            <a:pPr algn="ctr">
              <a:buFont typeface="Arial" pitchFamily="34" charset="0"/>
              <a:buNone/>
            </a:pPr>
            <a:r>
              <a:rPr lang="en-US" sz="1800" smtClean="0">
                <a:latin typeface="Times New Roman" pitchFamily="18" charset="0"/>
                <a:cs typeface="Times New Roman" pitchFamily="18" charset="0"/>
              </a:rPr>
              <a:t>+ "Content-Type: text/html\r\n"</a:t>
            </a:r>
          </a:p>
          <a:p>
            <a:pPr algn="ctr">
              <a:buFont typeface="Arial" pitchFamily="34" charset="0"/>
              <a:buNone/>
            </a:pPr>
            <a:r>
              <a:rPr lang="en-US" sz="1800" smtClean="0">
                <a:latin typeface="Times New Roman" pitchFamily="18" charset="0"/>
                <a:cs typeface="Times New Roman" pitchFamily="18" charset="0"/>
              </a:rPr>
              <a:t>+ "\r\n");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2754802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Content Placeholder 2"/>
          <p:cNvSpPr>
            <a:spLocks noGrp="1"/>
          </p:cNvSpPr>
          <p:nvPr>
            <p:ph idx="4294967295"/>
          </p:nvPr>
        </p:nvSpPr>
        <p:spPr>
          <a:xfrm>
            <a:off x="609600" y="9144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Another series of </a:t>
            </a:r>
            <a:r>
              <a:rPr lang="en-US" sz="2400" dirty="0" err="1" smtClean="0">
                <a:latin typeface="Times New Roman" pitchFamily="18" charset="0"/>
                <a:cs typeface="Times New Roman" pitchFamily="18" charset="0"/>
              </a:rPr>
              <a:t>out.print</a:t>
            </a:r>
            <a:r>
              <a:rPr lang="en-US" sz="2400" dirty="0" smtClean="0">
                <a:latin typeface="Times New Roman" pitchFamily="18" charset="0"/>
                <a:cs typeface="Times New Roman" pitchFamily="18" charset="0"/>
              </a:rPr>
              <a:t> statements then sends a Web page that displays the error message.</a:t>
            </a:r>
          </a:p>
          <a:p>
            <a:pPr>
              <a:buFont typeface="Arial" pitchFamily="34" charset="0"/>
              <a:buNone/>
            </a:pPr>
            <a:r>
              <a:rPr lang="en-US" sz="2000" dirty="0" err="1" smtClean="0">
                <a:latin typeface="Times New Roman" pitchFamily="18" charset="0"/>
                <a:cs typeface="Times New Roman" pitchFamily="18" charset="0"/>
              </a:rPr>
              <a:t>out.print</a:t>
            </a:r>
            <a:r>
              <a:rPr lang="en-US" sz="2000" dirty="0" smtClean="0">
                <a:latin typeface="Times New Roman" pitchFamily="18" charset="0"/>
                <a:cs typeface="Times New Roman" pitchFamily="18" charset="0"/>
              </a:rPr>
              <a:t>("&lt;html&gt;"</a:t>
            </a:r>
          </a:p>
          <a:p>
            <a:pPr>
              <a:buFont typeface="Arial" pitchFamily="34" charset="0"/>
              <a:buNone/>
            </a:pPr>
            <a:r>
              <a:rPr lang="en-US" sz="2000" dirty="0" smtClean="0">
                <a:latin typeface="Times New Roman" pitchFamily="18" charset="0"/>
                <a:cs typeface="Times New Roman" pitchFamily="18" charset="0"/>
              </a:rPr>
              <a:t>		+ "&lt;head&gt;&lt;title&gt;");</a:t>
            </a:r>
          </a:p>
          <a:p>
            <a:pPr>
              <a:buFont typeface="Arial" pitchFamily="34" charset="0"/>
              <a:buNone/>
            </a:pPr>
            <a:r>
              <a:rPr lang="en-US" sz="2000" dirty="0" err="1" smtClean="0">
                <a:latin typeface="Times New Roman" pitchFamily="18" charset="0"/>
                <a:cs typeface="Times New Roman" pitchFamily="18" charset="0"/>
              </a:rPr>
              <a:t>out.print</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errorMessage</a:t>
            </a:r>
            <a:r>
              <a:rPr lang="en-US" sz="2000" dirty="0" smtClean="0">
                <a:latin typeface="Times New Roman" pitchFamily="18" charset="0"/>
                <a:cs typeface="Times New Roman" pitchFamily="18" charset="0"/>
              </a:rPr>
              <a:t>);</a:t>
            </a:r>
          </a:p>
          <a:p>
            <a:pPr>
              <a:buFont typeface="Arial" pitchFamily="34" charset="0"/>
              <a:buNone/>
            </a:pPr>
            <a:r>
              <a:rPr lang="en-US" sz="2000" dirty="0" err="1" smtClean="0">
                <a:latin typeface="Times New Roman" pitchFamily="18" charset="0"/>
                <a:cs typeface="Times New Roman" pitchFamily="18" charset="0"/>
              </a:rPr>
              <a:t>out.print</a:t>
            </a:r>
            <a:r>
              <a:rPr lang="en-US" sz="2000" dirty="0" smtClean="0">
                <a:latin typeface="Times New Roman" pitchFamily="18" charset="0"/>
                <a:cs typeface="Times New Roman" pitchFamily="18" charset="0"/>
              </a:rPr>
              <a:t>("&lt;/title&gt;&lt;/head&gt;"</a:t>
            </a:r>
          </a:p>
          <a:p>
            <a:pPr>
              <a:buFont typeface="Arial" pitchFamily="34" charset="0"/>
              <a:buNone/>
            </a:pPr>
            <a:r>
              <a:rPr lang="en-US" sz="2000" dirty="0" smtClean="0">
                <a:latin typeface="Times New Roman" pitchFamily="18" charset="0"/>
                <a:cs typeface="Times New Roman" pitchFamily="18" charset="0"/>
              </a:rPr>
              <a:t>		+ "&lt;body&gt;"</a:t>
            </a:r>
          </a:p>
          <a:p>
            <a:pPr>
              <a:buFont typeface="Arial" pitchFamily="34" charset="0"/>
              <a:buNone/>
            </a:pPr>
            <a:r>
              <a:rPr lang="en-US" sz="2000" dirty="0" smtClean="0">
                <a:latin typeface="Times New Roman" pitchFamily="18" charset="0"/>
                <a:cs typeface="Times New Roman" pitchFamily="18" charset="0"/>
              </a:rPr>
              <a:t>		+ "&lt;h1&gt;");</a:t>
            </a:r>
          </a:p>
          <a:p>
            <a:pPr>
              <a:buFont typeface="Arial" pitchFamily="34" charset="0"/>
              <a:buNone/>
            </a:pPr>
            <a:r>
              <a:rPr lang="en-US" sz="2000" dirty="0" err="1" smtClean="0">
                <a:latin typeface="Times New Roman" pitchFamily="18" charset="0"/>
                <a:cs typeface="Times New Roman" pitchFamily="18" charset="0"/>
              </a:rPr>
              <a:t>out.print</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errorMessage</a:t>
            </a:r>
            <a:r>
              <a:rPr lang="en-US" sz="2000" dirty="0" smtClean="0">
                <a:latin typeface="Times New Roman" pitchFamily="18" charset="0"/>
                <a:cs typeface="Times New Roman" pitchFamily="18" charset="0"/>
              </a:rPr>
              <a:t>);</a:t>
            </a:r>
          </a:p>
          <a:p>
            <a:pPr>
              <a:buFont typeface="Arial" pitchFamily="34" charset="0"/>
              <a:buNone/>
            </a:pPr>
            <a:r>
              <a:rPr lang="en-US" sz="2000" dirty="0" err="1" smtClean="0">
                <a:latin typeface="Times New Roman" pitchFamily="18" charset="0"/>
                <a:cs typeface="Times New Roman" pitchFamily="18" charset="0"/>
              </a:rPr>
              <a:t>out.print</a:t>
            </a:r>
            <a:r>
              <a:rPr lang="en-US" sz="2000" dirty="0" smtClean="0">
                <a:latin typeface="Times New Roman" pitchFamily="18" charset="0"/>
                <a:cs typeface="Times New Roman" pitchFamily="18" charset="0"/>
              </a:rPr>
              <a:t>("&lt;/h1&gt;"</a:t>
            </a:r>
          </a:p>
          <a:p>
            <a:pPr>
              <a:buFont typeface="Arial" pitchFamily="34" charset="0"/>
              <a:buNone/>
            </a:pPr>
            <a:r>
              <a:rPr lang="en-US" sz="2000" dirty="0" smtClean="0">
                <a:latin typeface="Times New Roman" pitchFamily="18" charset="0"/>
                <a:cs typeface="Times New Roman" pitchFamily="18" charset="0"/>
              </a:rPr>
              <a:t>		+ "&lt;/body&gt;"</a:t>
            </a:r>
          </a:p>
          <a:p>
            <a:pPr>
              <a:buFont typeface="Arial" pitchFamily="34" charset="0"/>
              <a:buNone/>
            </a:pPr>
            <a:r>
              <a:rPr lang="en-US" sz="2000" dirty="0" smtClean="0">
                <a:latin typeface="Times New Roman" pitchFamily="18" charset="0"/>
                <a:cs typeface="Times New Roman" pitchFamily="18" charset="0"/>
              </a:rPr>
              <a:t>		+ "&lt;/html&gt;");</a:t>
            </a:r>
          </a:p>
          <a:p>
            <a:pPr>
              <a:buFont typeface="Arial" pitchFamily="34" charset="0"/>
              <a:buNone/>
            </a:pPr>
            <a:r>
              <a:rPr lang="en-US" sz="2000" dirty="0" smtClean="0">
                <a:latin typeface="Times New Roman" pitchFamily="18" charset="0"/>
                <a:cs typeface="Times New Roman" pitchFamily="18" charset="0"/>
              </a:rPr>
              <a:t>} // end </a:t>
            </a:r>
            <a:r>
              <a:rPr lang="en-US" sz="2000" dirty="0" err="1" smtClean="0">
                <a:latin typeface="Times New Roman" pitchFamily="18" charset="0"/>
                <a:cs typeface="Times New Roman" pitchFamily="18" charset="0"/>
              </a:rPr>
              <a:t>sendErrorPage</a:t>
            </a:r>
            <a:endParaRPr lang="en-US" sz="2000" dirty="0" smtClean="0">
              <a:latin typeface="Times New Roman" pitchFamily="18" charset="0"/>
              <a:cs typeface="Times New Roman" pitchFamily="18" charset="0"/>
            </a:endParaRPr>
          </a:p>
          <a:p>
            <a:pPr>
              <a:buFont typeface="Arial" pitchFamily="34" charset="0"/>
              <a:buNone/>
            </a:pPr>
            <a:r>
              <a:rPr lang="en-US" sz="2000" dirty="0" smtClean="0">
                <a:latin typeface="Times New Roman" pitchFamily="18" charset="0"/>
                <a:cs typeface="Times New Roman" pitchFamily="18" charset="0"/>
              </a:rPr>
              <a:t>} // end </a:t>
            </a:r>
            <a:r>
              <a:rPr lang="en-US" sz="2000" dirty="0" err="1" smtClean="0">
                <a:latin typeface="Times New Roman" pitchFamily="18" charset="0"/>
                <a:cs typeface="Times New Roman" pitchFamily="18" charset="0"/>
              </a:rPr>
              <a:t>RealTimeWebPage</a:t>
            </a:r>
            <a:endParaRPr lang="en-US" sz="20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272881918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81000"/>
            <a:ext cx="8229600" cy="6400800"/>
          </a:xfrm>
          <a:prstGeom prst="rect">
            <a:avLst/>
          </a:prstGeom>
        </p:spPr>
        <p:txBody>
          <a:bodyPr/>
          <a:lstStyle/>
          <a:p>
            <a:pPr algn="just">
              <a:buFont typeface="Arial" charset="0"/>
              <a:buNone/>
              <a:defRPr/>
            </a:pPr>
            <a:r>
              <a:rPr lang="en-US" sz="2300" b="1" dirty="0" smtClean="0">
                <a:solidFill>
                  <a:srgbClr val="0000FF"/>
                </a:solidFill>
                <a:latin typeface="Times New Roman" pitchFamily="18" charset="0"/>
                <a:cs typeface="Times New Roman" pitchFamily="18" charset="0"/>
              </a:rPr>
              <a:t>Running the Server</a:t>
            </a:r>
          </a:p>
          <a:p>
            <a:pPr marL="457200" indent="-457200" algn="just">
              <a:buFont typeface="Wingdings" pitchFamily="2" charset="2"/>
              <a:buChar char="Ø"/>
              <a:defRPr/>
            </a:pPr>
            <a:r>
              <a:rPr lang="en-US" sz="2400" dirty="0" smtClean="0">
                <a:latin typeface="Times New Roman" pitchFamily="18" charset="0"/>
                <a:cs typeface="Times New Roman" pitchFamily="18" charset="0"/>
              </a:rPr>
              <a:t>As in the Rabbit example, you can request the TINI’s Web page by entering its IP address, IP address and file name, or domain name (if available) in a browser’s Address text box.</a:t>
            </a:r>
          </a:p>
          <a:p>
            <a:pPr marL="457200" indent="-457200" algn="just">
              <a:buFont typeface="Arial" charset="0"/>
              <a:buNone/>
              <a:defRPr/>
            </a:pPr>
            <a:r>
              <a:rPr lang="en-US" sz="2300" b="1" dirty="0" smtClean="0">
                <a:solidFill>
                  <a:srgbClr val="0000FF"/>
                </a:solidFill>
                <a:latin typeface="Times New Roman" pitchFamily="18" charset="0"/>
                <a:cs typeface="Times New Roman" pitchFamily="18" charset="0"/>
              </a:rPr>
              <a:t>Protocols for Serving Web Pages</a:t>
            </a:r>
          </a:p>
          <a:p>
            <a:pPr algn="just">
              <a:buFont typeface="Wingdings" pitchFamily="2" charset="2"/>
              <a:buChar char="Ø"/>
              <a:defRPr/>
            </a:pPr>
            <a:r>
              <a:rPr lang="en-US" sz="2400" dirty="0" smtClean="0">
                <a:latin typeface="Times New Roman" pitchFamily="18" charset="0"/>
                <a:cs typeface="Times New Roman" pitchFamily="18" charset="0"/>
              </a:rPr>
              <a:t>Web browsers use the hypertext transfer protocol (HTTP) to request Web pages, and the Web pages themselves are encoded using the hypertext markup language (HTML).</a:t>
            </a:r>
          </a:p>
          <a:p>
            <a:pPr algn="just">
              <a:buFont typeface="Wingdings" pitchFamily="2" charset="2"/>
              <a:buChar char="Ø"/>
              <a:defRPr/>
            </a:pPr>
            <a:r>
              <a:rPr lang="en-US" sz="2400" dirty="0" smtClean="0">
                <a:latin typeface="Times New Roman" pitchFamily="18" charset="0"/>
                <a:cs typeface="Times New Roman" pitchFamily="18" charset="0"/>
              </a:rPr>
              <a:t>Some pages use server-side include (SSI) directives to enable a Web page to display dynamic data or to add other capabilities not available with HTML alone.</a:t>
            </a:r>
          </a:p>
          <a:p>
            <a:pPr algn="just">
              <a:buFont typeface="Arial" charset="0"/>
              <a:buNone/>
              <a:defRPr/>
            </a:pPr>
            <a:r>
              <a:rPr lang="en-US" sz="2300" b="1" dirty="0" smtClean="0">
                <a:solidFill>
                  <a:srgbClr val="0000FF"/>
                </a:solidFill>
                <a:latin typeface="Times New Roman" pitchFamily="18" charset="0"/>
                <a:cs typeface="Times New Roman" pitchFamily="18" charset="0"/>
              </a:rPr>
              <a:t>Using the Hypertext Transfer Protocol</a:t>
            </a:r>
          </a:p>
          <a:p>
            <a:pPr algn="just">
              <a:buFont typeface="Wingdings" pitchFamily="2" charset="2"/>
              <a:buChar char="Ø"/>
              <a:defRPr/>
            </a:pPr>
            <a:r>
              <a:rPr lang="en-US" sz="2400" dirty="0" smtClean="0">
                <a:latin typeface="Times New Roman" pitchFamily="18" charset="0"/>
                <a:cs typeface="Times New Roman" pitchFamily="18" charset="0"/>
              </a:rPr>
              <a:t>HTTP is one of many standard application-level protocols used in network communications. Figure below shows the location of HTTP in a network protocol stack.</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046604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865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457200"/>
            <a:ext cx="6629400" cy="559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994945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An application that uses HTTP may be a Web browser, which requests Web pages, or a Web server, which returns Web pages on request.</a:t>
            </a:r>
          </a:p>
          <a:p>
            <a:pPr algn="just">
              <a:buFont typeface="Wingdings" pitchFamily="2" charset="2"/>
              <a:buChar char="Ø"/>
            </a:pPr>
            <a:r>
              <a:rPr lang="en-US" sz="2400" smtClean="0">
                <a:latin typeface="Times New Roman" pitchFamily="18" charset="0"/>
                <a:cs typeface="Times New Roman" pitchFamily="18" charset="0"/>
              </a:rPr>
              <a:t>When a browser sends a request for a Web page onto the network, the request contains a URL that identifies the location and file name of the page.</a:t>
            </a:r>
          </a:p>
          <a:p>
            <a:pPr algn="just">
              <a:buFont typeface="Wingdings" pitchFamily="2" charset="2"/>
              <a:buChar char="Ø"/>
            </a:pPr>
            <a:r>
              <a:rPr lang="en-US" sz="2400" smtClean="0">
                <a:latin typeface="Times New Roman" pitchFamily="18" charset="0"/>
                <a:cs typeface="Times New Roman" pitchFamily="18" charset="0"/>
              </a:rPr>
              <a:t>On learning the IP address that is hosting the desired Web page, the client requests to open a TCP connection with the computer at that address. By default, Web servers serve pages on port 80. If a server is using a different port number, the URL specifies the number.</a:t>
            </a:r>
          </a:p>
          <a:p>
            <a:pPr algn="just">
              <a:buFont typeface="Wingdings" pitchFamily="2" charset="2"/>
              <a:buChar char="Ø"/>
            </a:pPr>
            <a:r>
              <a:rPr lang="en-US" sz="2400" smtClean="0">
                <a:latin typeface="Times New Roman" pitchFamily="18" charset="0"/>
                <a:cs typeface="Times New Roman" pitchFamily="18" charset="0"/>
              </a:rPr>
              <a:t>When the connection has been established, the browser sends a message containing an HTTP request for a page, and the receiving computer responds by serving, or sending, the Web page to the requesting computer over the TCP connection.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19357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486400"/>
          </a:xfrm>
          <a:prstGeom prst="rect">
            <a:avLst/>
          </a:prstGeom>
        </p:spPr>
        <p:txBody>
          <a:bodyPr/>
          <a:lstStyle/>
          <a:p>
            <a:pPr>
              <a:buFont typeface="Arial" charset="0"/>
              <a:buNone/>
              <a:defRPr/>
            </a:pPr>
            <a:r>
              <a:rPr lang="en-US" sz="2400" b="1" dirty="0" smtClean="0">
                <a:solidFill>
                  <a:srgbClr val="0000FF"/>
                </a:solidFill>
                <a:latin typeface="Times New Roman" pitchFamily="18" charset="0"/>
                <a:cs typeface="Times New Roman" pitchFamily="18" charset="0"/>
              </a:rPr>
              <a:t>HTTP Versions</a:t>
            </a:r>
          </a:p>
          <a:p>
            <a:pPr marL="457200" indent="-457200" algn="just">
              <a:buFont typeface="Wingdings" pitchFamily="2" charset="2"/>
              <a:buChar char="Ø"/>
              <a:defRPr/>
            </a:pPr>
            <a:r>
              <a:rPr lang="en-US" sz="2400" dirty="0" smtClean="0">
                <a:latin typeface="Times New Roman" pitchFamily="18" charset="0"/>
                <a:cs typeface="Times New Roman" pitchFamily="18" charset="0"/>
              </a:rPr>
              <a:t>HTTP version 1.1 is specified in </a:t>
            </a:r>
            <a:r>
              <a:rPr lang="en-US" sz="2400" i="1" dirty="0" smtClean="0">
                <a:latin typeface="Times New Roman" pitchFamily="18" charset="0"/>
                <a:cs typeface="Times New Roman" pitchFamily="18" charset="0"/>
              </a:rPr>
              <a:t>RFC 2616: Hypertext Transfer Protocol -- HTTP/1.1. RFC1945 contains the previous versions, HTTP 1.0 and 0.9. </a:t>
            </a:r>
            <a:r>
              <a:rPr lang="en-US" sz="2400" dirty="0" smtClean="0">
                <a:latin typeface="Times New Roman" pitchFamily="18" charset="0"/>
                <a:cs typeface="Times New Roman" pitchFamily="18" charset="0"/>
              </a:rPr>
              <a:t>Version 1.1 adds capabilities for conserving network bandwidth, improving security and error notification, enabling clients to specify preferred languages or character sets, and allowing more flexible buffering by dividing data into chunks.</a:t>
            </a:r>
          </a:p>
          <a:p>
            <a:pPr marL="457200" indent="-457200" algn="just">
              <a:buFont typeface="Wingdings" pitchFamily="2" charset="2"/>
              <a:buChar char="Ø"/>
              <a:defRPr/>
            </a:pPr>
            <a:r>
              <a:rPr lang="en-US" sz="2400" dirty="0" smtClean="0">
                <a:latin typeface="Times New Roman" pitchFamily="18" charset="0"/>
                <a:cs typeface="Times New Roman" pitchFamily="18" charset="0"/>
              </a:rPr>
              <a:t>Many embedded systems serve small and simple Web pages. These systems may gain little benefit in supporting HTTP 1.1 and thus may use 1.0 for simplicity</a:t>
            </a:r>
            <a:r>
              <a:rPr lang="en-US" sz="2400" smtClean="0">
                <a:latin typeface="Times New Roman" pitchFamily="18" charset="0"/>
                <a:cs typeface="Times New Roman" pitchFamily="18" charset="0"/>
              </a:rPr>
              <a:t>. </a:t>
            </a:r>
          </a:p>
          <a:p>
            <a:pPr marL="457200" indent="-457200" algn="just">
              <a:buFont typeface="Wingdings" pitchFamily="2" charset="2"/>
              <a:buChar char="Ø"/>
              <a:defRPr/>
            </a:pPr>
            <a:r>
              <a:rPr lang="en-US" sz="2400" smtClean="0">
                <a:latin typeface="Times New Roman" pitchFamily="18" charset="0"/>
                <a:cs typeface="Times New Roman" pitchFamily="18" charset="0"/>
              </a:rPr>
              <a:t>HTTP </a:t>
            </a:r>
            <a:r>
              <a:rPr lang="en-US" sz="2400" dirty="0" smtClean="0">
                <a:latin typeface="Times New Roman" pitchFamily="18" charset="0"/>
                <a:cs typeface="Times New Roman" pitchFamily="18" charset="0"/>
              </a:rPr>
              <a:t>1.0 servers must also respond appropriately to requests from 0.9 clients. A browser that supports HTTP 1.1 should have no trouble communicating with a 1.0 server.</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4108521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Content Placeholder 2"/>
          <p:cNvSpPr>
            <a:spLocks noGrp="1"/>
          </p:cNvSpPr>
          <p:nvPr>
            <p:ph idx="4294967295"/>
          </p:nvPr>
        </p:nvSpPr>
        <p:spPr>
          <a:xfrm>
            <a:off x="457200" y="685800"/>
            <a:ext cx="8229600" cy="5334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main reason an embedded system might use HTTP 1.1 is its support for persistent connections, which can reduce the number of connections the server must open and close. With HTTP 1.0, each request requires a new connection.</a:t>
            </a:r>
          </a:p>
          <a:p>
            <a:pPr algn="just">
              <a:buFont typeface="Wingdings" pitchFamily="2" charset="2"/>
              <a:buChar char="Ø"/>
            </a:pPr>
            <a:r>
              <a:rPr lang="en-US" sz="2400" dirty="0" smtClean="0">
                <a:latin typeface="Times New Roman" pitchFamily="18" charset="0"/>
                <a:cs typeface="Times New Roman" pitchFamily="18" charset="0"/>
              </a:rPr>
              <a:t>If a client requests a Web page that contains several links to images, the request for the page as well as each request for an image requires its own connection, which in turn requires the server and client to do the handshaking to open and close each connection. Requesting multiple pages within a short time also requires a new connection for each page.</a:t>
            </a:r>
          </a:p>
          <a:p>
            <a:pPr algn="just">
              <a:buFont typeface="Wingdings" pitchFamily="2" charset="2"/>
              <a:buChar char="Ø"/>
            </a:pPr>
            <a:r>
              <a:rPr lang="en-US" sz="2400" dirty="0" smtClean="0">
                <a:latin typeface="Times New Roman" pitchFamily="18" charset="0"/>
                <a:cs typeface="Times New Roman" pitchFamily="18" charset="0"/>
              </a:rPr>
              <a:t>In contrast, with HTTP 1.1, the default behavior is persistent connections, where a connection is left open until either the client or server determines that the communication is complete or the server closes the connection after a period of no activity.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4820317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Content Placeholder 2"/>
          <p:cNvSpPr>
            <a:spLocks noGrp="1"/>
          </p:cNvSpPr>
          <p:nvPr>
            <p:ph idx="4294967295"/>
          </p:nvPr>
        </p:nvSpPr>
        <p:spPr>
          <a:xfrm>
            <a:off x="457200" y="533400"/>
            <a:ext cx="8229600" cy="57150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Elements of an HTTP Message</a:t>
            </a:r>
          </a:p>
          <a:p>
            <a:pPr algn="just">
              <a:buFont typeface="Wingdings" pitchFamily="2" charset="2"/>
              <a:buChar char="Ø"/>
            </a:pPr>
            <a:r>
              <a:rPr lang="en-US" sz="2200" smtClean="0">
                <a:latin typeface="Times New Roman" pitchFamily="18" charset="0"/>
                <a:cs typeface="Times New Roman" pitchFamily="18" charset="0"/>
              </a:rPr>
              <a:t>An HTTP message consists of an initial request or status line, optional message headers, a blank line, and an optional entity body. (HTTP 0.9 doesn’t support status lines or headers.)</a:t>
            </a:r>
          </a:p>
          <a:p>
            <a:pPr algn="just">
              <a:buFont typeface="Wingdings" pitchFamily="2" charset="2"/>
              <a:buChar char="Ø"/>
            </a:pPr>
            <a:r>
              <a:rPr lang="en-US" sz="2200" smtClean="0">
                <a:latin typeface="Times New Roman" pitchFamily="18" charset="0"/>
                <a:cs typeface="Times New Roman" pitchFamily="18" charset="0"/>
              </a:rPr>
              <a:t>HTTP supports two types of messages, requests and responses. A client sends a request to ask a server for a resource, and the server returns a response containing the resource or status information.</a:t>
            </a:r>
          </a:p>
          <a:p>
            <a:pPr algn="just">
              <a:buFont typeface="Arial" pitchFamily="34" charset="0"/>
              <a:buNone/>
            </a:pPr>
            <a:r>
              <a:rPr lang="en-US" sz="2200" b="1" smtClean="0">
                <a:solidFill>
                  <a:srgbClr val="0000FF"/>
                </a:solidFill>
                <a:latin typeface="Times New Roman" pitchFamily="18" charset="0"/>
                <a:cs typeface="Times New Roman" pitchFamily="18" charset="0"/>
              </a:rPr>
              <a:t>Requests</a:t>
            </a:r>
          </a:p>
          <a:p>
            <a:pPr algn="just">
              <a:buFont typeface="Wingdings" pitchFamily="2" charset="2"/>
              <a:buChar char="Ø"/>
            </a:pPr>
            <a:r>
              <a:rPr lang="en-US" sz="2200" smtClean="0">
                <a:latin typeface="Times New Roman" pitchFamily="18" charset="0"/>
                <a:cs typeface="Times New Roman" pitchFamily="18" charset="0"/>
              </a:rPr>
              <a:t>An HTTP 1.0 request must contain at least two lines: the request line and a blank line. </a:t>
            </a:r>
          </a:p>
          <a:p>
            <a:pPr algn="just">
              <a:buFont typeface="Wingdings" pitchFamily="2" charset="2"/>
              <a:buChar char="Ø"/>
            </a:pPr>
            <a:r>
              <a:rPr lang="en-US" sz="2200" smtClean="0">
                <a:latin typeface="Times New Roman" pitchFamily="18" charset="0"/>
                <a:cs typeface="Times New Roman" pitchFamily="18" charset="0"/>
              </a:rPr>
              <a:t>Some requests also have one or more message headers between the request line and the blank line, and some requests have an entity body following the blank line. </a:t>
            </a:r>
          </a:p>
          <a:p>
            <a:pPr algn="just">
              <a:buFont typeface="Wingdings" pitchFamily="2" charset="2"/>
              <a:buChar char="Ø"/>
            </a:pPr>
            <a:r>
              <a:rPr lang="en-US" sz="2200" smtClean="0">
                <a:latin typeface="Times New Roman" pitchFamily="18" charset="0"/>
                <a:cs typeface="Times New Roman" pitchFamily="18" charset="0"/>
              </a:rPr>
              <a:t>Below is an example request for the file /index.html  from the host at www.example.com: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23633122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Content Placeholder 2"/>
          <p:cNvSpPr>
            <a:spLocks noGrp="1"/>
          </p:cNvSpPr>
          <p:nvPr>
            <p:ph idx="4294967295"/>
          </p:nvPr>
        </p:nvSpPr>
        <p:spPr>
          <a:xfrm>
            <a:off x="457200" y="457200"/>
            <a:ext cx="8229600" cy="6248400"/>
          </a:xfrm>
          <a:prstGeom prst="rect">
            <a:avLst/>
          </a:prstGeom>
        </p:spPr>
        <p:txBody>
          <a:bodyPr/>
          <a:lstStyle/>
          <a:p>
            <a:pPr>
              <a:buFont typeface="Arial" pitchFamily="34" charset="0"/>
              <a:buNone/>
            </a:pPr>
            <a:r>
              <a:rPr lang="en-US" sz="2300" smtClean="0">
                <a:latin typeface="+mj-lt"/>
                <a:cs typeface="Times New Roman" pitchFamily="18" charset="0"/>
              </a:rPr>
              <a:t>	GET /index.html HTTP/1.0\r\n</a:t>
            </a:r>
          </a:p>
          <a:p>
            <a:pPr>
              <a:buFont typeface="Arial" pitchFamily="34" charset="0"/>
              <a:buNone/>
            </a:pPr>
            <a:r>
              <a:rPr lang="en-US" sz="2300" smtClean="0">
                <a:latin typeface="+mj-lt"/>
                <a:cs typeface="Times New Roman" pitchFamily="18" charset="0"/>
              </a:rPr>
              <a:t>	Host: www.example.com\r\n</a:t>
            </a:r>
          </a:p>
          <a:p>
            <a:pPr>
              <a:buFont typeface="Arial" pitchFamily="34" charset="0"/>
              <a:buNone/>
            </a:pPr>
            <a:r>
              <a:rPr lang="en-US" sz="2300" smtClean="0">
                <a:latin typeface="+mj-lt"/>
                <a:cs typeface="Times New Roman" pitchFamily="18" charset="0"/>
              </a:rPr>
              <a:t>	Accept: */*\r\n</a:t>
            </a:r>
          </a:p>
          <a:p>
            <a:pPr>
              <a:buFont typeface="Arial" pitchFamily="34" charset="0"/>
              <a:buNone/>
            </a:pPr>
            <a:r>
              <a:rPr lang="en-US" sz="2300" smtClean="0">
                <a:latin typeface="+mj-lt"/>
                <a:cs typeface="Times New Roman" pitchFamily="18" charset="0"/>
              </a:rPr>
              <a:t>	Connection: close\r\n</a:t>
            </a:r>
          </a:p>
          <a:p>
            <a:pPr>
              <a:buFont typeface="Arial" pitchFamily="34" charset="0"/>
              <a:buNone/>
            </a:pPr>
            <a:r>
              <a:rPr lang="en-US" sz="2300" smtClean="0">
                <a:latin typeface="+mj-lt"/>
                <a:cs typeface="Times New Roman" pitchFamily="18" charset="0"/>
              </a:rPr>
              <a:t>	\r\n</a:t>
            </a:r>
          </a:p>
          <a:p>
            <a:pPr algn="just">
              <a:buFont typeface="Wingdings" pitchFamily="2" charset="2"/>
              <a:buChar char="Ø"/>
            </a:pPr>
            <a:r>
              <a:rPr lang="en-US" sz="2300" smtClean="0">
                <a:latin typeface="+mj-lt"/>
                <a:cs typeface="Times New Roman" pitchFamily="18" charset="0"/>
              </a:rPr>
              <a:t>Each line in the request terminates in \r\n, which is a pair of escape sequences equivalent to a carriage return, or return to the beginning of the line (\r), followed by a line feed, or drop to a new line immediately below the current line (\n).</a:t>
            </a:r>
          </a:p>
          <a:p>
            <a:pPr>
              <a:buFont typeface="Arial" pitchFamily="34" charset="0"/>
              <a:buNone/>
            </a:pPr>
            <a:r>
              <a:rPr lang="en-US" sz="2300" b="1" smtClean="0">
                <a:solidFill>
                  <a:srgbClr val="0000FF"/>
                </a:solidFill>
                <a:latin typeface="+mj-lt"/>
              </a:rPr>
              <a:t>The Request Line</a:t>
            </a:r>
          </a:p>
          <a:p>
            <a:pPr algn="just">
              <a:buFont typeface="Wingdings" pitchFamily="2" charset="2"/>
              <a:buChar char="Ø"/>
            </a:pPr>
            <a:r>
              <a:rPr lang="en-US" sz="2300" smtClean="0">
                <a:latin typeface="+mj-lt"/>
                <a:cs typeface="Times New Roman" pitchFamily="18" charset="0"/>
              </a:rPr>
              <a:t>In the following request line:</a:t>
            </a:r>
          </a:p>
          <a:p>
            <a:pPr algn="just">
              <a:buFont typeface="Arial" pitchFamily="34" charset="0"/>
              <a:buNone/>
            </a:pPr>
            <a:r>
              <a:rPr lang="en-US" sz="2300" smtClean="0">
                <a:latin typeface="+mj-lt"/>
                <a:cs typeface="Times New Roman" pitchFamily="18" charset="0"/>
              </a:rPr>
              <a:t>	GET /index.html HTTP/1.0 GET is a method that tells the server that the client is requesting a resource from the server. The HTTP/1.0 in the request line tells the server that the highest version of HTTP the client supports is 1.0.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152408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dirty="0">
              <a:solidFill>
                <a:srgbClr val="9011EF"/>
              </a:solidFill>
            </a:endParaRPr>
          </a:p>
        </p:txBody>
      </p:sp>
      <p:sp>
        <p:nvSpPr>
          <p:cNvPr id="6" name="Rectangle 5"/>
          <p:cNvSpPr/>
          <p:nvPr/>
        </p:nvSpPr>
        <p:spPr>
          <a:xfrm>
            <a:off x="914400" y="685800"/>
            <a:ext cx="7315200" cy="5200206"/>
          </a:xfrm>
          <a:prstGeom prst="rect">
            <a:avLst/>
          </a:prstGeom>
        </p:spPr>
        <p:txBody>
          <a:bodyPr wrap="square">
            <a:spAutoFit/>
          </a:bodyPr>
          <a:lstStyle/>
          <a:p>
            <a:pPr algn="ctr">
              <a:lnSpc>
                <a:spcPct val="114000"/>
              </a:lnSpc>
            </a:pPr>
            <a:r>
              <a:rPr lang="en-US" sz="2800" b="1" dirty="0" smtClean="0">
                <a:solidFill>
                  <a:srgbClr val="FF0000"/>
                </a:solidFill>
                <a:latin typeface="+mj-lt"/>
              </a:rPr>
              <a:t>Contents</a:t>
            </a:r>
            <a:endParaRPr lang="en-IN" sz="2400" b="1" dirty="0" smtClean="0">
              <a:solidFill>
                <a:srgbClr val="FF0000"/>
              </a:solidFill>
              <a:latin typeface="+mj-lt"/>
            </a:endParaRPr>
          </a:p>
          <a:p>
            <a:pPr marL="465138" indent="-465138">
              <a:lnSpc>
                <a:spcPct val="114000"/>
              </a:lnSpc>
              <a:spcBef>
                <a:spcPts val="1800"/>
              </a:spcBef>
            </a:pPr>
            <a:r>
              <a:rPr lang="en-IN" sz="2500" dirty="0" smtClean="0">
                <a:solidFill>
                  <a:srgbClr val="0000FF"/>
                </a:solidFill>
                <a:latin typeface="+mj-lt"/>
              </a:rPr>
              <a:t>1</a:t>
            </a:r>
            <a:r>
              <a:rPr lang="en-IN" sz="2500" dirty="0">
                <a:solidFill>
                  <a:srgbClr val="0000FF"/>
                </a:solidFill>
                <a:latin typeface="+mj-lt"/>
              </a:rPr>
              <a:t>) 	Introduction to USB</a:t>
            </a:r>
          </a:p>
          <a:p>
            <a:pPr marL="465138" indent="-465138">
              <a:lnSpc>
                <a:spcPct val="114000"/>
              </a:lnSpc>
            </a:pPr>
            <a:r>
              <a:rPr lang="en-IN" sz="2500" dirty="0">
                <a:solidFill>
                  <a:srgbClr val="0000FF"/>
                </a:solidFill>
                <a:latin typeface="+mj-lt"/>
              </a:rPr>
              <a:t>2) 	USB Bus communication</a:t>
            </a:r>
          </a:p>
          <a:p>
            <a:pPr marL="465138" indent="-465138">
              <a:lnSpc>
                <a:spcPct val="114000"/>
              </a:lnSpc>
            </a:pPr>
            <a:r>
              <a:rPr lang="en-IN" sz="2500" dirty="0">
                <a:solidFill>
                  <a:srgbClr val="0000FF"/>
                </a:solidFill>
                <a:latin typeface="+mj-lt"/>
              </a:rPr>
              <a:t>3) 	Speed identification on the BUS</a:t>
            </a:r>
          </a:p>
          <a:p>
            <a:pPr marL="465138" indent="-465138">
              <a:lnSpc>
                <a:spcPct val="114000"/>
              </a:lnSpc>
            </a:pPr>
            <a:r>
              <a:rPr lang="en-IN" sz="2500" dirty="0">
                <a:solidFill>
                  <a:srgbClr val="0000FF"/>
                </a:solidFill>
                <a:latin typeface="+mj-lt"/>
              </a:rPr>
              <a:t>4) 	USB states</a:t>
            </a:r>
          </a:p>
          <a:p>
            <a:pPr marL="465138" indent="-465138">
              <a:lnSpc>
                <a:spcPct val="114000"/>
              </a:lnSpc>
            </a:pPr>
            <a:r>
              <a:rPr lang="en-IN" sz="2500" dirty="0">
                <a:solidFill>
                  <a:srgbClr val="0000FF"/>
                </a:solidFill>
                <a:latin typeface="+mj-lt"/>
              </a:rPr>
              <a:t>5) 	Descriptors</a:t>
            </a:r>
          </a:p>
          <a:p>
            <a:pPr marL="465138" indent="-465138">
              <a:lnSpc>
                <a:spcPct val="114000"/>
              </a:lnSpc>
            </a:pPr>
            <a:r>
              <a:rPr lang="en-IN" sz="2500" dirty="0">
                <a:solidFill>
                  <a:srgbClr val="0000FF"/>
                </a:solidFill>
                <a:latin typeface="+mj-lt"/>
              </a:rPr>
              <a:t>6) 	PIC18 Microcontroller USB Bus interface </a:t>
            </a:r>
          </a:p>
          <a:p>
            <a:pPr marL="465138" indent="-465138">
              <a:lnSpc>
                <a:spcPct val="114000"/>
              </a:lnSpc>
            </a:pPr>
            <a:r>
              <a:rPr lang="en-IN" sz="2500" dirty="0">
                <a:solidFill>
                  <a:srgbClr val="0000FF"/>
                </a:solidFill>
                <a:latin typeface="+mj-lt"/>
              </a:rPr>
              <a:t>7) 	Message frames in CAN Protocol</a:t>
            </a:r>
          </a:p>
          <a:p>
            <a:pPr marL="465138" indent="-465138">
              <a:lnSpc>
                <a:spcPct val="114000"/>
              </a:lnSpc>
            </a:pPr>
            <a:r>
              <a:rPr lang="en-IN" sz="2500" dirty="0">
                <a:solidFill>
                  <a:srgbClr val="0000FF"/>
                </a:solidFill>
                <a:latin typeface="+mj-lt"/>
              </a:rPr>
              <a:t>8) 	Bit stuffing</a:t>
            </a:r>
          </a:p>
          <a:p>
            <a:pPr marL="465138" indent="-465138">
              <a:lnSpc>
                <a:spcPct val="114000"/>
              </a:lnSpc>
            </a:pPr>
            <a:r>
              <a:rPr lang="en-IN" sz="2500" dirty="0">
                <a:solidFill>
                  <a:srgbClr val="0000FF"/>
                </a:solidFill>
                <a:latin typeface="+mj-lt"/>
              </a:rPr>
              <a:t>9) 	Types of errors</a:t>
            </a:r>
          </a:p>
          <a:p>
            <a:pPr marL="465138" indent="-465138">
              <a:lnSpc>
                <a:spcPct val="114000"/>
              </a:lnSpc>
            </a:pPr>
            <a:r>
              <a:rPr lang="en-IN" sz="2500" dirty="0">
                <a:solidFill>
                  <a:srgbClr val="0000FF"/>
                </a:solidFill>
                <a:latin typeface="+mj-lt"/>
              </a:rPr>
              <a:t>10) </a:t>
            </a:r>
            <a:r>
              <a:rPr lang="en-IN" sz="2500" dirty="0" smtClean="0">
                <a:solidFill>
                  <a:srgbClr val="0000FF"/>
                </a:solidFill>
                <a:latin typeface="+mj-lt"/>
              </a:rPr>
              <a:t>Nominal </a:t>
            </a:r>
            <a:r>
              <a:rPr lang="en-IN" sz="2500" dirty="0">
                <a:solidFill>
                  <a:srgbClr val="0000FF"/>
                </a:solidFill>
                <a:latin typeface="+mj-lt"/>
              </a:rPr>
              <a:t>Bit timing</a:t>
            </a: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381000"/>
            <a:ext cx="838200" cy="685800"/>
          </a:xfrm>
          <a:prstGeom prst="rect">
            <a:avLst/>
          </a:prstGeom>
          <a:noFill/>
        </p:spPr>
      </p:pic>
    </p:spTree>
    <p:extLst>
      <p:ext uri="{BB962C8B-B14F-4D97-AF65-F5344CB8AC3E}">
        <p14:creationId xmlns="" xmlns:p14="http://schemas.microsoft.com/office/powerpoint/2010/main" val="73710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457200" y="609600"/>
            <a:ext cx="8229600" cy="6096000"/>
          </a:xfrm>
          <a:prstGeom prst="rect">
            <a:avLst/>
          </a:prstGeom>
        </p:spPr>
        <p:txBody>
          <a:bodyPr/>
          <a:lstStyle/>
          <a:p>
            <a:pPr algn="just" eaLnBrk="1" hangingPunct="1">
              <a:buFont typeface="Wingdings" pitchFamily="2" charset="2"/>
              <a:buChar char="Ø"/>
            </a:pPr>
            <a:r>
              <a:rPr lang="en-US" sz="2300" dirty="0" smtClean="0">
                <a:latin typeface="Times New Roman" pitchFamily="18" charset="0"/>
                <a:cs typeface="Times New Roman" pitchFamily="18" charset="0"/>
              </a:rPr>
              <a:t>Banks 40–46 in the Flash memory store critical files such as the boot loader and files that implement the runtime environment. Care has to be taken that these files will not be corrupted.</a:t>
            </a:r>
          </a:p>
          <a:p>
            <a:pPr algn="just" eaLnBrk="1" hangingPunct="1">
              <a:buFont typeface="Arial" pitchFamily="34" charset="0"/>
              <a:buNone/>
            </a:pPr>
            <a:r>
              <a:rPr lang="en-US" sz="2300" b="1" dirty="0" smtClean="0">
                <a:solidFill>
                  <a:srgbClr val="08B84F"/>
                </a:solidFill>
                <a:latin typeface="Times New Roman" pitchFamily="18" charset="0"/>
                <a:cs typeface="Times New Roman" pitchFamily="18" charset="0"/>
              </a:rPr>
              <a:t>	Sending UDP </a:t>
            </a:r>
            <a:r>
              <a:rPr lang="en-US" sz="2300" b="1" dirty="0" err="1" smtClean="0">
                <a:solidFill>
                  <a:srgbClr val="08B84F"/>
                </a:solidFill>
                <a:latin typeface="Times New Roman" pitchFamily="18" charset="0"/>
                <a:cs typeface="Times New Roman" pitchFamily="18" charset="0"/>
              </a:rPr>
              <a:t>Datagrams</a:t>
            </a:r>
            <a:endParaRPr lang="en-US" sz="2300" b="1" dirty="0" smtClean="0">
              <a:solidFill>
                <a:srgbClr val="08B84F"/>
              </a:solidFill>
              <a:latin typeface="Times New Roman" pitchFamily="18" charset="0"/>
              <a:cs typeface="Times New Roman" pitchFamily="18" charset="0"/>
            </a:endParaRPr>
          </a:p>
          <a:p>
            <a:pPr algn="just" eaLnBrk="1" hangingPunct="1">
              <a:buFont typeface="Wingdings" pitchFamily="2" charset="2"/>
              <a:buChar char="Ø"/>
            </a:pPr>
            <a:r>
              <a:rPr lang="en-US" sz="2300" dirty="0" smtClean="0">
                <a:latin typeface="Times New Roman" pitchFamily="18" charset="0"/>
                <a:cs typeface="Times New Roman" pitchFamily="18" charset="0"/>
              </a:rPr>
              <a:t>Once we came to know about how to configure the Rabbit and TINI modules for network communications, we should know about some examples.</a:t>
            </a:r>
          </a:p>
          <a:p>
            <a:pPr algn="just" eaLnBrk="1" hangingPunct="1">
              <a:buFont typeface="Wingdings" pitchFamily="2" charset="2"/>
              <a:buChar char="Ø"/>
            </a:pPr>
            <a:r>
              <a:rPr lang="en-US" sz="2300" dirty="0" smtClean="0">
                <a:latin typeface="Times New Roman" pitchFamily="18" charset="0"/>
                <a:cs typeface="Times New Roman" pitchFamily="18" charset="0"/>
              </a:rPr>
              <a:t>The first example is an embedded system that periodically sends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 to a remote host.</a:t>
            </a:r>
          </a:p>
          <a:p>
            <a:pPr algn="just" eaLnBrk="1" hangingPunct="1">
              <a:buFont typeface="Wingdings" pitchFamily="2" charset="2"/>
              <a:buChar char="Ø"/>
            </a:pPr>
            <a:r>
              <a:rPr lang="en-US" sz="2300" dirty="0" smtClean="0">
                <a:latin typeface="Times New Roman" pitchFamily="18" charset="0"/>
                <a:cs typeface="Times New Roman" pitchFamily="18" charset="0"/>
              </a:rPr>
              <a:t>To make it easy to detect missing or out-of-order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 in this example application, each datagram contains a byte with a sequence number.</a:t>
            </a:r>
          </a:p>
          <a:p>
            <a:pPr algn="just" eaLnBrk="1" hangingPunct="1">
              <a:buFont typeface="Wingdings" pitchFamily="2" charset="2"/>
              <a:buChar char="Ø"/>
            </a:pPr>
            <a:r>
              <a:rPr lang="en-US" sz="2300" dirty="0" smtClean="0">
                <a:latin typeface="Times New Roman" pitchFamily="18" charset="0"/>
                <a:cs typeface="Times New Roman" pitchFamily="18" charset="0"/>
              </a:rPr>
              <a:t>The sequence number increments on each send, resetting to zero after sending 255. A second byte in the datagram is the value of a port bit on the module. A timer determines how often to send the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219573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/index.html is the name and path of the resource the client is requesting from the server. The “/” indicates that the file is in the server’s root directory.</a:t>
            </a:r>
          </a:p>
          <a:p>
            <a:pPr algn="just">
              <a:spcBef>
                <a:spcPts val="1200"/>
              </a:spcBef>
              <a:buFont typeface="Wingdings" pitchFamily="2" charset="2"/>
              <a:buChar char="Ø"/>
            </a:pPr>
            <a:r>
              <a:rPr lang="en-US" sz="2400" dirty="0" smtClean="0">
                <a:latin typeface="Times New Roman" pitchFamily="18" charset="0"/>
                <a:cs typeface="Times New Roman" pitchFamily="18" charset="0"/>
              </a:rPr>
              <a:t>For example, a server may define its root directory as /http-root. Clients can then access files in /http-root and its subdirectories (such as /http-root/images), but not files in other directories under the system’s root directory (such as /private).</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GET request often contains only the file name and path, but an HTTP 1.1 server must also accept a request that contains a full URL such as this:</a:t>
            </a:r>
          </a:p>
          <a:p>
            <a:pPr algn="ctr">
              <a:buFont typeface="Arial" pitchFamily="34" charset="0"/>
              <a:buNone/>
            </a:pPr>
            <a:r>
              <a:rPr lang="en-US" sz="2400" dirty="0" smtClean="0">
                <a:latin typeface="Times New Roman" pitchFamily="18" charset="0"/>
                <a:cs typeface="Times New Roman" pitchFamily="18" charset="0"/>
              </a:rPr>
              <a:t>GET </a:t>
            </a:r>
            <a:r>
              <a:rPr lang="en-US" sz="2400" i="1" dirty="0">
                <a:solidFill>
                  <a:srgbClr val="0000FF"/>
                </a:solidFill>
                <a:latin typeface="Times New Roman" pitchFamily="18" charset="0"/>
                <a:cs typeface="Times New Roman" pitchFamily="18" charset="0"/>
              </a:rPr>
              <a:t>http://www.Lvr.com/index.html </a:t>
            </a:r>
            <a:r>
              <a:rPr lang="en-US" sz="2400" i="1" dirty="0" smtClean="0">
                <a:solidFill>
                  <a:srgbClr val="0000FF"/>
                </a:solidFill>
                <a:latin typeface="Times New Roman" pitchFamily="18" charset="0"/>
                <a:cs typeface="Times New Roman" pitchFamily="18" charset="0"/>
              </a:rPr>
              <a:t>HTTP/1.1</a:t>
            </a:r>
          </a:p>
          <a:p>
            <a:pPr algn="just">
              <a:spcBef>
                <a:spcPts val="1200"/>
              </a:spcBef>
              <a:buFont typeface="Wingdings" pitchFamily="2" charset="2"/>
              <a:buChar char="Ø"/>
            </a:pPr>
            <a:r>
              <a:rPr lang="en-US" sz="2400" dirty="0" smtClean="0">
                <a:latin typeface="Times New Roman" pitchFamily="18" charset="0"/>
                <a:cs typeface="Times New Roman" pitchFamily="18" charset="0"/>
              </a:rPr>
              <a:t>In addition to the GET method, HTTP 1.0 and later define the HEAD and POST methods.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398452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Content Placeholder 2"/>
          <p:cNvSpPr>
            <a:spLocks noGrp="1"/>
          </p:cNvSpPr>
          <p:nvPr>
            <p:ph idx="4294967295"/>
          </p:nvPr>
        </p:nvSpPr>
        <p:spPr>
          <a:xfrm>
            <a:off x="457200" y="609600"/>
            <a:ext cx="8229600" cy="57912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HEAD is similar to GET except that the server returns only the headers it would send in responding to a GET request for the resource, but not the resource itself. </a:t>
            </a:r>
          </a:p>
          <a:p>
            <a:pPr algn="just">
              <a:buFont typeface="Wingdings" pitchFamily="2" charset="2"/>
              <a:buChar char="Ø"/>
            </a:pPr>
            <a:r>
              <a:rPr lang="en-US" sz="2200" dirty="0" smtClean="0">
                <a:latin typeface="Times New Roman" pitchFamily="18" charset="0"/>
                <a:cs typeface="Times New Roman" pitchFamily="18" charset="0"/>
              </a:rPr>
              <a:t>The POST method enables a client to send data to a resource on the server.</a:t>
            </a:r>
          </a:p>
          <a:p>
            <a:pPr algn="just">
              <a:spcBef>
                <a:spcPts val="1200"/>
              </a:spcBef>
              <a:buFont typeface="Wingdings" pitchFamily="2" charset="2"/>
              <a:buChar char="Ø"/>
            </a:pPr>
            <a:r>
              <a:rPr lang="en-US" sz="2200" dirty="0" smtClean="0">
                <a:latin typeface="Times New Roman" pitchFamily="18" charset="0"/>
                <a:cs typeface="Times New Roman" pitchFamily="18" charset="0"/>
              </a:rPr>
              <a:t>The server passes the data received in the message body to the program, process, or other resource specified in the request line. The named resource uses the data. </a:t>
            </a:r>
          </a:p>
          <a:p>
            <a:pPr algn="just">
              <a:spcBef>
                <a:spcPts val="1200"/>
              </a:spcBef>
              <a:buFont typeface="Wingdings" pitchFamily="2" charset="2"/>
              <a:buChar char="Ø"/>
            </a:pPr>
            <a:r>
              <a:rPr lang="en-US" sz="2200" dirty="0" smtClean="0">
                <a:latin typeface="Times New Roman" pitchFamily="18" charset="0"/>
                <a:cs typeface="Times New Roman" pitchFamily="18" charset="0"/>
              </a:rPr>
              <a:t>A common use for POST is to enable users to send data entered on a form to a CGI program, which processes the data and sends a response to the client. </a:t>
            </a:r>
          </a:p>
          <a:p>
            <a:pPr algn="just">
              <a:spcBef>
                <a:spcPts val="1200"/>
              </a:spcBef>
              <a:buFont typeface="Wingdings" pitchFamily="2" charset="2"/>
              <a:buChar char="Ø"/>
            </a:pPr>
            <a:r>
              <a:rPr lang="en-US" sz="2200" dirty="0" smtClean="0">
                <a:latin typeface="Times New Roman" pitchFamily="18" charset="0"/>
                <a:cs typeface="Times New Roman" pitchFamily="18" charset="0"/>
              </a:rPr>
              <a:t>But a POST request can specify any resource, and the resource can use the data in any way.</a:t>
            </a:r>
          </a:p>
          <a:p>
            <a:pPr algn="just">
              <a:spcBef>
                <a:spcPts val="1200"/>
              </a:spcBef>
              <a:buFont typeface="Wingdings" pitchFamily="2" charset="2"/>
              <a:buChar char="Ø"/>
            </a:pPr>
            <a:r>
              <a:rPr lang="en-US" sz="2200" dirty="0" smtClean="0">
                <a:latin typeface="Times New Roman" pitchFamily="18" charset="0"/>
                <a:cs typeface="Times New Roman" pitchFamily="18" charset="0"/>
              </a:rPr>
              <a:t>The HTTP 1.1 standard says that all general-purpose servers must at minimum support the GET and HEAD methods.</a:t>
            </a:r>
          </a:p>
          <a:p>
            <a:pPr algn="just">
              <a:buFont typeface="Wingdings" pitchFamily="2" charset="2"/>
              <a:buChar char="Ø"/>
            </a:pPr>
            <a:endParaRPr lang="en-US" sz="22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913859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HTTP 1.1 defines additional methods. One that embedded systems might use is PUT, which like POST, enables the client to send data to the server. </a:t>
            </a:r>
          </a:p>
          <a:p>
            <a:pPr algn="just">
              <a:buFont typeface="Wingdings" pitchFamily="2" charset="2"/>
              <a:buChar char="Ø"/>
            </a:pPr>
            <a:r>
              <a:rPr lang="en-US" sz="2400" smtClean="0">
                <a:latin typeface="Times New Roman" pitchFamily="18" charset="0"/>
                <a:cs typeface="Times New Roman" pitchFamily="18" charset="0"/>
              </a:rPr>
              <a:t>But instead of naming a resource to receive the message body’s data, a PUT request names a file or other entity where the server should store the message body’s data. </a:t>
            </a:r>
          </a:p>
          <a:p>
            <a:pPr algn="just">
              <a:buFont typeface="Wingdings" pitchFamily="2" charset="2"/>
              <a:buChar char="Ø"/>
            </a:pPr>
            <a:r>
              <a:rPr lang="en-US" sz="2400" smtClean="0">
                <a:latin typeface="Times New Roman" pitchFamily="18" charset="0"/>
                <a:cs typeface="Times New Roman" pitchFamily="18" charset="0"/>
              </a:rPr>
              <a:t>PUT can be useful for file transfers, where the request line names the file on the server where the server should store the received data.</a:t>
            </a:r>
          </a:p>
          <a:p>
            <a:pPr algn="just">
              <a:buFont typeface="Wingdings" pitchFamily="2" charset="2"/>
              <a:buChar char="Ø"/>
            </a:pPr>
            <a:r>
              <a:rPr lang="en-US" sz="2400" smtClean="0">
                <a:latin typeface="Times New Roman" pitchFamily="18" charset="0"/>
                <a:cs typeface="Times New Roman" pitchFamily="18" charset="0"/>
              </a:rPr>
              <a:t>HTTP 0.9 supports only the GET method, and the request line includes only the request and the URL, not the HTTP version.</a:t>
            </a:r>
          </a:p>
          <a:p>
            <a:pPr algn="just">
              <a:buFont typeface="Wingdings" pitchFamily="2" charset="2"/>
              <a:buChar char="Ø"/>
            </a:pPr>
            <a:r>
              <a:rPr lang="en-US" sz="2400" smtClean="0">
                <a:latin typeface="Times New Roman" pitchFamily="18" charset="0"/>
                <a:cs typeface="Times New Roman" pitchFamily="18" charset="0"/>
              </a:rPr>
              <a:t>If no HTTP version is specified, the server should assume it’s version 0.9.</a:t>
            </a:r>
          </a:p>
          <a:p>
            <a:pPr algn="just">
              <a:buFont typeface="Wingdings" pitchFamily="2" charset="2"/>
              <a:buChar char="Ø"/>
            </a:pPr>
            <a:r>
              <a:rPr lang="en-US" sz="2400" smtClean="0">
                <a:latin typeface="Times New Roman" pitchFamily="18" charset="0"/>
                <a:cs typeface="Times New Roman" pitchFamily="18" charset="0"/>
              </a:rPr>
              <a:t>Methods specified in requests must be upper case and followed by a space.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8521405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Content Placeholder 2"/>
          <p:cNvSpPr>
            <a:spLocks noGrp="1"/>
          </p:cNvSpPr>
          <p:nvPr>
            <p:ph idx="4294967295"/>
          </p:nvPr>
        </p:nvSpPr>
        <p:spPr>
          <a:xfrm>
            <a:off x="457200" y="381000"/>
            <a:ext cx="8229600" cy="6248400"/>
          </a:xfrm>
          <a:prstGeom prst="rect">
            <a:avLst/>
          </a:prstGeom>
        </p:spPr>
        <p:txBody>
          <a:bodyPr/>
          <a:lstStyle/>
          <a:p>
            <a:pPr algn="just">
              <a:buFont typeface="Arial" pitchFamily="34" charset="0"/>
              <a:buNone/>
            </a:pPr>
            <a:r>
              <a:rPr lang="en-US" sz="2200" b="1" smtClean="0">
                <a:solidFill>
                  <a:srgbClr val="0000FF"/>
                </a:solidFill>
                <a:latin typeface="Times New Roman" pitchFamily="18" charset="0"/>
                <a:cs typeface="Times New Roman" pitchFamily="18" charset="0"/>
              </a:rPr>
              <a:t>Headers</a:t>
            </a:r>
          </a:p>
          <a:p>
            <a:pPr algn="just">
              <a:buFont typeface="Wingdings" pitchFamily="2" charset="2"/>
              <a:buChar char="Ø"/>
            </a:pPr>
            <a:r>
              <a:rPr lang="en-US" sz="2000" smtClean="0">
                <a:latin typeface="Times New Roman" pitchFamily="18" charset="0"/>
                <a:cs typeface="Times New Roman" pitchFamily="18" charset="0"/>
              </a:rPr>
              <a:t>A message may contain headers between the request line and the blank line. </a:t>
            </a:r>
          </a:p>
          <a:p>
            <a:pPr algn="just">
              <a:buFont typeface="Wingdings" pitchFamily="2" charset="2"/>
              <a:buChar char="Ø"/>
            </a:pPr>
            <a:r>
              <a:rPr lang="en-US" sz="2000" smtClean="0">
                <a:latin typeface="Times New Roman" pitchFamily="18" charset="0"/>
                <a:cs typeface="Times New Roman" pitchFamily="18" charset="0"/>
              </a:rPr>
              <a:t>A header can contain additional information about the request, such as the number of data bytes in the message body, or more general information, such as a date. </a:t>
            </a:r>
          </a:p>
          <a:p>
            <a:pPr algn="just">
              <a:buFont typeface="Wingdings" pitchFamily="2" charset="2"/>
              <a:buChar char="Ø"/>
            </a:pPr>
            <a:r>
              <a:rPr lang="en-US" sz="2000" smtClean="0">
                <a:latin typeface="Times New Roman" pitchFamily="18" charset="0"/>
                <a:cs typeface="Times New Roman" pitchFamily="18" charset="0"/>
              </a:rPr>
              <a:t>Headers generally have the following format:</a:t>
            </a:r>
          </a:p>
          <a:p>
            <a:pPr algn="ctr">
              <a:buFont typeface="Arial" pitchFamily="34" charset="0"/>
              <a:buNone/>
            </a:pPr>
            <a:r>
              <a:rPr lang="en-US" sz="2000" i="1" smtClean="0">
                <a:latin typeface="Times New Roman" pitchFamily="18" charset="0"/>
                <a:cs typeface="Times New Roman" pitchFamily="18" charset="0"/>
              </a:rPr>
              <a:t>header_name</a:t>
            </a:r>
            <a:r>
              <a:rPr lang="en-US" sz="2000" b="1" i="1" smtClean="0">
                <a:latin typeface="Times New Roman" pitchFamily="18" charset="0"/>
                <a:cs typeface="Times New Roman" pitchFamily="18" charset="0"/>
              </a:rPr>
              <a:t>: data</a:t>
            </a:r>
          </a:p>
          <a:p>
            <a:pPr algn="just">
              <a:buFont typeface="Wingdings" pitchFamily="2" charset="2"/>
              <a:buChar char="Ø"/>
            </a:pPr>
            <a:r>
              <a:rPr lang="en-US" sz="2000" smtClean="0">
                <a:latin typeface="Times New Roman" pitchFamily="18" charset="0"/>
                <a:cs typeface="Times New Roman" pitchFamily="18" charset="0"/>
              </a:rPr>
              <a:t>The table below shows the selected HTTP methods used in requests.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581767644"/>
              </p:ext>
            </p:extLst>
          </p:nvPr>
        </p:nvGraphicFramePr>
        <p:xfrm>
          <a:off x="621792" y="3200400"/>
          <a:ext cx="7900416" cy="2839212"/>
        </p:xfrm>
        <a:graphic>
          <a:graphicData uri="http://schemas.openxmlformats.org/drawingml/2006/table">
            <a:tbl>
              <a:tblPr>
                <a:tableStyleId>{5C22544A-7EE6-4342-B048-85BDC9FD1C3A}</a:tableStyleId>
              </a:tblPr>
              <a:tblGrid>
                <a:gridCol w="1471716"/>
                <a:gridCol w="1466624"/>
                <a:gridCol w="4962076"/>
              </a:tblGrid>
              <a:tr h="543515">
                <a:tc>
                  <a:txBody>
                    <a:bodyPr/>
                    <a:lstStyle/>
                    <a:p>
                      <a:pPr marL="0" marR="0" indent="0" algn="l">
                        <a:lnSpc>
                          <a:spcPct val="115000"/>
                        </a:lnSpc>
                        <a:spcBef>
                          <a:spcPts val="0"/>
                        </a:spcBef>
                        <a:spcAft>
                          <a:spcPts val="0"/>
                        </a:spcAft>
                      </a:pPr>
                      <a:r>
                        <a:rPr lang="en-US" sz="1800" u="none" strike="noStrike" spc="0">
                          <a:effectLst/>
                        </a:rPr>
                        <a:t>Method</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HTTP Version Introduced In</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Description</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340">
                <a:tc>
                  <a:txBody>
                    <a:bodyPr/>
                    <a:lstStyle/>
                    <a:p>
                      <a:pPr marL="0" marR="0" indent="0" algn="l">
                        <a:lnSpc>
                          <a:spcPct val="115000"/>
                        </a:lnSpc>
                        <a:spcBef>
                          <a:spcPts val="0"/>
                        </a:spcBef>
                        <a:spcAft>
                          <a:spcPts val="0"/>
                        </a:spcAft>
                      </a:pPr>
                      <a:r>
                        <a:rPr lang="en-US" sz="1800" u="none" strike="noStrike" spc="0">
                          <a:effectLst/>
                        </a:rPr>
                        <a:t>GET</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0.9</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Retrieve the specified Web page or other information</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3515">
                <a:tc>
                  <a:txBody>
                    <a:bodyPr/>
                    <a:lstStyle/>
                    <a:p>
                      <a:pPr marL="0" marR="0" indent="0" algn="l">
                        <a:lnSpc>
                          <a:spcPct val="115000"/>
                        </a:lnSpc>
                        <a:spcBef>
                          <a:spcPts val="0"/>
                        </a:spcBef>
                        <a:spcAft>
                          <a:spcPts val="0"/>
                        </a:spcAft>
                      </a:pPr>
                      <a:r>
                        <a:rPr lang="en-US" sz="1800" u="none" strike="noStrike" spc="0">
                          <a:effectLst/>
                        </a:rPr>
                        <a:t>HEAD</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1.0</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Retrieve only the HTTP headers for the specified informa­tion (not the message body)</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3515">
                <a:tc>
                  <a:txBody>
                    <a:bodyPr/>
                    <a:lstStyle/>
                    <a:p>
                      <a:pPr marL="0" marR="0" indent="0" algn="l">
                        <a:lnSpc>
                          <a:spcPct val="115000"/>
                        </a:lnSpc>
                        <a:spcBef>
                          <a:spcPts val="0"/>
                        </a:spcBef>
                        <a:spcAft>
                          <a:spcPts val="0"/>
                        </a:spcAft>
                      </a:pPr>
                      <a:r>
                        <a:rPr lang="en-US" sz="1800" u="none" strike="noStrike" spc="0">
                          <a:effectLst/>
                        </a:rPr>
                        <a:t>POST</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1.0</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Pass the information in the message body to the resource identified in the request line</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3515">
                <a:tc>
                  <a:txBody>
                    <a:bodyPr/>
                    <a:lstStyle/>
                    <a:p>
                      <a:pPr marL="0" marR="0" indent="0" algn="l">
                        <a:lnSpc>
                          <a:spcPct val="115000"/>
                        </a:lnSpc>
                        <a:spcBef>
                          <a:spcPts val="0"/>
                        </a:spcBef>
                        <a:spcAft>
                          <a:spcPts val="0"/>
                        </a:spcAft>
                      </a:pPr>
                      <a:r>
                        <a:rPr lang="en-US" sz="1800" u="none" strike="noStrike" spc="0">
                          <a:effectLst/>
                        </a:rPr>
                        <a:t>PUT</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1.1</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15000"/>
                        </a:lnSpc>
                        <a:spcBef>
                          <a:spcPts val="0"/>
                        </a:spcBef>
                        <a:spcAft>
                          <a:spcPts val="0"/>
                        </a:spcAft>
                      </a:pPr>
                      <a:r>
                        <a:rPr lang="en-US" sz="1800" u="none" strike="noStrike" spc="0">
                          <a:effectLst/>
                        </a:rPr>
                        <a:t>Store the information in the message body in the file or other entity identified in the request line</a:t>
                      </a:r>
                      <a:endParaRPr lang="en-IN" sz="1800">
                        <a:effectLst/>
                        <a:latin typeface="Sylfaen"/>
                        <a:ea typeface="Sylfaen"/>
                        <a:cs typeface="Sylfaen"/>
                      </a:endParaRPr>
                    </a:p>
                  </a:txBody>
                  <a:tcPr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947785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HTTP standard specifies valid header names and what data each header provides. For example, a client might include an Accept header in a request for a Web page to inform the server of what types of content the client can accept. In this example, the client accepts images in </a:t>
            </a:r>
            <a:r>
              <a:rPr lang="en-US" sz="2400" i="1" dirty="0" smtClean="0">
                <a:latin typeface="Times New Roman" pitchFamily="18" charset="0"/>
                <a:cs typeface="Times New Roman" pitchFamily="18" charset="0"/>
              </a:rPr>
              <a:t>.gif and .jpeg formats:</a:t>
            </a:r>
          </a:p>
          <a:p>
            <a:pPr algn="ctr">
              <a:buFont typeface="Arial" pitchFamily="34" charset="0"/>
              <a:buNone/>
            </a:pPr>
            <a:r>
              <a:rPr lang="en-US" sz="2400" dirty="0" smtClean="0">
                <a:latin typeface="Times New Roman" pitchFamily="18" charset="0"/>
                <a:cs typeface="Times New Roman" pitchFamily="18" charset="0"/>
              </a:rPr>
              <a:t>Accept: image/gif, image/jpeg</a:t>
            </a:r>
          </a:p>
          <a:p>
            <a:pPr algn="just">
              <a:buFont typeface="Wingdings" pitchFamily="2" charset="2"/>
              <a:buChar char="Ø"/>
            </a:pPr>
            <a:r>
              <a:rPr lang="en-US" sz="2400" dirty="0" smtClean="0">
                <a:latin typeface="Times New Roman" pitchFamily="18" charset="0"/>
                <a:cs typeface="Times New Roman" pitchFamily="18" charset="0"/>
              </a:rPr>
              <a:t>This means that the client accepts all media types:</a:t>
            </a:r>
          </a:p>
          <a:p>
            <a:pPr algn="ctr">
              <a:buFont typeface="Arial" pitchFamily="34" charset="0"/>
              <a:buNone/>
            </a:pPr>
            <a:r>
              <a:rPr lang="en-US" sz="2400" dirty="0" smtClean="0">
                <a:latin typeface="Times New Roman" pitchFamily="18" charset="0"/>
                <a:cs typeface="Times New Roman" pitchFamily="18" charset="0"/>
              </a:rPr>
              <a:t>\Accept: */*</a:t>
            </a:r>
          </a:p>
          <a:p>
            <a:pPr algn="just">
              <a:buFont typeface="Wingdings" pitchFamily="2" charset="2"/>
              <a:buChar char="Ø"/>
            </a:pPr>
            <a:r>
              <a:rPr lang="en-US" sz="2400" dirty="0" smtClean="0">
                <a:latin typeface="Times New Roman" pitchFamily="18" charset="0"/>
                <a:cs typeface="Times New Roman" pitchFamily="18" charset="0"/>
              </a:rPr>
              <a:t>If an HTTP 1.0 request includes data in the message body, the standard requires a Content-Length header that specifies the number of bytes in the message body:</a:t>
            </a:r>
          </a:p>
          <a:p>
            <a:pPr algn="ctr">
              <a:buFont typeface="Arial" pitchFamily="34" charset="0"/>
              <a:buNone/>
            </a:pPr>
            <a:r>
              <a:rPr lang="en-US" sz="2400" dirty="0" smtClean="0">
                <a:latin typeface="Times New Roman" pitchFamily="18" charset="0"/>
                <a:cs typeface="Times New Roman" pitchFamily="18" charset="0"/>
              </a:rPr>
              <a:t>Content-Length: 256</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946962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HTTP 1.1 also requires requests that include data in the message body to transmit the content length, but supports additional ways of doing so. This HTTP 1.1 header:</a:t>
            </a:r>
          </a:p>
          <a:p>
            <a:pPr algn="ctr">
              <a:buFont typeface="Arial" pitchFamily="34" charset="0"/>
              <a:buNone/>
            </a:pPr>
            <a:r>
              <a:rPr lang="en-US" sz="2400" dirty="0" smtClean="0">
                <a:latin typeface="Times New Roman" pitchFamily="18" charset="0"/>
                <a:cs typeface="Times New Roman" pitchFamily="18" charset="0"/>
              </a:rPr>
              <a:t>Connection: close</a:t>
            </a:r>
          </a:p>
          <a:p>
            <a:pPr algn="just">
              <a:buFont typeface="Arial" pitchFamily="34" charset="0"/>
              <a:buNone/>
            </a:pPr>
            <a:r>
              <a:rPr lang="en-US" sz="2400" dirty="0" smtClean="0">
                <a:latin typeface="Times New Roman" pitchFamily="18" charset="0"/>
                <a:cs typeface="Times New Roman" pitchFamily="18" charset="0"/>
              </a:rPr>
              <a:t>	indicates that the current connection is not persistent and should be closed after the response is sent.</a:t>
            </a:r>
          </a:p>
          <a:p>
            <a:pPr algn="just">
              <a:buFont typeface="Wingdings" pitchFamily="2" charset="2"/>
              <a:buChar char="Ø"/>
            </a:pPr>
            <a:r>
              <a:rPr lang="en-US" sz="2400" dirty="0" smtClean="0">
                <a:latin typeface="Times New Roman" pitchFamily="18" charset="0"/>
                <a:cs typeface="Times New Roman" pitchFamily="18" charset="0"/>
              </a:rPr>
              <a:t>An HTTP 1.1 host that doesn’t support persistent connections must send this header with every connection. HTTP 1.0 hosts don’t support persistent connections or this header, which they can ignore if received.</a:t>
            </a:r>
          </a:p>
          <a:p>
            <a:pPr algn="just">
              <a:buFont typeface="Wingdings" pitchFamily="2" charset="2"/>
              <a:buChar char="Ø"/>
            </a:pPr>
            <a:r>
              <a:rPr lang="en-US" sz="2400" dirty="0" smtClean="0">
                <a:latin typeface="Times New Roman" pitchFamily="18" charset="0"/>
                <a:cs typeface="Times New Roman" pitchFamily="18" charset="0"/>
              </a:rPr>
              <a:t>An Authorization header enables a client to send authentication information such as a user name and password, usually after receiving a response with a WWW-Authenticate header.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5706245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Content Placeholder 2"/>
          <p:cNvSpPr>
            <a:spLocks noGrp="1"/>
          </p:cNvSpPr>
          <p:nvPr>
            <p:ph idx="4294967295"/>
          </p:nvPr>
        </p:nvSpPr>
        <p:spPr>
          <a:xfrm>
            <a:off x="457200" y="5334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An HTTP 1.1 request must include a Host header in each request. The Host header specifies the Internet host name (such as </a:t>
            </a:r>
            <a:r>
              <a:rPr lang="en-US" sz="2400" i="1" smtClean="0">
                <a:latin typeface="Times New Roman" pitchFamily="18" charset="0"/>
                <a:cs typeface="Times New Roman" pitchFamily="18" charset="0"/>
              </a:rPr>
              <a:t>www.Lvr.com) of the </a:t>
            </a:r>
            <a:r>
              <a:rPr lang="en-US" sz="2400" smtClean="0">
                <a:latin typeface="Times New Roman" pitchFamily="18" charset="0"/>
                <a:cs typeface="Times New Roman" pitchFamily="18" charset="0"/>
              </a:rPr>
              <a:t>resource being requested</a:t>
            </a:r>
            <a:r>
              <a:rPr lang="en-US" smtClean="0"/>
              <a:t>.</a:t>
            </a:r>
          </a:p>
          <a:p>
            <a:pPr algn="just">
              <a:buFont typeface="Wingdings" pitchFamily="2" charset="2"/>
              <a:buChar char="Ø"/>
            </a:pPr>
            <a:r>
              <a:rPr lang="en-US" sz="2400" smtClean="0">
                <a:latin typeface="Times New Roman" pitchFamily="18" charset="0"/>
                <a:cs typeface="Times New Roman" pitchFamily="18" charset="0"/>
              </a:rPr>
              <a:t>On receiving a GET request for a default page, the server’s HTTP software can examine the Host header to find out which host’s page the client is requesting. Without the Host header, each host name needs its own IP address.</a:t>
            </a:r>
          </a:p>
          <a:p>
            <a:pPr algn="just">
              <a:buFont typeface="Wingdings" pitchFamily="2" charset="2"/>
              <a:buChar char="Ø"/>
            </a:pPr>
            <a:r>
              <a:rPr lang="en-US" sz="2400" smtClean="0">
                <a:latin typeface="Times New Roman" pitchFamily="18" charset="0"/>
                <a:cs typeface="Times New Roman" pitchFamily="18" charset="0"/>
              </a:rPr>
              <a:t>When a request is directed to a port other than the protocol’s default port, the Host header includes this information as well:</a:t>
            </a:r>
          </a:p>
          <a:p>
            <a:pPr algn="ctr">
              <a:buFont typeface="Arial" pitchFamily="34" charset="0"/>
              <a:buNone/>
            </a:pPr>
            <a:r>
              <a:rPr lang="en-US" sz="2400" smtClean="0">
                <a:latin typeface="Times New Roman" pitchFamily="18" charset="0"/>
                <a:cs typeface="Times New Roman" pitchFamily="18" charset="0"/>
              </a:rPr>
              <a:t>Host: </a:t>
            </a:r>
            <a:r>
              <a:rPr lang="en-US" sz="2400" smtClean="0">
                <a:latin typeface="Times New Roman" pitchFamily="18" charset="0"/>
                <a:cs typeface="Times New Roman" pitchFamily="18" charset="0"/>
                <a:hlinkClick r:id="rId2"/>
              </a:rPr>
              <a:t>www.Lvr.com:5501</a:t>
            </a:r>
            <a:endParaRPr lang="en-US" sz="2400" smtClean="0">
              <a:latin typeface="Times New Roman" pitchFamily="18" charset="0"/>
              <a:cs typeface="Times New Roman" pitchFamily="18" charset="0"/>
            </a:endParaRPr>
          </a:p>
          <a:p>
            <a:pPr algn="just">
              <a:buFont typeface="Wingdings" pitchFamily="2" charset="2"/>
              <a:buChar char="Ø"/>
            </a:pPr>
            <a:r>
              <a:rPr lang="en-US" sz="2400" smtClean="0">
                <a:latin typeface="Times New Roman" pitchFamily="18" charset="0"/>
                <a:cs typeface="Times New Roman" pitchFamily="18" charset="0"/>
              </a:rPr>
              <a:t>If a server doesn’t have an Internet host name, the request must include a Host header with an empty value. The HTTP 1.1 standard says that when an HTTP 1.1 server receives an HTTP 1.1 request that doesn’t include a Host header, the server must return a status code of 400 (Bad Request).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6730019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Content Placeholder 2"/>
          <p:cNvSpPr>
            <a:spLocks noGrp="1"/>
          </p:cNvSpPr>
          <p:nvPr>
            <p:ph idx="4294967295"/>
          </p:nvPr>
        </p:nvSpPr>
        <p:spPr>
          <a:xfrm>
            <a:off x="457200" y="381000"/>
            <a:ext cx="8229600" cy="6324600"/>
          </a:xfrm>
          <a:prstGeom prst="rect">
            <a:avLst/>
          </a:prstGeom>
        </p:spPr>
        <p:txBody>
          <a:bodyPr/>
          <a:lstStyle/>
          <a:p>
            <a:pPr algn="just">
              <a:buFont typeface="Arial" pitchFamily="34" charset="0"/>
              <a:buNone/>
            </a:pPr>
            <a:r>
              <a:rPr lang="en-US" sz="2200" b="1" smtClean="0">
                <a:solidFill>
                  <a:srgbClr val="0000FF"/>
                </a:solidFill>
                <a:latin typeface="Times New Roman" pitchFamily="18" charset="0"/>
                <a:cs typeface="Times New Roman" pitchFamily="18" charset="0"/>
              </a:rPr>
              <a:t>The Message Body</a:t>
            </a:r>
          </a:p>
          <a:p>
            <a:pPr algn="just">
              <a:buFont typeface="Wingdings" pitchFamily="2" charset="2"/>
              <a:buChar char="Ø"/>
            </a:pPr>
            <a:r>
              <a:rPr lang="en-US" sz="2200" smtClean="0">
                <a:latin typeface="Times New Roman" pitchFamily="18" charset="0"/>
                <a:cs typeface="Times New Roman" pitchFamily="18" charset="0"/>
              </a:rPr>
              <a:t>The message body contains data the client is providing to the server, such as the data in a POST or PUT request.</a:t>
            </a:r>
          </a:p>
          <a:p>
            <a:pPr>
              <a:buFont typeface="Arial" pitchFamily="34" charset="0"/>
              <a:buNone/>
            </a:pPr>
            <a:r>
              <a:rPr lang="en-US" sz="2200" b="1" smtClean="0">
                <a:solidFill>
                  <a:srgbClr val="0000FF"/>
                </a:solidFill>
                <a:latin typeface="Times New Roman" pitchFamily="18" charset="0"/>
                <a:cs typeface="Times New Roman" pitchFamily="18" charset="0"/>
              </a:rPr>
              <a:t>Responses</a:t>
            </a:r>
          </a:p>
          <a:p>
            <a:pPr algn="just">
              <a:buFont typeface="Wingdings" pitchFamily="2" charset="2"/>
              <a:buChar char="Ø"/>
            </a:pPr>
            <a:r>
              <a:rPr lang="en-US" sz="2200" smtClean="0">
                <a:latin typeface="Times New Roman" pitchFamily="18" charset="0"/>
                <a:cs typeface="Times New Roman" pitchFamily="18" charset="0"/>
              </a:rPr>
              <a:t>On receiving an HTTP request, the server returns a response. An HTTP 1.0 response must contain at least two lines: a status line and a blank line to indicate the end of the headers. Some responses also have one or more message headers between the status line and the blank line, and some responses have a message body following the blank line.</a:t>
            </a:r>
          </a:p>
          <a:p>
            <a:pPr algn="just">
              <a:buFont typeface="Wingdings" pitchFamily="2" charset="2"/>
              <a:buChar char="Ø"/>
            </a:pPr>
            <a:r>
              <a:rPr lang="en-US" sz="2200" smtClean="0">
                <a:latin typeface="Times New Roman" pitchFamily="18" charset="0"/>
                <a:cs typeface="Times New Roman" pitchFamily="18" charset="0"/>
              </a:rPr>
              <a:t>Here are the status line and headers sent in reply to a request for a Web page: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sp>
        <p:nvSpPr>
          <p:cNvPr id="4" name="Rectangle 3"/>
          <p:cNvSpPr/>
          <p:nvPr/>
        </p:nvSpPr>
        <p:spPr>
          <a:xfrm>
            <a:off x="2286000" y="4217075"/>
            <a:ext cx="4572000" cy="2031325"/>
          </a:xfrm>
          <a:prstGeom prst="rect">
            <a:avLst/>
          </a:prstGeom>
        </p:spPr>
        <p:txBody>
          <a:bodyPr>
            <a:spAutoFit/>
          </a:bodyPr>
          <a:lstStyle/>
          <a:p>
            <a:pPr algn="ctr">
              <a:buFont typeface="Arial" pitchFamily="34" charset="0"/>
              <a:buNone/>
            </a:pPr>
            <a:r>
              <a:rPr lang="en-US" sz="2100">
                <a:solidFill>
                  <a:schemeClr val="tx1"/>
                </a:solidFill>
                <a:latin typeface="Times New Roman" pitchFamily="18" charset="0"/>
                <a:cs typeface="Times New Roman" pitchFamily="18" charset="0"/>
              </a:rPr>
              <a:t>HTTP/1.0 200 OK\r\n</a:t>
            </a:r>
          </a:p>
          <a:p>
            <a:pPr algn="ctr">
              <a:buFont typeface="Arial" pitchFamily="34" charset="0"/>
              <a:buNone/>
            </a:pPr>
            <a:r>
              <a:rPr lang="en-US" sz="2100">
                <a:solidFill>
                  <a:schemeClr val="tx1"/>
                </a:solidFill>
                <a:latin typeface="Times New Roman" pitchFamily="18" charset="0"/>
                <a:cs typeface="Times New Roman" pitchFamily="18" charset="0"/>
              </a:rPr>
              <a:t>Date: Wed, 09 Jul 2003 12:02:51 GMT\r\n</a:t>
            </a:r>
          </a:p>
          <a:p>
            <a:pPr algn="ctr">
              <a:buFont typeface="Arial" pitchFamily="34" charset="0"/>
              <a:buNone/>
            </a:pPr>
            <a:r>
              <a:rPr lang="en-US" sz="2100">
                <a:solidFill>
                  <a:schemeClr val="tx1"/>
                </a:solidFill>
                <a:latin typeface="Times New Roman" pitchFamily="18" charset="0"/>
                <a:cs typeface="Times New Roman" pitchFamily="18" charset="0"/>
              </a:rPr>
              <a:t>Content-Type: text/html\r\n</a:t>
            </a:r>
          </a:p>
          <a:p>
            <a:pPr algn="ctr">
              <a:buFont typeface="Arial" pitchFamily="34" charset="0"/>
              <a:buNone/>
            </a:pPr>
            <a:r>
              <a:rPr lang="en-US" sz="2100">
                <a:solidFill>
                  <a:schemeClr val="tx1"/>
                </a:solidFill>
                <a:latin typeface="Times New Roman" pitchFamily="18" charset="0"/>
                <a:cs typeface="Times New Roman" pitchFamily="18" charset="0"/>
              </a:rPr>
              <a:t>Content-Length: 432\r\n</a:t>
            </a:r>
          </a:p>
          <a:p>
            <a:pPr algn="ctr">
              <a:buFont typeface="Arial" pitchFamily="34" charset="0"/>
              <a:buNone/>
            </a:pPr>
            <a:r>
              <a:rPr lang="en-US" sz="2100">
                <a:solidFill>
                  <a:schemeClr val="tx1"/>
                </a:solidFill>
                <a:latin typeface="Times New Roman" pitchFamily="18" charset="0"/>
                <a:cs typeface="Times New Roman" pitchFamily="18" charset="0"/>
              </a:rPr>
              <a:t>\r\n</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17539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As with requests, each line in the response terminates with a carriage return and line feed (\r\n).</a:t>
            </a:r>
          </a:p>
          <a:p>
            <a:pPr>
              <a:buFont typeface="Arial" pitchFamily="34" charset="0"/>
              <a:buNone/>
            </a:pPr>
            <a:r>
              <a:rPr lang="en-US" sz="2400" b="1" smtClean="0">
                <a:solidFill>
                  <a:srgbClr val="08B84F"/>
                </a:solidFill>
                <a:latin typeface="Times New Roman" pitchFamily="18" charset="0"/>
                <a:cs typeface="Times New Roman" pitchFamily="18" charset="0"/>
              </a:rPr>
              <a:t>The Status Line</a:t>
            </a:r>
          </a:p>
          <a:p>
            <a:pPr algn="just">
              <a:buFont typeface="Wingdings" pitchFamily="2" charset="2"/>
              <a:buChar char="Ø"/>
            </a:pPr>
            <a:r>
              <a:rPr lang="en-US" sz="2400" smtClean="0">
                <a:latin typeface="Times New Roman" pitchFamily="18" charset="0"/>
                <a:cs typeface="Times New Roman" pitchFamily="18" charset="0"/>
              </a:rPr>
              <a:t>The status line contains the version of HTTP supported by the server and a status code and text phrase that give the result of the request. On success, this is the status line from an HTTP 1.0 server: </a:t>
            </a:r>
          </a:p>
          <a:p>
            <a:pPr algn="ctr">
              <a:buFont typeface="Arial" pitchFamily="34" charset="0"/>
              <a:buNone/>
            </a:pPr>
            <a:r>
              <a:rPr lang="en-US" sz="2400" smtClean="0">
                <a:latin typeface="Times New Roman" pitchFamily="18" charset="0"/>
                <a:cs typeface="Times New Roman" pitchFamily="18" charset="0"/>
              </a:rPr>
              <a:t>HTTP/1.0 200 OK</a:t>
            </a:r>
          </a:p>
          <a:p>
            <a:pPr>
              <a:buFont typeface="Wingdings" pitchFamily="2" charset="2"/>
              <a:buChar char="Ø"/>
            </a:pPr>
            <a:r>
              <a:rPr lang="en-US" sz="2400" smtClean="0">
                <a:latin typeface="Times New Roman" pitchFamily="18" charset="0"/>
                <a:cs typeface="Times New Roman" pitchFamily="18" charset="0"/>
              </a:rPr>
              <a:t> If the client requests a non-existent file, the response is this:</a:t>
            </a:r>
          </a:p>
          <a:p>
            <a:pPr algn="ctr">
              <a:buFont typeface="Arial" pitchFamily="34" charset="0"/>
              <a:buNone/>
            </a:pPr>
            <a:r>
              <a:rPr lang="en-US" sz="2400" smtClean="0">
                <a:latin typeface="Times New Roman" pitchFamily="18" charset="0"/>
                <a:cs typeface="Times New Roman" pitchFamily="18" charset="0"/>
              </a:rPr>
              <a:t>HTTP/1.0 404 Not Found </a:t>
            </a:r>
          </a:p>
          <a:p>
            <a:pPr algn="just">
              <a:buFont typeface="Wingdings" pitchFamily="2" charset="2"/>
              <a:buChar char="Ø"/>
            </a:pPr>
            <a:r>
              <a:rPr lang="en-US" sz="2400" smtClean="0">
                <a:latin typeface="Times New Roman" pitchFamily="18" charset="0"/>
                <a:cs typeface="Times New Roman" pitchFamily="18" charset="0"/>
              </a:rPr>
              <a:t>The HTTP standard includes a series of status codes and suggested text phrases to use with them.</a:t>
            </a:r>
          </a:p>
          <a:p>
            <a:pPr algn="just">
              <a:buFont typeface="Wingdings" pitchFamily="2" charset="2"/>
              <a:buChar char="Ø"/>
            </a:pPr>
            <a:endParaRPr lang="en-US"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7640397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Content Placeholder 2"/>
          <p:cNvSpPr>
            <a:spLocks noGrp="1"/>
          </p:cNvSpPr>
          <p:nvPr>
            <p:ph idx="4294967295"/>
          </p:nvPr>
        </p:nvSpPr>
        <p:spPr>
          <a:xfrm>
            <a:off x="457200" y="457200"/>
            <a:ext cx="8229600" cy="6324600"/>
          </a:xfrm>
          <a:prstGeom prst="rect">
            <a:avLst/>
          </a:prstGeom>
        </p:spPr>
        <p:txBody>
          <a:bodyPr/>
          <a:lstStyle/>
          <a:p>
            <a:pPr>
              <a:buFont typeface="Arial" pitchFamily="34" charset="0"/>
              <a:buNone/>
            </a:pPr>
            <a:r>
              <a:rPr lang="en-US" sz="2400" b="1" smtClean="0">
                <a:solidFill>
                  <a:srgbClr val="08B84F"/>
                </a:solidFill>
                <a:latin typeface="Times New Roman" pitchFamily="18" charset="0"/>
                <a:cs typeface="Times New Roman" pitchFamily="18" charset="0"/>
              </a:rPr>
              <a:t>Response Headers</a:t>
            </a:r>
          </a:p>
          <a:p>
            <a:pPr algn="just">
              <a:buFont typeface="Wingdings" pitchFamily="2" charset="2"/>
              <a:buChar char="Ø"/>
            </a:pPr>
            <a:r>
              <a:rPr lang="en-US" sz="2400" smtClean="0">
                <a:latin typeface="Times New Roman" pitchFamily="18" charset="0"/>
                <a:cs typeface="Times New Roman" pitchFamily="18" charset="0"/>
              </a:rPr>
              <a:t>A response can use headers to send additional information about a response or to return general information about the message or connection. </a:t>
            </a:r>
          </a:p>
          <a:p>
            <a:pPr algn="just">
              <a:buFont typeface="Wingdings" pitchFamily="2" charset="2"/>
              <a:buChar char="Ø"/>
            </a:pPr>
            <a:r>
              <a:rPr lang="en-US" sz="2400" smtClean="0">
                <a:latin typeface="Times New Roman" pitchFamily="18" charset="0"/>
                <a:cs typeface="Times New Roman" pitchFamily="18" charset="0"/>
              </a:rPr>
              <a:t>The HTTP 1.0 standard says that the header for a response that contains a message body should include a Content-Length field that gives the length of the message body in bytes:</a:t>
            </a:r>
          </a:p>
          <a:p>
            <a:pPr algn="ctr">
              <a:buFont typeface="Arial" pitchFamily="34" charset="0"/>
              <a:buNone/>
            </a:pPr>
            <a:r>
              <a:rPr lang="en-US" sz="2400" smtClean="0">
                <a:latin typeface="Times New Roman" pitchFamily="18" charset="0"/>
                <a:cs typeface="Times New Roman" pitchFamily="18" charset="0"/>
              </a:rPr>
              <a:t>Content-Length: 14092</a:t>
            </a:r>
          </a:p>
          <a:p>
            <a:pPr algn="just">
              <a:buFont typeface="Wingdings" pitchFamily="2" charset="2"/>
              <a:buChar char="Ø"/>
            </a:pPr>
            <a:r>
              <a:rPr lang="en-US" sz="2400" smtClean="0">
                <a:latin typeface="Times New Roman" pitchFamily="18" charset="0"/>
                <a:cs typeface="Times New Roman" pitchFamily="18" charset="0"/>
              </a:rPr>
              <a:t>If the Content-Length field isn’t included, the closing of the connection determines the length of the message body. </a:t>
            </a:r>
          </a:p>
          <a:p>
            <a:pPr algn="just">
              <a:buFont typeface="Wingdings" pitchFamily="2" charset="2"/>
              <a:buChar char="Ø"/>
            </a:pPr>
            <a:r>
              <a:rPr lang="en-US" sz="2400" smtClean="0">
                <a:latin typeface="Times New Roman" pitchFamily="18" charset="0"/>
                <a:cs typeface="Times New Roman" pitchFamily="18" charset="0"/>
              </a:rPr>
              <a:t>A Date field indicates when the response message was generated (not when the Web page or other resource was created):</a:t>
            </a:r>
          </a:p>
          <a:p>
            <a:pPr algn="ctr">
              <a:buFont typeface="Arial" pitchFamily="34" charset="0"/>
              <a:buNone/>
            </a:pPr>
            <a:r>
              <a:rPr lang="en-US" sz="2400" smtClean="0">
                <a:latin typeface="Times New Roman" pitchFamily="18" charset="0"/>
                <a:cs typeface="Times New Roman" pitchFamily="18" charset="0"/>
              </a:rPr>
              <a:t>Date: Thu, 08 May 2003 02:45:58 GMT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347138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457200" y="609600"/>
            <a:ext cx="8229600" cy="6096000"/>
          </a:xfrm>
          <a:prstGeom prst="rect">
            <a:avLst/>
          </a:prstGeom>
        </p:spPr>
        <p:txBody>
          <a:bodyPr/>
          <a:lstStyle/>
          <a:p>
            <a:pPr algn="just" eaLnBrk="1" hangingPunct="1">
              <a:buFont typeface="Wingdings" pitchFamily="2" charset="2"/>
              <a:buChar char="Ø"/>
            </a:pPr>
            <a:r>
              <a:rPr lang="en-US" sz="2400" dirty="0" smtClean="0">
                <a:latin typeface="Times New Roman" pitchFamily="18" charset="0"/>
                <a:cs typeface="Times New Roman" pitchFamily="18" charset="0"/>
              </a:rPr>
              <a:t>A UDP communication takes place between two sockets. A socket is one end of a communication path on a network. Each socket has an IP address and a port number.</a:t>
            </a:r>
          </a:p>
          <a:p>
            <a:pPr algn="just" eaLnBrk="1" hangingPunct="1">
              <a:buFont typeface="Wingdings" pitchFamily="2" charset="2"/>
              <a:buChar char="Ø"/>
            </a:pPr>
            <a:r>
              <a:rPr lang="en-US" sz="2400" dirty="0" smtClean="0">
                <a:latin typeface="Times New Roman" pitchFamily="18" charset="0"/>
                <a:cs typeface="Times New Roman" pitchFamily="18" charset="0"/>
              </a:rPr>
              <a:t>In a typical application, the destination is programmed to receive UDP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on a specific port. A destination may accept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from any host or only from a specific host or hosts. The destination usually does not care what port the source sends from</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eaLnBrk="1" hangingPunct="1">
              <a:buFont typeface="Arial" pitchFamily="34" charset="0"/>
              <a:buNone/>
            </a:pPr>
            <a:r>
              <a:rPr lang="en-US" sz="2400" b="1" dirty="0" smtClean="0">
                <a:solidFill>
                  <a:srgbClr val="08B84F"/>
                </a:solidFill>
                <a:latin typeface="Times New Roman" pitchFamily="18" charset="0"/>
                <a:cs typeface="Times New Roman" pitchFamily="18" charset="0"/>
              </a:rPr>
              <a:t>Rabbit Code:</a:t>
            </a:r>
          </a:p>
          <a:p>
            <a:pPr algn="just">
              <a:buFont typeface="Wingdings" pitchFamily="2" charset="2"/>
              <a:buChar char="Ø"/>
            </a:pPr>
            <a:r>
              <a:rPr lang="en-US" sz="2400" dirty="0" smtClean="0">
                <a:latin typeface="Times New Roman" pitchFamily="18" charset="0"/>
                <a:cs typeface="Times New Roman" pitchFamily="18" charset="0"/>
              </a:rPr>
              <a:t>The Rabbit module’s Dynamic C libraries include functions and constants for use in UDP communications. Rabbit Semiconductor also provides a variety of basic example programs that show how to do common tasks such and sending and receiving data using UDP and TCP.</a:t>
            </a:r>
            <a:endParaRPr lang="en-US" sz="2400" b="1" dirty="0" smtClean="0">
              <a:latin typeface="Times New Roman" pitchFamily="18" charset="0"/>
              <a:cs typeface="Times New Roman" pitchFamily="18" charset="0"/>
            </a:endParaRPr>
          </a:p>
          <a:p>
            <a:pPr algn="just" eaLnBrk="1" hangingPunct="1">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9209618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possible, servers should include a Date field in responses. However, a server that doesn’t have a reasonably accurate clock must not include a Date field. </a:t>
            </a:r>
          </a:p>
          <a:p>
            <a:pPr algn="just">
              <a:buFont typeface="Wingdings" pitchFamily="2" charset="2"/>
              <a:buChar char="Ø"/>
            </a:pPr>
            <a:r>
              <a:rPr lang="en-US" sz="2400" dirty="0" smtClean="0">
                <a:latin typeface="Times New Roman" pitchFamily="18" charset="0"/>
                <a:cs typeface="Times New Roman" pitchFamily="18" charset="0"/>
              </a:rPr>
              <a:t>The preferred format for the contents of the Date field is the rfc1123-date format specified in the HTTP 1.1 standard and RFC 1123. This format uses a fixed-length field for each element in the date.</a:t>
            </a:r>
          </a:p>
          <a:p>
            <a:pPr algn="just">
              <a:buFont typeface="Wingdings" pitchFamily="2" charset="2"/>
              <a:buChar char="Ø"/>
            </a:pPr>
            <a:r>
              <a:rPr lang="en-US" sz="2400" dirty="0" smtClean="0">
                <a:latin typeface="Times New Roman" pitchFamily="18" charset="0"/>
                <a:cs typeface="Times New Roman" pitchFamily="18" charset="0"/>
              </a:rPr>
              <a:t>When a client requests a password-protected resource, the server can return a WWW-Authenticate header to request the client to provide a user name, password, or other authentication information before gaining access to the resource.</a:t>
            </a:r>
          </a:p>
          <a:p>
            <a:pPr>
              <a:buFont typeface="Arial" pitchFamily="34" charset="0"/>
              <a:buNone/>
            </a:pPr>
            <a:r>
              <a:rPr lang="en-US" sz="2400" b="1" dirty="0" smtClean="0">
                <a:solidFill>
                  <a:srgbClr val="0000FF"/>
                </a:solidFill>
                <a:latin typeface="Times New Roman" pitchFamily="18" charset="0"/>
                <a:cs typeface="Times New Roman" pitchFamily="18" charset="0"/>
              </a:rPr>
              <a:t>Message Body</a:t>
            </a:r>
          </a:p>
          <a:p>
            <a:pPr algn="just">
              <a:buFont typeface="Wingdings" pitchFamily="2" charset="2"/>
              <a:buChar char="Ø"/>
            </a:pPr>
            <a:r>
              <a:rPr lang="en-US" sz="2400" dirty="0" smtClean="0">
                <a:latin typeface="Times New Roman" pitchFamily="18" charset="0"/>
                <a:cs typeface="Times New Roman" pitchFamily="18" charset="0"/>
              </a:rPr>
              <a:t>The message body contains any data the response wants to return to the client. In a response to a GET request, the message body contains the requested Web page or other resource.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6907620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Content Placeholder 2"/>
          <p:cNvSpPr>
            <a:spLocks noGrp="1"/>
          </p:cNvSpPr>
          <p:nvPr>
            <p:ph idx="4294967295"/>
          </p:nvPr>
        </p:nvSpPr>
        <p:spPr>
          <a:xfrm>
            <a:off x="457200" y="381000"/>
            <a:ext cx="8229600" cy="60960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Using HTTP with Other Client Applications</a:t>
            </a:r>
          </a:p>
          <a:p>
            <a:pPr algn="just">
              <a:buFont typeface="Wingdings" pitchFamily="2" charset="2"/>
              <a:buChar char="Ø"/>
            </a:pPr>
            <a:r>
              <a:rPr lang="en-US" sz="2200" smtClean="0">
                <a:latin typeface="Times New Roman" pitchFamily="18" charset="0"/>
                <a:cs typeface="Times New Roman" pitchFamily="18" charset="0"/>
              </a:rPr>
              <a:t>The main use for HTTP is for communicating with Web browsers, but other applications can send HTTP requests as well. </a:t>
            </a:r>
          </a:p>
          <a:p>
            <a:pPr algn="just">
              <a:buFont typeface="Wingdings" pitchFamily="2" charset="2"/>
              <a:buChar char="Ø"/>
            </a:pPr>
            <a:r>
              <a:rPr lang="en-US" sz="2200" smtClean="0">
                <a:latin typeface="Times New Roman" pitchFamily="18" charset="0"/>
                <a:cs typeface="Times New Roman" pitchFamily="18" charset="0"/>
              </a:rPr>
              <a:t>For example, to retrieve and store information from a Web page, you could write an application that requests a page and then searches the response for desired information. </a:t>
            </a:r>
          </a:p>
          <a:p>
            <a:pPr algn="just">
              <a:buFont typeface="Wingdings" pitchFamily="2" charset="2"/>
              <a:buChar char="Ø"/>
            </a:pPr>
            <a:r>
              <a:rPr lang="en-US" sz="2200" smtClean="0">
                <a:latin typeface="Times New Roman" pitchFamily="18" charset="0"/>
                <a:cs typeface="Times New Roman" pitchFamily="18" charset="0"/>
              </a:rPr>
              <a:t>A timer routine can trigger a page retrieval periodically.</a:t>
            </a:r>
          </a:p>
          <a:p>
            <a:pPr>
              <a:buFont typeface="Arial" pitchFamily="34" charset="0"/>
              <a:buNone/>
            </a:pPr>
            <a:r>
              <a:rPr lang="en-US" sz="2200" b="1" smtClean="0">
                <a:solidFill>
                  <a:srgbClr val="0000FF"/>
                </a:solidFill>
                <a:latin typeface="Times New Roman" pitchFamily="18" charset="0"/>
                <a:cs typeface="Times New Roman" pitchFamily="18" charset="0"/>
              </a:rPr>
              <a:t>Inside the Hypertext Markup Language</a:t>
            </a:r>
          </a:p>
          <a:p>
            <a:pPr algn="just">
              <a:buFont typeface="Wingdings" pitchFamily="2" charset="2"/>
              <a:buChar char="Ø"/>
            </a:pPr>
            <a:r>
              <a:rPr lang="en-US" sz="2200" smtClean="0">
                <a:latin typeface="Times New Roman" pitchFamily="18" charset="0"/>
                <a:cs typeface="Times New Roman" pitchFamily="18" charset="0"/>
              </a:rPr>
              <a:t>Related to HTTP is the Hypertext Markup Language (HTML) used in Web pages. </a:t>
            </a:r>
          </a:p>
          <a:p>
            <a:pPr algn="just">
              <a:buFont typeface="Wingdings" pitchFamily="2" charset="2"/>
              <a:buChar char="Ø"/>
            </a:pPr>
            <a:r>
              <a:rPr lang="en-US" sz="2200" smtClean="0">
                <a:latin typeface="Times New Roman" pitchFamily="18" charset="0"/>
                <a:cs typeface="Times New Roman" pitchFamily="18" charset="0"/>
              </a:rPr>
              <a:t>HTML defines codes that specify how text and images appear on a Web page.</a:t>
            </a:r>
          </a:p>
          <a:p>
            <a:pPr algn="just">
              <a:buFont typeface="Wingdings" pitchFamily="2" charset="2"/>
              <a:buChar char="Ø"/>
            </a:pPr>
            <a:r>
              <a:rPr lang="en-US" sz="2200" smtClean="0">
                <a:latin typeface="Times New Roman" pitchFamily="18" charset="0"/>
                <a:cs typeface="Times New Roman" pitchFamily="18" charset="0"/>
              </a:rPr>
              <a:t>The HTML specification is available from the World Wide Web Consortium (W3C), at </a:t>
            </a:r>
            <a:r>
              <a:rPr lang="en-US" sz="2200" i="1" smtClean="0">
                <a:latin typeface="Times New Roman" pitchFamily="18" charset="0"/>
                <a:cs typeface="Times New Roman" pitchFamily="18" charset="0"/>
              </a:rPr>
              <a:t>www.w3.org. </a:t>
            </a:r>
          </a:p>
          <a:p>
            <a:pPr algn="just">
              <a:buFont typeface="Wingdings" pitchFamily="2" charset="2"/>
              <a:buChar char="Ø"/>
            </a:pPr>
            <a:r>
              <a:rPr lang="en-US" sz="2200" i="1" smtClean="0">
                <a:latin typeface="Times New Roman" pitchFamily="18" charset="0"/>
                <a:cs typeface="Times New Roman" pitchFamily="18" charset="0"/>
              </a:rPr>
              <a:t>The members of W3C are organizations interested </a:t>
            </a:r>
            <a:r>
              <a:rPr lang="en-US" sz="2200" smtClean="0">
                <a:latin typeface="Times New Roman" pitchFamily="18" charset="0"/>
                <a:cs typeface="Times New Roman" pitchFamily="18" charset="0"/>
              </a:rPr>
              <a:t>in developing common protocols for the World Wide Web. HTML version 4.01 was released in 1999.</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7572550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W3C has switched development to Extensible HTML (XHTML), a more flexible and powerful language whose roots are in HTML.</a:t>
            </a:r>
          </a:p>
          <a:p>
            <a:pPr algn="just">
              <a:spcBef>
                <a:spcPts val="1200"/>
              </a:spcBef>
              <a:buFont typeface="Arial" pitchFamily="34" charset="0"/>
              <a:buNone/>
            </a:pPr>
            <a:r>
              <a:rPr lang="en-US" sz="2300" b="1" dirty="0" smtClean="0">
                <a:solidFill>
                  <a:srgbClr val="0000FF"/>
                </a:solidFill>
                <a:latin typeface="Times New Roman" pitchFamily="18" charset="0"/>
                <a:cs typeface="Times New Roman" pitchFamily="18" charset="0"/>
              </a:rPr>
              <a:t>Creating HTML Pages</a:t>
            </a:r>
          </a:p>
          <a:p>
            <a:pPr algn="just">
              <a:buFont typeface="Wingdings" pitchFamily="2" charset="2"/>
              <a:buChar char="Ø"/>
            </a:pPr>
            <a:r>
              <a:rPr lang="en-US" sz="2300" dirty="0" smtClean="0">
                <a:latin typeface="Times New Roman" pitchFamily="18" charset="0"/>
                <a:cs typeface="Times New Roman" pitchFamily="18" charset="0"/>
              </a:rPr>
              <a:t>We can create HTML pages using any text editor, including Windows Notepad. </a:t>
            </a:r>
          </a:p>
          <a:p>
            <a:pPr algn="just">
              <a:buFont typeface="Wingdings" pitchFamily="2" charset="2"/>
              <a:buChar char="Ø"/>
            </a:pPr>
            <a:r>
              <a:rPr lang="en-US" sz="2300" dirty="0" smtClean="0">
                <a:latin typeface="Times New Roman" pitchFamily="18" charset="0"/>
                <a:cs typeface="Times New Roman" pitchFamily="18" charset="0"/>
              </a:rPr>
              <a:t>Or we can use a Web-design application such as Macromedia Inc.’s Dreamweaver, which enables us to create pages visually using toolbars and menus to add page elements and formatting.</a:t>
            </a:r>
          </a:p>
          <a:p>
            <a:pPr algn="just">
              <a:buFont typeface="Wingdings" pitchFamily="2" charset="2"/>
              <a:buChar char="Ø"/>
            </a:pPr>
            <a:r>
              <a:rPr lang="en-US" sz="2300" dirty="0" smtClean="0">
                <a:latin typeface="Times New Roman" pitchFamily="18" charset="0"/>
                <a:cs typeface="Times New Roman" pitchFamily="18" charset="0"/>
              </a:rPr>
              <a:t>The application inserts the appropriate HTML code as needed. Some embedded systems serve very basic pages that require little in the way of fancy formatting or other features. </a:t>
            </a:r>
          </a:p>
          <a:p>
            <a:pPr algn="just">
              <a:buFont typeface="Wingdings" pitchFamily="2" charset="2"/>
              <a:buChar char="Ø"/>
            </a:pPr>
            <a:r>
              <a:rPr lang="en-US" sz="2300" dirty="0" smtClean="0">
                <a:latin typeface="Times New Roman" pitchFamily="18" charset="0"/>
                <a:cs typeface="Times New Roman" pitchFamily="18" charset="0"/>
              </a:rPr>
              <a:t>When this is the case, using a text editor to create the pages is a reasonable choice. </a:t>
            </a:r>
          </a:p>
          <a:p>
            <a:pPr algn="just">
              <a:buFont typeface="Wingdings" pitchFamily="2" charset="2"/>
              <a:buChar char="Ø"/>
            </a:pPr>
            <a:r>
              <a:rPr lang="en-US" sz="2300" dirty="0" smtClean="0">
                <a:latin typeface="Times New Roman" pitchFamily="18" charset="0"/>
                <a:cs typeface="Times New Roman" pitchFamily="18" charset="0"/>
              </a:rPr>
              <a:t>The conventional extension for HTML-encoded files is </a:t>
            </a:r>
            <a:r>
              <a:rPr lang="en-US" sz="2300" i="1" dirty="0" smtClean="0">
                <a:latin typeface="Times New Roman" pitchFamily="18" charset="0"/>
                <a:cs typeface="Times New Roman" pitchFamily="18" charset="0"/>
              </a:rPr>
              <a:t>.html or .</a:t>
            </a:r>
            <a:r>
              <a:rPr lang="en-US" sz="2300" i="1" dirty="0" err="1" smtClean="0">
                <a:latin typeface="Times New Roman" pitchFamily="18" charset="0"/>
                <a:cs typeface="Times New Roman" pitchFamily="18" charset="0"/>
              </a:rPr>
              <a:t>htm</a:t>
            </a:r>
            <a:r>
              <a:rPr lang="en-US" sz="2300" i="1" dirty="0" smtClean="0">
                <a:latin typeface="Times New Roman" pitchFamily="18" charset="0"/>
                <a:cs typeface="Times New Roman" pitchFamily="18" charset="0"/>
              </a:rPr>
              <a:t>.</a:t>
            </a:r>
            <a:endParaRPr lang="en-US" sz="23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418425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Content Placeholder 2"/>
          <p:cNvSpPr>
            <a:spLocks noGrp="1"/>
          </p:cNvSpPr>
          <p:nvPr>
            <p:ph idx="4294967295"/>
          </p:nvPr>
        </p:nvSpPr>
        <p:spPr>
          <a:xfrm>
            <a:off x="457200" y="381000"/>
            <a:ext cx="8229600" cy="63246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Using Tags</a:t>
            </a:r>
          </a:p>
          <a:p>
            <a:pPr algn="just">
              <a:buFont typeface="Wingdings" pitchFamily="2" charset="2"/>
              <a:buChar char="Ø"/>
            </a:pPr>
            <a:r>
              <a:rPr lang="en-US" sz="2200" smtClean="0">
                <a:latin typeface="Times New Roman" pitchFamily="18" charset="0"/>
                <a:cs typeface="Times New Roman" pitchFamily="18" charset="0"/>
              </a:rPr>
              <a:t>Figure below shows a basic Web page that displays text and an image. </a:t>
            </a:r>
          </a:p>
          <a:p>
            <a:pPr algn="just">
              <a:buFont typeface="Arial" pitchFamily="34" charset="0"/>
              <a:buNone/>
            </a:pPr>
            <a:endParaRPr lang="en-US" sz="2200" smtClean="0">
              <a:latin typeface="Times New Roman" pitchFamily="18" charset="0"/>
              <a:cs typeface="Times New Roman" pitchFamily="18" charset="0"/>
            </a:endParaRPr>
          </a:p>
          <a:p>
            <a:pPr algn="just">
              <a:buFont typeface="Wingdings" pitchFamily="2" charset="2"/>
              <a:buChar char="Ø"/>
            </a:pPr>
            <a:endParaRPr lang="en-US" sz="2200" smtClean="0">
              <a:latin typeface="Times New Roman" pitchFamily="18" charset="0"/>
              <a:cs typeface="Times New Roman" pitchFamily="18" charset="0"/>
            </a:endParaRPr>
          </a:p>
          <a:p>
            <a:pPr algn="just">
              <a:buFont typeface="Wingdings" pitchFamily="2" charset="2"/>
              <a:buChar char="Ø"/>
            </a:pPr>
            <a:endParaRPr lang="en-US" sz="2200" smtClean="0">
              <a:latin typeface="Times New Roman" pitchFamily="18" charset="0"/>
              <a:cs typeface="Times New Roman" pitchFamily="18" charset="0"/>
            </a:endParaRPr>
          </a:p>
          <a:p>
            <a:pPr marL="0" indent="0" algn="just">
              <a:buNone/>
            </a:pPr>
            <a:endParaRPr lang="en-US" sz="2200" smtClean="0">
              <a:latin typeface="Times New Roman" pitchFamily="18" charset="0"/>
              <a:cs typeface="Times New Roman" pitchFamily="18" charset="0"/>
            </a:endParaRPr>
          </a:p>
          <a:p>
            <a:pPr marL="0" indent="0" algn="just">
              <a:spcBef>
                <a:spcPts val="1200"/>
              </a:spcBef>
              <a:buNone/>
            </a:pPr>
            <a:endParaRPr lang="en-US" sz="2200" smtClean="0">
              <a:latin typeface="Times New Roman" pitchFamily="18" charset="0"/>
              <a:cs typeface="Times New Roman" pitchFamily="18" charset="0"/>
            </a:endParaRPr>
          </a:p>
          <a:p>
            <a:pPr algn="just">
              <a:buFont typeface="Wingdings" pitchFamily="2" charset="2"/>
              <a:buChar char="Ø"/>
            </a:pPr>
            <a:r>
              <a:rPr lang="en-US" sz="2200" smtClean="0">
                <a:latin typeface="Times New Roman" pitchFamily="18" charset="0"/>
                <a:cs typeface="Times New Roman" pitchFamily="18" charset="0"/>
              </a:rPr>
              <a:t>Below figure is the file that contains the HTML code for the page. HTML tags specify the text formatting and placement of the image.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68500" y="1295400"/>
            <a:ext cx="4584700" cy="218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4239363"/>
            <a:ext cx="7162800" cy="1932837"/>
          </a:xfrm>
          <a:prstGeom prst="rect">
            <a:avLst/>
          </a:prstGeom>
        </p:spPr>
        <p:txBody>
          <a:bodyPr wrap="square">
            <a:spAutoFit/>
          </a:bodyPr>
          <a:lstStyle/>
          <a:p>
            <a:pPr marL="0" marR="0" algn="just">
              <a:lnSpc>
                <a:spcPct val="115000"/>
              </a:lnSpc>
              <a:spcBef>
                <a:spcPts val="0"/>
              </a:spcBef>
              <a:spcAft>
                <a:spcPts val="0"/>
              </a:spcAft>
            </a:pPr>
            <a:r>
              <a:rPr lang="en-IN" sz="1300" spc="300">
                <a:solidFill>
                  <a:schemeClr val="tx1"/>
                </a:solidFill>
              </a:rPr>
              <a:t>&lt;html&gt;</a:t>
            </a:r>
          </a:p>
          <a:p>
            <a:pPr marL="0" marR="0" algn="just">
              <a:lnSpc>
                <a:spcPct val="115000"/>
              </a:lnSpc>
              <a:spcBef>
                <a:spcPts val="0"/>
              </a:spcBef>
              <a:spcAft>
                <a:spcPts val="0"/>
              </a:spcAft>
            </a:pPr>
            <a:r>
              <a:rPr lang="en-IN" sz="1300" spc="300">
                <a:solidFill>
                  <a:schemeClr val="tx1"/>
                </a:solidFill>
              </a:rPr>
              <a:t>&lt;head&gt;</a:t>
            </a:r>
          </a:p>
          <a:p>
            <a:pPr marL="0" marR="0" algn="just">
              <a:lnSpc>
                <a:spcPct val="115000"/>
              </a:lnSpc>
              <a:spcBef>
                <a:spcPts val="0"/>
              </a:spcBef>
              <a:spcAft>
                <a:spcPts val="0"/>
              </a:spcAft>
            </a:pPr>
            <a:r>
              <a:rPr lang="en-IN" sz="1300" spc="300">
                <a:solidFill>
                  <a:schemeClr val="tx1"/>
                </a:solidFill>
              </a:rPr>
              <a:t>&lt;title&gt;Hello World&lt;/title&gt;</a:t>
            </a:r>
          </a:p>
          <a:p>
            <a:pPr marL="0" marR="0" algn="just">
              <a:lnSpc>
                <a:spcPct val="115000"/>
              </a:lnSpc>
              <a:spcBef>
                <a:spcPts val="0"/>
              </a:spcBef>
              <a:spcAft>
                <a:spcPts val="0"/>
              </a:spcAft>
            </a:pPr>
            <a:r>
              <a:rPr lang="en-IN" sz="1300" spc="300">
                <a:solidFill>
                  <a:schemeClr val="tx1"/>
                </a:solidFill>
              </a:rPr>
              <a:t>&lt;/head&gt;</a:t>
            </a:r>
          </a:p>
          <a:p>
            <a:pPr marL="0" marR="0" algn="just">
              <a:lnSpc>
                <a:spcPct val="115000"/>
              </a:lnSpc>
              <a:spcBef>
                <a:spcPts val="0"/>
              </a:spcBef>
              <a:spcAft>
                <a:spcPts val="0"/>
              </a:spcAft>
            </a:pPr>
            <a:r>
              <a:rPr lang="en-IN" sz="1300" spc="300">
                <a:solidFill>
                  <a:schemeClr val="tx1"/>
                </a:solidFill>
              </a:rPr>
              <a:t>&lt;body&gt;</a:t>
            </a:r>
          </a:p>
          <a:p>
            <a:pPr marL="0" marR="0" algn="just">
              <a:lnSpc>
                <a:spcPct val="115000"/>
              </a:lnSpc>
              <a:spcBef>
                <a:spcPts val="0"/>
              </a:spcBef>
              <a:spcAft>
                <a:spcPts val="0"/>
              </a:spcAft>
            </a:pPr>
            <a:r>
              <a:rPr lang="en-IN" sz="1300" spc="300">
                <a:solidFill>
                  <a:schemeClr val="tx1"/>
                </a:solidFill>
              </a:rPr>
              <a:t>&lt;h1&gt; Hello &lt;img src="earth.gif" alt="world"&gt; &lt;/h1&gt; &lt;/body&gt;</a:t>
            </a:r>
          </a:p>
          <a:p>
            <a:pPr marL="0" marR="0" algn="just">
              <a:lnSpc>
                <a:spcPct val="115000"/>
              </a:lnSpc>
              <a:spcBef>
                <a:spcPts val="0"/>
              </a:spcBef>
              <a:spcAft>
                <a:spcPts val="0"/>
              </a:spcAft>
            </a:pPr>
            <a:r>
              <a:rPr lang="en-IN" sz="1300" spc="300">
                <a:solidFill>
                  <a:schemeClr val="tx1"/>
                </a:solidFill>
              </a:rPr>
              <a:t>&lt;/html&gt;</a:t>
            </a:r>
          </a:p>
          <a:p>
            <a:pPr marL="0" marR="0" indent="0" algn="just">
              <a:lnSpc>
                <a:spcPct val="115000"/>
              </a:lnSpc>
              <a:spcBef>
                <a:spcPts val="0"/>
              </a:spcBef>
              <a:spcAft>
                <a:spcPts val="0"/>
              </a:spcAft>
            </a:pPr>
            <a:r>
              <a:rPr lang="en-IN" sz="1300" spc="300">
                <a:solidFill>
                  <a:schemeClr val="tx1"/>
                </a:solidFill>
              </a:rPr>
              <a:t>Listing 6-7: The HTML code for Figure 6-6’s Web page</a:t>
            </a:r>
            <a:endParaRPr lang="en-IN" sz="1300" spc="300">
              <a:solidFill>
                <a:schemeClr val="tx1"/>
              </a:solidFill>
              <a:latin typeface="Sylfaen"/>
              <a:ea typeface="Sylfaen"/>
              <a:cs typeface="Sylfaen"/>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9179216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HTML tags specify the text formatting and placement of the image. Each tag contains an HTML element enclosed in angle brackets (&lt;&gt;). Some elements have one or more required or optional attributes, which provide additional information about the element. For example, in this tag: </a:t>
            </a:r>
          </a:p>
          <a:p>
            <a:pPr algn="ctr">
              <a:buFont typeface="Arial" pitchFamily="34" charset="0"/>
              <a:buNone/>
            </a:pPr>
            <a:r>
              <a:rPr lang="en-US" sz="2200" smtClean="0">
                <a:latin typeface="Times New Roman" pitchFamily="18" charset="0"/>
                <a:cs typeface="Times New Roman" pitchFamily="18" charset="0"/>
              </a:rPr>
              <a:t>&lt;input type="submit" value="Submit"&gt;</a:t>
            </a:r>
          </a:p>
          <a:p>
            <a:pPr algn="just">
              <a:buFont typeface="Arial" pitchFamily="34" charset="0"/>
              <a:buNone/>
            </a:pPr>
            <a:r>
              <a:rPr lang="en-US" sz="2200" smtClean="0">
                <a:latin typeface="Times New Roman" pitchFamily="18" charset="0"/>
                <a:cs typeface="Times New Roman" pitchFamily="18" charset="0"/>
              </a:rPr>
              <a:t>	the element is input, and type and value are attributes that name the input type and the text the input button displays.</a:t>
            </a:r>
          </a:p>
          <a:p>
            <a:pPr algn="just">
              <a:buFont typeface="Wingdings" pitchFamily="2" charset="2"/>
              <a:buChar char="Ø"/>
            </a:pPr>
            <a:r>
              <a:rPr lang="en-US" sz="2200" smtClean="0">
                <a:latin typeface="Times New Roman" pitchFamily="18" charset="0"/>
                <a:cs typeface="Times New Roman" pitchFamily="18" charset="0"/>
              </a:rPr>
              <a:t>HTML elements and attributes are case-insensitive. However, elements and attributes in XHTML files must use lower case, so for XHTML compliance, use lower case for elements and attributes.  </a:t>
            </a:r>
          </a:p>
          <a:p>
            <a:pPr algn="just">
              <a:buFont typeface="Wingdings" pitchFamily="2" charset="2"/>
              <a:buChar char="Ø"/>
            </a:pPr>
            <a:r>
              <a:rPr lang="en-US" sz="2200" smtClean="0">
                <a:latin typeface="Times New Roman" pitchFamily="18" charset="0"/>
                <a:cs typeface="Times New Roman" pitchFamily="18" charset="0"/>
              </a:rPr>
              <a:t>An HTML file can contain blank lines, indenting, and spaces between elements as needed for readability. Everything between the HTML start (&lt;html&gt;) and end (&lt;/html&gt;) tags is HTML-encoded text. The HTML start and end tags are optional. The HTML-encoded text has two sections, the head and body.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2565252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Content Placeholder 2"/>
          <p:cNvSpPr>
            <a:spLocks noGrp="1"/>
          </p:cNvSpPr>
          <p:nvPr>
            <p:ph idx="4294967295"/>
          </p:nvPr>
        </p:nvSpPr>
        <p:spPr>
          <a:xfrm>
            <a:off x="457200" y="3810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The HEAD Section</a:t>
            </a:r>
          </a:p>
          <a:p>
            <a:pPr algn="just">
              <a:buFont typeface="Wingdings" pitchFamily="2" charset="2"/>
              <a:buChar char="Ø"/>
            </a:pPr>
            <a:r>
              <a:rPr lang="en-US" sz="2400" smtClean="0">
                <a:latin typeface="Times New Roman" pitchFamily="18" charset="0"/>
                <a:cs typeface="Times New Roman" pitchFamily="18" charset="0"/>
              </a:rPr>
              <a:t>The HEAD section contains information that doesn’t display on the page. Everything between the &lt;head&gt; and &lt;/head&gt; tags is in the HEAD section. In the HEAD section, the </a:t>
            </a:r>
            <a:r>
              <a:rPr lang="en-US" sz="2400" i="1" smtClean="0">
                <a:latin typeface="Times New Roman" pitchFamily="18" charset="0"/>
                <a:cs typeface="Times New Roman" pitchFamily="18" charset="0"/>
              </a:rPr>
              <a:t>&lt;title&gt; and &lt;/title&gt; tags surround a title that </a:t>
            </a:r>
            <a:r>
              <a:rPr lang="en-US" sz="2400" smtClean="0">
                <a:latin typeface="Times New Roman" pitchFamily="18" charset="0"/>
                <a:cs typeface="Times New Roman" pitchFamily="18" charset="0"/>
              </a:rPr>
              <a:t>displays in the browser window’s title bar. The title also appears in the browser’s Bookmarks or Favorites list if you add the page to the list.</a:t>
            </a:r>
          </a:p>
          <a:p>
            <a:pPr>
              <a:buFont typeface="Arial" pitchFamily="34" charset="0"/>
              <a:buNone/>
            </a:pPr>
            <a:r>
              <a:rPr lang="en-US" sz="2400" b="1" smtClean="0">
                <a:solidFill>
                  <a:srgbClr val="0000FF"/>
                </a:solidFill>
                <a:latin typeface="Times New Roman" pitchFamily="18" charset="0"/>
                <a:cs typeface="Times New Roman" pitchFamily="18" charset="0"/>
              </a:rPr>
              <a:t>The BODY Section</a:t>
            </a:r>
          </a:p>
          <a:p>
            <a:pPr algn="just">
              <a:buFont typeface="Wingdings" pitchFamily="2" charset="2"/>
              <a:buChar char="Ø"/>
            </a:pPr>
            <a:r>
              <a:rPr lang="en-US" sz="2400" smtClean="0">
                <a:latin typeface="Times New Roman" pitchFamily="18" charset="0"/>
                <a:cs typeface="Times New Roman" pitchFamily="18" charset="0"/>
              </a:rPr>
              <a:t>Everything between the &lt;body&gt; and &lt;/body&gt; tags is in the BODY section, which contains the material that appears in the browser’s main window.</a:t>
            </a:r>
          </a:p>
          <a:p>
            <a:pPr algn="just">
              <a:buFont typeface="Wingdings" pitchFamily="2" charset="2"/>
              <a:buChar char="Ø"/>
            </a:pPr>
            <a:r>
              <a:rPr lang="en-US" sz="2400" smtClean="0">
                <a:latin typeface="Times New Roman" pitchFamily="18" charset="0"/>
                <a:cs typeface="Times New Roman" pitchFamily="18" charset="0"/>
              </a:rPr>
              <a:t>Ordinary paragraph text on a Web page begins with the paragraph start tag (&lt;p&gt;). Each paragraph requires a start tag. HTML doesn’t require closing paragraph tags (&lt;/p&gt;), but XHTML does, so include closing tags for XHTML compliance.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4167804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Content Placeholder 2"/>
          <p:cNvSpPr>
            <a:spLocks noGrp="1"/>
          </p:cNvSpPr>
          <p:nvPr>
            <p:ph idx="4294967295"/>
          </p:nvPr>
        </p:nvSpPr>
        <p:spPr>
          <a:xfrm>
            <a:off x="381000" y="609600"/>
            <a:ext cx="8229600" cy="62484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Header tags provide a way to specify that paragraph text should display more prominently than ordinary text. </a:t>
            </a:r>
          </a:p>
          <a:p>
            <a:pPr algn="just">
              <a:buFont typeface="Wingdings" pitchFamily="2" charset="2"/>
              <a:buChar char="Ø"/>
            </a:pPr>
            <a:r>
              <a:rPr lang="en-US" sz="2200" smtClean="0">
                <a:latin typeface="Times New Roman" pitchFamily="18" charset="0"/>
                <a:cs typeface="Times New Roman" pitchFamily="18" charset="0"/>
              </a:rPr>
              <a:t>In figure shown above, the word Hello is displayed as a level-1 header, enclosed by the tags &lt;h1&gt; and &lt;/h1&gt;. A page can have up to six levels of headers (&lt;h1&gt; through &lt;h6&gt;). </a:t>
            </a:r>
          </a:p>
          <a:p>
            <a:pPr algn="just">
              <a:buFont typeface="Wingdings" pitchFamily="2" charset="2"/>
              <a:buChar char="Ø"/>
            </a:pPr>
            <a:r>
              <a:rPr lang="en-US" sz="2200" smtClean="0">
                <a:latin typeface="Times New Roman" pitchFamily="18" charset="0"/>
                <a:cs typeface="Times New Roman" pitchFamily="18" charset="0"/>
              </a:rPr>
              <a:t>The font and size of the header text vary with the browser and how the user has configured it.</a:t>
            </a:r>
          </a:p>
          <a:p>
            <a:pPr algn="just">
              <a:buFont typeface="Wingdings" pitchFamily="2" charset="2"/>
              <a:buChar char="Ø"/>
            </a:pPr>
            <a:r>
              <a:rPr lang="en-US" sz="2200" smtClean="0">
                <a:latin typeface="Times New Roman" pitchFamily="18" charset="0"/>
                <a:cs typeface="Times New Roman" pitchFamily="18" charset="0"/>
              </a:rPr>
              <a:t>Many tags have required or optional attributes, which provide additional information to the command. </a:t>
            </a:r>
          </a:p>
          <a:p>
            <a:pPr algn="just">
              <a:buFont typeface="Wingdings" pitchFamily="2" charset="2"/>
              <a:buChar char="Ø"/>
            </a:pPr>
            <a:r>
              <a:rPr lang="en-US" sz="2200" smtClean="0">
                <a:latin typeface="Times New Roman" pitchFamily="18" charset="0"/>
                <a:cs typeface="Times New Roman" pitchFamily="18" charset="0"/>
              </a:rPr>
              <a:t>The following tag tells the browser to request and display the image contained in the file </a:t>
            </a:r>
            <a:r>
              <a:rPr lang="en-US" sz="2200" i="1" smtClean="0">
                <a:latin typeface="Times New Roman" pitchFamily="18" charset="0"/>
                <a:cs typeface="Times New Roman" pitchFamily="18" charset="0"/>
              </a:rPr>
              <a:t>earth.gif:</a:t>
            </a:r>
          </a:p>
          <a:p>
            <a:pPr algn="ctr">
              <a:buFont typeface="Arial" pitchFamily="34" charset="0"/>
              <a:buNone/>
            </a:pPr>
            <a:r>
              <a:rPr lang="en-US" sz="2200" smtClean="0">
                <a:latin typeface="Times New Roman" pitchFamily="18" charset="0"/>
                <a:cs typeface="Times New Roman" pitchFamily="18" charset="0"/>
              </a:rPr>
              <a:t>&lt;img src="earth.gif" alt="world"&gt;</a:t>
            </a:r>
          </a:p>
          <a:p>
            <a:pPr algn="just">
              <a:buFont typeface="Wingdings" pitchFamily="2" charset="2"/>
              <a:buChar char="Ø"/>
            </a:pPr>
            <a:r>
              <a:rPr lang="en-US" sz="2200" smtClean="0">
                <a:latin typeface="Times New Roman" pitchFamily="18" charset="0"/>
                <a:cs typeface="Times New Roman" pitchFamily="18" charset="0"/>
              </a:rPr>
              <a:t>The img tag includes two attributes. A src attribute specifies the file name and the path to the file, relative to the Web site’s root directory. </a:t>
            </a:r>
          </a:p>
          <a:p>
            <a:pPr algn="just">
              <a:buFont typeface="Wingdings" pitchFamily="2" charset="2"/>
              <a:buChar char="Ø"/>
            </a:pPr>
            <a:r>
              <a:rPr lang="en-US" sz="2200" smtClean="0">
                <a:latin typeface="Times New Roman" pitchFamily="18" charset="0"/>
                <a:cs typeface="Times New Roman" pitchFamily="18" charset="0"/>
              </a:rPr>
              <a:t>For browsers that don’t display images, the alt attribute specifies the text to display in place of the image.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7029422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The text that follows an attribute’s equals sign is the attribute’s value. In HTML, not all values need to be enclosed in quotation marks. XHTML requires quotation marks for all attribute values, so include the quotation marks for XHTML compliance.</a:t>
            </a:r>
          </a:p>
          <a:p>
            <a:pPr>
              <a:buFont typeface="Arial" pitchFamily="34" charset="0"/>
              <a:buNone/>
            </a:pPr>
            <a:r>
              <a:rPr lang="en-US" sz="2200" b="1" dirty="0" smtClean="0">
                <a:solidFill>
                  <a:srgbClr val="0000FF"/>
                </a:solidFill>
                <a:latin typeface="Times New Roman" pitchFamily="18" charset="0"/>
                <a:cs typeface="Times New Roman" pitchFamily="18" charset="0"/>
              </a:rPr>
              <a:t>Hyperlinks</a:t>
            </a:r>
          </a:p>
          <a:p>
            <a:pPr algn="just">
              <a:buFont typeface="Wingdings" pitchFamily="2" charset="2"/>
              <a:buChar char="Ø"/>
            </a:pPr>
            <a:r>
              <a:rPr lang="en-US" sz="2200" dirty="0" smtClean="0">
                <a:latin typeface="Times New Roman" pitchFamily="18" charset="0"/>
                <a:cs typeface="Times New Roman" pitchFamily="18" charset="0"/>
              </a:rPr>
              <a:t>The formatting of text and placement of images are useful in designing pages, but ultimately what made HTML and the Web popular was clickable hyperlinks to other pages. </a:t>
            </a:r>
          </a:p>
          <a:p>
            <a:pPr algn="just">
              <a:buFont typeface="Wingdings" pitchFamily="2" charset="2"/>
              <a:buChar char="Ø"/>
            </a:pPr>
            <a:r>
              <a:rPr lang="en-US" sz="2200" dirty="0" smtClean="0">
                <a:latin typeface="Times New Roman" pitchFamily="18" charset="0"/>
                <a:cs typeface="Times New Roman" pitchFamily="18" charset="0"/>
              </a:rPr>
              <a:t>The example is as shown below.</a:t>
            </a:r>
          </a:p>
          <a:p>
            <a:pPr>
              <a:buFont typeface="Arial" pitchFamily="34" charset="0"/>
              <a:buNone/>
            </a:pPr>
            <a:r>
              <a:rPr lang="en-US" sz="2200" dirty="0" smtClean="0">
                <a:latin typeface="Times New Roman" pitchFamily="18" charset="0"/>
                <a:cs typeface="Times New Roman" pitchFamily="18" charset="0"/>
              </a:rPr>
              <a:t>	&lt;a </a:t>
            </a:r>
            <a:r>
              <a:rPr lang="en-US" sz="2200" dirty="0" err="1" smtClean="0">
                <a:latin typeface="Times New Roman" pitchFamily="18" charset="0"/>
                <a:cs typeface="Times New Roman" pitchFamily="18" charset="0"/>
              </a:rPr>
              <a:t>href</a:t>
            </a:r>
            <a:r>
              <a:rPr lang="en-US" sz="2200" dirty="0" smtClean="0">
                <a:latin typeface="Times New Roman" pitchFamily="18" charset="0"/>
                <a:cs typeface="Times New Roman" pitchFamily="18" charset="0"/>
              </a:rPr>
              <a:t>="http://www.w3.org"&gt;World Wide Web Consortium&lt;/a&gt;</a:t>
            </a:r>
          </a:p>
          <a:p>
            <a:pPr algn="just">
              <a:buFont typeface="Wingdings" pitchFamily="2" charset="2"/>
              <a:buChar char="Ø"/>
            </a:pPr>
            <a:r>
              <a:rPr lang="en-US" sz="2200" dirty="0" smtClean="0">
                <a:latin typeface="Times New Roman" pitchFamily="18" charset="0"/>
                <a:cs typeface="Times New Roman" pitchFamily="18" charset="0"/>
              </a:rPr>
              <a:t>The tag specifies that what follows is a link to another page. </a:t>
            </a:r>
          </a:p>
          <a:p>
            <a:pPr algn="just">
              <a:buFont typeface="Wingdings" pitchFamily="2" charset="2"/>
              <a:buChar char="Ø"/>
            </a:pPr>
            <a:r>
              <a:rPr lang="en-US" sz="2200" dirty="0" smtClean="0">
                <a:latin typeface="Times New Roman" pitchFamily="18" charset="0"/>
                <a:cs typeface="Times New Roman" pitchFamily="18" charset="0"/>
              </a:rPr>
              <a:t>The text in quotes that follows the HREF attribute in the tag (http://www.w3.org in the example) names the URL to link to. </a:t>
            </a:r>
          </a:p>
          <a:p>
            <a:pPr algn="just">
              <a:buFont typeface="Wingdings" pitchFamily="2" charset="2"/>
              <a:buChar char="Ø"/>
            </a:pPr>
            <a:r>
              <a:rPr lang="en-US" sz="2200" dirty="0" smtClean="0">
                <a:latin typeface="Times New Roman" pitchFamily="18" charset="0"/>
                <a:cs typeface="Times New Roman" pitchFamily="18" charset="0"/>
              </a:rPr>
              <a:t>The label that follows the &lt;a&gt; tag World Wide Web Consortium in the example) is the text users will see on the Web page. </a:t>
            </a:r>
          </a:p>
          <a:p>
            <a:pPr algn="just">
              <a:buFont typeface="Wingdings" pitchFamily="2" charset="2"/>
              <a:buChar char="Ø"/>
            </a:pPr>
            <a:r>
              <a:rPr lang="en-US" sz="2200" dirty="0" smtClean="0">
                <a:latin typeface="Times New Roman" pitchFamily="18" charset="0"/>
                <a:cs typeface="Times New Roman" pitchFamily="18" charset="0"/>
              </a:rPr>
              <a:t>The &lt;/a&gt; tag ends the hyperlink.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50419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200" smtClean="0">
                <a:latin typeface="+mj-lt"/>
                <a:cs typeface="Times New Roman" pitchFamily="18" charset="0"/>
              </a:rPr>
              <a:t>The formatting that indicates a clickable link varies with the browser and how it’s configured, but typically, links are underlined. </a:t>
            </a:r>
          </a:p>
          <a:p>
            <a:pPr algn="just">
              <a:buFont typeface="Wingdings" pitchFamily="2" charset="2"/>
              <a:buChar char="Ø"/>
            </a:pPr>
            <a:r>
              <a:rPr lang="en-US" sz="2200" smtClean="0">
                <a:latin typeface="+mj-lt"/>
                <a:cs typeface="Times New Roman" pitchFamily="18" charset="0"/>
              </a:rPr>
              <a:t>With underlined links, for the above example, the browser would display only this label:</a:t>
            </a:r>
          </a:p>
          <a:p>
            <a:pPr algn="ctr">
              <a:buFont typeface="Arial" pitchFamily="34" charset="0"/>
              <a:buNone/>
            </a:pPr>
            <a:r>
              <a:rPr lang="en-US" sz="2200" u="sng" smtClean="0">
                <a:latin typeface="+mj-lt"/>
              </a:rPr>
              <a:t>World Wide Web Consortium</a:t>
            </a:r>
          </a:p>
          <a:p>
            <a:pPr algn="just">
              <a:buFont typeface="Wingdings" pitchFamily="2" charset="2"/>
              <a:buChar char="Ø"/>
            </a:pPr>
            <a:r>
              <a:rPr lang="en-US" sz="2200" smtClean="0">
                <a:latin typeface="+mj-lt"/>
                <a:cs typeface="Times New Roman" pitchFamily="18" charset="0"/>
              </a:rPr>
              <a:t>Clicking the label causes the browser to send a request for the default Web page (since no file name is specified) at the host </a:t>
            </a:r>
            <a:r>
              <a:rPr lang="en-US" sz="2200" i="1" smtClean="0">
                <a:latin typeface="+mj-lt"/>
                <a:cs typeface="Times New Roman" pitchFamily="18" charset="0"/>
                <a:hlinkClick r:id="rId2"/>
              </a:rPr>
              <a:t>www.w3.org</a:t>
            </a:r>
            <a:r>
              <a:rPr lang="en-US" sz="2200" i="1" smtClean="0">
                <a:latin typeface="+mj-lt"/>
                <a:cs typeface="Times New Roman" pitchFamily="18" charset="0"/>
              </a:rPr>
              <a:t>.</a:t>
            </a:r>
          </a:p>
          <a:p>
            <a:pPr>
              <a:buFont typeface="Arial" pitchFamily="34" charset="0"/>
              <a:buNone/>
            </a:pPr>
            <a:r>
              <a:rPr lang="en-US" sz="2200" b="1" smtClean="0">
                <a:solidFill>
                  <a:srgbClr val="0000FF"/>
                </a:solidFill>
                <a:latin typeface="+mj-lt"/>
                <a:cs typeface="Times New Roman" pitchFamily="18" charset="0"/>
              </a:rPr>
              <a:t>Using Tables to Format Text and Images</a:t>
            </a:r>
          </a:p>
          <a:p>
            <a:pPr algn="just">
              <a:buFont typeface="Wingdings" pitchFamily="2" charset="2"/>
              <a:buChar char="Ø"/>
            </a:pPr>
            <a:r>
              <a:rPr lang="en-US" sz="2200" smtClean="0">
                <a:latin typeface="+mj-lt"/>
                <a:cs typeface="Times New Roman" pitchFamily="18" charset="0"/>
              </a:rPr>
              <a:t>A popular way of formatting information on Web pages is with the use of tables. </a:t>
            </a:r>
          </a:p>
          <a:p>
            <a:pPr algn="just">
              <a:buFont typeface="Wingdings" pitchFamily="2" charset="2"/>
              <a:buChar char="Ø"/>
            </a:pPr>
            <a:r>
              <a:rPr lang="en-US" sz="2200" smtClean="0">
                <a:latin typeface="+mj-lt"/>
                <a:cs typeface="Times New Roman" pitchFamily="18" charset="0"/>
              </a:rPr>
              <a:t>An HTML table specifies the placement of cells in rows and columns. </a:t>
            </a:r>
          </a:p>
          <a:p>
            <a:pPr algn="just">
              <a:buFont typeface="Wingdings" pitchFamily="2" charset="2"/>
              <a:buChar char="Ø"/>
            </a:pPr>
            <a:r>
              <a:rPr lang="en-US" sz="2200" smtClean="0">
                <a:latin typeface="+mj-lt"/>
                <a:cs typeface="Times New Roman" pitchFamily="18" charset="0"/>
              </a:rPr>
              <a:t>Each cell can contain page elements such as text, an image, a hyperlink, or a combination. </a:t>
            </a:r>
          </a:p>
          <a:p>
            <a:pPr algn="just">
              <a:buFont typeface="Wingdings" pitchFamily="2" charset="2"/>
              <a:buChar char="Ø"/>
            </a:pPr>
            <a:r>
              <a:rPr lang="en-US" sz="2200" smtClean="0">
                <a:latin typeface="+mj-lt"/>
                <a:cs typeface="Times New Roman" pitchFamily="18" charset="0"/>
              </a:rPr>
              <a:t>A table makes it easy to ensure that the page elements line up as intended on the page.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2048470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Content Placeholder 2"/>
          <p:cNvSpPr>
            <a:spLocks noGrp="1"/>
          </p:cNvSpPr>
          <p:nvPr>
            <p:ph idx="4294967295"/>
          </p:nvPr>
        </p:nvSpPr>
        <p:spPr>
          <a:xfrm>
            <a:off x="457200" y="4572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Figure below shows a Web page containing basic HTML table, and second figure is the page’s HTML code.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10" name="Picture 9" descr="Description: E:\00 Documents\M Tech Course File\media\image74.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143000"/>
            <a:ext cx="6477000" cy="1600200"/>
          </a:xfrm>
          <a:prstGeom prst="rect">
            <a:avLst/>
          </a:prstGeom>
          <a:noFill/>
          <a:ln>
            <a:noFill/>
          </a:ln>
        </p:spPr>
      </p:pic>
      <p:sp>
        <p:nvSpPr>
          <p:cNvPr id="11" name="Rectangle 10"/>
          <p:cNvSpPr/>
          <p:nvPr/>
        </p:nvSpPr>
        <p:spPr>
          <a:xfrm>
            <a:off x="914400" y="2819400"/>
            <a:ext cx="7696200" cy="3439724"/>
          </a:xfrm>
          <a:prstGeom prst="rect">
            <a:avLst/>
          </a:prstGeom>
        </p:spPr>
        <p:txBody>
          <a:bodyPr wrap="square">
            <a:spAutoFit/>
          </a:bodyPr>
          <a:lstStyle/>
          <a:p>
            <a:pPr marL="0" marR="0" indent="0" algn="just">
              <a:lnSpc>
                <a:spcPct val="115000"/>
              </a:lnSpc>
              <a:spcBef>
                <a:spcPts val="0"/>
              </a:spcBef>
              <a:spcAft>
                <a:spcPts val="0"/>
              </a:spcAft>
            </a:pPr>
            <a:r>
              <a:rPr lang="en-IN" sz="1000" spc="400">
                <a:solidFill>
                  <a:schemeClr val="tx1"/>
                </a:solidFill>
              </a:rPr>
              <a:t>&lt;HTML&gt;</a:t>
            </a:r>
          </a:p>
          <a:p>
            <a:pPr marL="0" marR="0" algn="just">
              <a:lnSpc>
                <a:spcPct val="115000"/>
              </a:lnSpc>
              <a:spcBef>
                <a:spcPts val="0"/>
              </a:spcBef>
              <a:spcAft>
                <a:spcPts val="0"/>
              </a:spcAft>
            </a:pPr>
            <a:r>
              <a:rPr lang="en-IN" sz="1000" spc="400">
                <a:solidFill>
                  <a:schemeClr val="tx1"/>
                </a:solidFill>
              </a:rPr>
              <a:t>&lt;head&gt; &lt;title&gt; Basic HTML Table &lt;/title&gt; &lt;/head&gt; &lt;body&gt;</a:t>
            </a:r>
          </a:p>
          <a:p>
            <a:pPr marL="0" marR="0" algn="just">
              <a:lnSpc>
                <a:spcPct val="115000"/>
              </a:lnSpc>
              <a:spcBef>
                <a:spcPts val="0"/>
              </a:spcBef>
              <a:spcAft>
                <a:spcPts val="0"/>
              </a:spcAft>
            </a:pPr>
            <a:r>
              <a:rPr lang="en-IN" sz="1000" spc="400">
                <a:solidFill>
                  <a:schemeClr val="tx1"/>
                </a:solidFill>
              </a:rPr>
              <a:t>&lt;h1&gt; Basic HTML Table &lt;/h1&gt;</a:t>
            </a:r>
          </a:p>
          <a:p>
            <a:pPr marL="0" marR="0" algn="just">
              <a:lnSpc>
                <a:spcPct val="115000"/>
              </a:lnSpc>
              <a:spcBef>
                <a:spcPts val="0"/>
              </a:spcBef>
              <a:spcAft>
                <a:spcPts val="0"/>
              </a:spcAft>
            </a:pPr>
            <a:r>
              <a:rPr lang="en-IN" sz="1000" spc="400">
                <a:solidFill>
                  <a:schemeClr val="tx1"/>
                </a:solidFill>
              </a:rPr>
              <a:t>&lt;table frame="border" border="2" rules="all"&gt; &lt;tr&gt;</a:t>
            </a:r>
          </a:p>
          <a:p>
            <a:pPr marL="0" marR="0" algn="just">
              <a:lnSpc>
                <a:spcPct val="115000"/>
              </a:lnSpc>
              <a:spcBef>
                <a:spcPts val="0"/>
              </a:spcBef>
              <a:spcAft>
                <a:spcPts val="0"/>
              </a:spcAft>
            </a:pPr>
            <a:r>
              <a:rPr lang="en-IN" sz="1000" spc="400">
                <a:solidFill>
                  <a:schemeClr val="tx1"/>
                </a:solidFill>
              </a:rPr>
              <a:t>&lt;td&gt; Parameter &lt;/td&gt;</a:t>
            </a:r>
          </a:p>
          <a:p>
            <a:pPr marL="0" marR="0" algn="just">
              <a:lnSpc>
                <a:spcPct val="115000"/>
              </a:lnSpc>
              <a:spcBef>
                <a:spcPts val="0"/>
              </a:spcBef>
              <a:spcAft>
                <a:spcPts val="0"/>
              </a:spcAft>
            </a:pPr>
            <a:r>
              <a:rPr lang="en-IN" sz="1000" spc="400">
                <a:solidFill>
                  <a:schemeClr val="tx1"/>
                </a:solidFill>
              </a:rPr>
              <a:t>&lt;td&gt; Value &lt;/td&gt;</a:t>
            </a:r>
          </a:p>
          <a:p>
            <a:pPr marL="0" marR="0" algn="just">
              <a:lnSpc>
                <a:spcPct val="115000"/>
              </a:lnSpc>
              <a:spcBef>
                <a:spcPts val="0"/>
              </a:spcBef>
              <a:spcAft>
                <a:spcPts val="0"/>
              </a:spcAft>
            </a:pPr>
            <a:r>
              <a:rPr lang="en-IN" sz="1000" spc="400">
                <a:solidFill>
                  <a:schemeClr val="tx1"/>
                </a:solidFill>
              </a:rPr>
              <a:t>&lt;/tr&gt;</a:t>
            </a:r>
          </a:p>
          <a:p>
            <a:pPr marL="0" marR="0" algn="just">
              <a:lnSpc>
                <a:spcPct val="115000"/>
              </a:lnSpc>
              <a:spcBef>
                <a:spcPts val="0"/>
              </a:spcBef>
              <a:spcAft>
                <a:spcPts val="0"/>
              </a:spcAft>
            </a:pPr>
            <a:r>
              <a:rPr lang="en-IN" sz="1000" spc="400">
                <a:solidFill>
                  <a:schemeClr val="tx1"/>
                </a:solidFill>
              </a:rPr>
              <a:t>&lt;tr&gt;</a:t>
            </a:r>
          </a:p>
          <a:p>
            <a:pPr marL="0" marR="0" algn="just">
              <a:lnSpc>
                <a:spcPct val="115000"/>
              </a:lnSpc>
              <a:spcBef>
                <a:spcPts val="0"/>
              </a:spcBef>
              <a:spcAft>
                <a:spcPts val="0"/>
              </a:spcAft>
            </a:pPr>
            <a:r>
              <a:rPr lang="en-IN" sz="1000" spc="400">
                <a:solidFill>
                  <a:schemeClr val="tx1"/>
                </a:solidFill>
              </a:rPr>
              <a:t>&lt;td&gt; Minimum Temperature &lt;/td&gt;</a:t>
            </a:r>
          </a:p>
          <a:p>
            <a:pPr marL="0" marR="0" algn="just">
              <a:lnSpc>
                <a:spcPct val="115000"/>
              </a:lnSpc>
              <a:spcBef>
                <a:spcPts val="0"/>
              </a:spcBef>
              <a:spcAft>
                <a:spcPts val="0"/>
              </a:spcAft>
            </a:pPr>
            <a:r>
              <a:rPr lang="en-IN" sz="1000" spc="400">
                <a:solidFill>
                  <a:schemeClr val="tx1"/>
                </a:solidFill>
              </a:rPr>
              <a:t>&lt;td&gt; 0 &lt;/td&gt;</a:t>
            </a:r>
          </a:p>
          <a:p>
            <a:pPr marL="0" marR="0" algn="just">
              <a:lnSpc>
                <a:spcPct val="115000"/>
              </a:lnSpc>
              <a:spcBef>
                <a:spcPts val="0"/>
              </a:spcBef>
              <a:spcAft>
                <a:spcPts val="0"/>
              </a:spcAft>
            </a:pPr>
            <a:r>
              <a:rPr lang="en-IN" sz="1000" spc="400">
                <a:solidFill>
                  <a:schemeClr val="tx1"/>
                </a:solidFill>
              </a:rPr>
              <a:t>&lt;/tr&gt;</a:t>
            </a:r>
          </a:p>
          <a:p>
            <a:pPr marL="0" marR="0" algn="just">
              <a:lnSpc>
                <a:spcPct val="115000"/>
              </a:lnSpc>
              <a:spcBef>
                <a:spcPts val="0"/>
              </a:spcBef>
              <a:spcAft>
                <a:spcPts val="0"/>
              </a:spcAft>
            </a:pPr>
            <a:r>
              <a:rPr lang="en-IN" sz="1000" spc="400">
                <a:solidFill>
                  <a:schemeClr val="tx1"/>
                </a:solidFill>
              </a:rPr>
              <a:t>&lt;tr&gt;</a:t>
            </a:r>
          </a:p>
          <a:p>
            <a:pPr marL="0" marR="0" algn="just">
              <a:lnSpc>
                <a:spcPct val="115000"/>
              </a:lnSpc>
              <a:spcBef>
                <a:spcPts val="0"/>
              </a:spcBef>
              <a:spcAft>
                <a:spcPts val="0"/>
              </a:spcAft>
            </a:pPr>
            <a:r>
              <a:rPr lang="en-IN" sz="1000" spc="400">
                <a:solidFill>
                  <a:schemeClr val="tx1"/>
                </a:solidFill>
              </a:rPr>
              <a:t>&lt;td&gt; Maximum Temperature &lt;/td&gt;</a:t>
            </a:r>
          </a:p>
          <a:p>
            <a:pPr marL="0" marR="0" algn="just">
              <a:lnSpc>
                <a:spcPct val="115000"/>
              </a:lnSpc>
              <a:spcBef>
                <a:spcPts val="0"/>
              </a:spcBef>
              <a:spcAft>
                <a:spcPts val="0"/>
              </a:spcAft>
            </a:pPr>
            <a:r>
              <a:rPr lang="en-IN" sz="1000" spc="400">
                <a:solidFill>
                  <a:schemeClr val="tx1"/>
                </a:solidFill>
              </a:rPr>
              <a:t>&lt;td&gt; 212 &lt;/td&gt;</a:t>
            </a:r>
          </a:p>
          <a:p>
            <a:pPr marL="0" marR="0" algn="just">
              <a:lnSpc>
                <a:spcPct val="115000"/>
              </a:lnSpc>
              <a:spcBef>
                <a:spcPts val="0"/>
              </a:spcBef>
              <a:spcAft>
                <a:spcPts val="0"/>
              </a:spcAft>
            </a:pPr>
            <a:r>
              <a:rPr lang="en-IN" sz="1000" spc="400">
                <a:solidFill>
                  <a:schemeClr val="tx1"/>
                </a:solidFill>
              </a:rPr>
              <a:t>&lt;/tr&gt;</a:t>
            </a:r>
          </a:p>
          <a:p>
            <a:pPr marL="0" marR="0" algn="just">
              <a:lnSpc>
                <a:spcPct val="115000"/>
              </a:lnSpc>
              <a:spcBef>
                <a:spcPts val="0"/>
              </a:spcBef>
              <a:spcAft>
                <a:spcPts val="0"/>
              </a:spcAft>
            </a:pPr>
            <a:r>
              <a:rPr lang="en-IN" sz="1000" spc="400">
                <a:solidFill>
                  <a:schemeClr val="tx1"/>
                </a:solidFill>
              </a:rPr>
              <a:t>&lt;/table&gt;</a:t>
            </a:r>
          </a:p>
          <a:p>
            <a:pPr marL="0" marR="0" algn="just">
              <a:lnSpc>
                <a:spcPct val="115000"/>
              </a:lnSpc>
              <a:spcBef>
                <a:spcPts val="0"/>
              </a:spcBef>
              <a:spcAft>
                <a:spcPts val="0"/>
              </a:spcAft>
            </a:pPr>
            <a:r>
              <a:rPr lang="en-IN" sz="1000" spc="400">
                <a:solidFill>
                  <a:schemeClr val="tx1"/>
                </a:solidFill>
              </a:rPr>
              <a:t>&lt;/body&gt;</a:t>
            </a:r>
          </a:p>
          <a:p>
            <a:pPr marL="0" marR="0" algn="just">
              <a:lnSpc>
                <a:spcPct val="115000"/>
              </a:lnSpc>
              <a:spcBef>
                <a:spcPts val="0"/>
              </a:spcBef>
              <a:spcAft>
                <a:spcPts val="0"/>
              </a:spcAft>
            </a:pPr>
            <a:r>
              <a:rPr lang="en-IN" sz="1000" spc="400">
                <a:solidFill>
                  <a:schemeClr val="tx1"/>
                </a:solidFill>
              </a:rPr>
              <a:t>&lt;/html&gt;</a:t>
            </a:r>
          </a:p>
          <a:p>
            <a:pPr marL="0" marR="0" algn="just">
              <a:lnSpc>
                <a:spcPct val="115000"/>
              </a:lnSpc>
              <a:spcBef>
                <a:spcPts val="0"/>
              </a:spcBef>
              <a:spcAft>
                <a:spcPts val="0"/>
              </a:spcAft>
            </a:pPr>
            <a:r>
              <a:rPr lang="en-IN" sz="1000" spc="400">
                <a:solidFill>
                  <a:schemeClr val="tx1"/>
                </a:solidFill>
              </a:rPr>
              <a:t>Listing 6-9: HTML code for ‘s Web page, which displays a table</a:t>
            </a:r>
            <a:endParaRPr lang="en-IN" sz="1000" spc="400">
              <a:solidFill>
                <a:schemeClr val="tx1"/>
              </a:solidFill>
              <a:latin typeface="Arial"/>
              <a:ea typeface="Arial"/>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3387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the application, the firmware specifies the IP addresses and port numbers to use and sends a datagram periodically. </a:t>
            </a:r>
          </a:p>
          <a:p>
            <a:pPr algn="just">
              <a:buFont typeface="Wingdings" pitchFamily="2" charset="2"/>
              <a:buChar char="Ø"/>
            </a:pPr>
            <a:r>
              <a:rPr lang="en-US" sz="2400" dirty="0" smtClean="0">
                <a:latin typeface="Times New Roman" pitchFamily="18" charset="0"/>
                <a:cs typeface="Times New Roman" pitchFamily="18" charset="0"/>
              </a:rPr>
              <a:t>A real-world application could perform additional tasks when not transmitting. 	</a:t>
            </a:r>
          </a:p>
          <a:p>
            <a:pPr algn="just">
              <a:spcBef>
                <a:spcPts val="1200"/>
              </a:spcBef>
              <a:buFont typeface="Arial" pitchFamily="34" charset="0"/>
              <a:buNone/>
            </a:pPr>
            <a:r>
              <a:rPr lang="en-US" sz="2400" b="1" dirty="0" smtClean="0">
                <a:solidFill>
                  <a:srgbClr val="08B84F"/>
                </a:solidFill>
                <a:latin typeface="Times New Roman" pitchFamily="18" charset="0"/>
                <a:cs typeface="Times New Roman" pitchFamily="18" charset="0"/>
              </a:rPr>
              <a:t>Initial Defines and Declarations</a:t>
            </a:r>
          </a:p>
          <a:p>
            <a:pPr algn="just">
              <a:buFont typeface="Wingdings" pitchFamily="2" charset="2"/>
              <a:buChar char="Ø"/>
            </a:pPr>
            <a:r>
              <a:rPr lang="en-US" sz="2400" dirty="0" smtClean="0">
                <a:latin typeface="Times New Roman" pitchFamily="18" charset="0"/>
                <a:cs typeface="Times New Roman" pitchFamily="18" charset="0"/>
              </a:rPr>
              <a:t>The firmware uses the TCPCONFIG 1 macro to configure the network interface to use the static IP address and </a:t>
            </a:r>
            <a:r>
              <a:rPr lang="en-US" sz="2400" dirty="0" err="1" smtClean="0">
                <a:latin typeface="Times New Roman" pitchFamily="18" charset="0"/>
                <a:cs typeface="Times New Roman" pitchFamily="18" charset="0"/>
              </a:rPr>
              <a:t>netmask</a:t>
            </a:r>
            <a:r>
              <a:rPr lang="en-US" sz="2400" dirty="0" smtClean="0">
                <a:latin typeface="Times New Roman" pitchFamily="18" charset="0"/>
                <a:cs typeface="Times New Roman" pitchFamily="18" charset="0"/>
              </a:rPr>
              <a:t> specified in the </a:t>
            </a:r>
            <a:r>
              <a:rPr lang="en-US" sz="2400" i="1" dirty="0" smtClean="0">
                <a:latin typeface="Times New Roman" pitchFamily="18" charset="0"/>
                <a:cs typeface="Times New Roman" pitchFamily="18" charset="0"/>
              </a:rPr>
              <a:t>tcp_config.lib </a:t>
            </a:r>
            <a:r>
              <a:rPr lang="en-US" sz="2400" dirty="0" smtClean="0">
                <a:latin typeface="Times New Roman" pitchFamily="18" charset="0"/>
                <a:cs typeface="Times New Roman" pitchFamily="18" charset="0"/>
              </a:rPr>
              <a:t>file.</a:t>
            </a:r>
          </a:p>
          <a:p>
            <a:pPr algn="just">
              <a:buFont typeface="Wingdings" pitchFamily="2" charset="2"/>
              <a:buChar char="Ø"/>
            </a:pPr>
            <a:r>
              <a:rPr lang="en-US" sz="2400" dirty="0" smtClean="0">
                <a:latin typeface="Times New Roman" pitchFamily="18" charset="0"/>
                <a:cs typeface="Times New Roman" pitchFamily="18" charset="0"/>
              </a:rPr>
              <a:t>LOCAL_PORT is the port the Rabbit will use to send the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REMOTE_IP is the IP address of the computer the Rabbit will send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to. REMOTE_PORT is the port on the remote computer that will receive the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REMOTE_IP and REMOTE_PORT must be set to appropriate values for our remote computer.</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979086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Content Placeholder 2"/>
          <p:cNvSpPr>
            <a:spLocks noGrp="1"/>
          </p:cNvSpPr>
          <p:nvPr>
            <p:ph idx="4294967295"/>
          </p:nvPr>
        </p:nvSpPr>
        <p:spPr>
          <a:xfrm>
            <a:off x="457200" y="4572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Everything between these tags:</a:t>
            </a:r>
          </a:p>
          <a:p>
            <a:pPr algn="just">
              <a:buFont typeface="Arial" pitchFamily="34" charset="0"/>
              <a:buNone/>
            </a:pPr>
            <a:r>
              <a:rPr lang="en-US" sz="2400" smtClean="0">
                <a:latin typeface="Times New Roman" pitchFamily="18" charset="0"/>
                <a:cs typeface="Times New Roman" pitchFamily="18" charset="0"/>
              </a:rPr>
              <a:t>	&lt;table frame="border" border="2"  rules="all"&gt;  &lt;/table&gt; is part of the table.</a:t>
            </a:r>
          </a:p>
          <a:p>
            <a:pPr algn="just">
              <a:spcBef>
                <a:spcPts val="1200"/>
              </a:spcBef>
              <a:buFont typeface="Wingdings" pitchFamily="2" charset="2"/>
              <a:buChar char="Ø"/>
            </a:pPr>
            <a:r>
              <a:rPr lang="en-US" sz="2400" smtClean="0">
                <a:latin typeface="Times New Roman" pitchFamily="18" charset="0"/>
                <a:cs typeface="Times New Roman" pitchFamily="18" charset="0"/>
              </a:rPr>
              <a:t>In the table tag, the frame="border" attribute specifies that the table will display a border around its perimeter. </a:t>
            </a:r>
          </a:p>
          <a:p>
            <a:pPr algn="just">
              <a:spcBef>
                <a:spcPts val="1200"/>
              </a:spcBef>
              <a:buFont typeface="Wingdings" pitchFamily="2" charset="2"/>
              <a:buChar char="Ø"/>
            </a:pPr>
            <a:r>
              <a:rPr lang="en-US" sz="2400" smtClean="0">
                <a:latin typeface="Times New Roman" pitchFamily="18" charset="0"/>
                <a:cs typeface="Times New Roman" pitchFamily="18" charset="0"/>
              </a:rPr>
              <a:t>The border=“ 2" attribute specifies a border width of 2 pixels. </a:t>
            </a:r>
          </a:p>
          <a:p>
            <a:pPr algn="just">
              <a:spcBef>
                <a:spcPts val="1200"/>
              </a:spcBef>
              <a:buFont typeface="Wingdings" pitchFamily="2" charset="2"/>
              <a:buChar char="Ø"/>
            </a:pPr>
            <a:r>
              <a:rPr lang="en-US" sz="2400" smtClean="0">
                <a:latin typeface="Times New Roman" pitchFamily="18" charset="0"/>
                <a:cs typeface="Times New Roman" pitchFamily="18" charset="0"/>
              </a:rPr>
              <a:t>The rules="all“ attribute specifies that the rows and columns will display rules, or lines that delineate the rows and columns in the table.</a:t>
            </a:r>
          </a:p>
          <a:p>
            <a:pPr algn="just">
              <a:spcBef>
                <a:spcPts val="1200"/>
              </a:spcBef>
              <a:buFont typeface="Wingdings" pitchFamily="2" charset="2"/>
              <a:buChar char="Ø"/>
            </a:pPr>
            <a:r>
              <a:rPr lang="en-US" sz="2400" smtClean="0">
                <a:latin typeface="Times New Roman" pitchFamily="18" charset="0"/>
                <a:cs typeface="Times New Roman" pitchFamily="18" charset="0"/>
              </a:rPr>
              <a:t>Everything between &lt;tr&gt; and &lt;/tr&gt; is in a table row. Everything between &lt;td&gt; and &lt;/td&gt; is data that appears in a table cell in a row. </a:t>
            </a:r>
          </a:p>
          <a:p>
            <a:pPr algn="just">
              <a:spcBef>
                <a:spcPts val="1200"/>
              </a:spcBef>
              <a:buFont typeface="Wingdings" pitchFamily="2" charset="2"/>
              <a:buChar char="Ø"/>
            </a:pPr>
            <a:r>
              <a:rPr lang="en-US" sz="2400" smtClean="0">
                <a:latin typeface="Times New Roman" pitchFamily="18" charset="0"/>
                <a:cs typeface="Times New Roman" pitchFamily="18" charset="0"/>
              </a:rPr>
              <a:t>Figure above,  table has three rows, with two cells in each row.</a:t>
            </a:r>
          </a:p>
          <a:p>
            <a:pPr algn="just">
              <a:buFont typeface="Arial" pitchFamily="34"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3530355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Content Placeholder 2"/>
          <p:cNvSpPr>
            <a:spLocks noGrp="1"/>
          </p:cNvSpPr>
          <p:nvPr>
            <p:ph idx="4294967295"/>
          </p:nvPr>
        </p:nvSpPr>
        <p:spPr>
          <a:xfrm>
            <a:off x="457200" y="381000"/>
            <a:ext cx="8229600" cy="6324600"/>
          </a:xfrm>
          <a:prstGeom prst="rect">
            <a:avLst/>
          </a:prstGeom>
        </p:spPr>
        <p:txBody>
          <a:bodyPr/>
          <a:lstStyle/>
          <a:p>
            <a:pPr algn="just">
              <a:buFont typeface="Arial" pitchFamily="34" charset="0"/>
              <a:buNone/>
            </a:pPr>
            <a:r>
              <a:rPr lang="en-US" sz="2100" b="1" smtClean="0">
                <a:solidFill>
                  <a:srgbClr val="0000FF"/>
                </a:solidFill>
                <a:latin typeface="Times New Roman" pitchFamily="18" charset="0"/>
                <a:cs typeface="Times New Roman" pitchFamily="18" charset="0"/>
              </a:rPr>
              <a:t>Refreshing a Page Automatically</a:t>
            </a:r>
          </a:p>
          <a:p>
            <a:pPr algn="just">
              <a:buFont typeface="Wingdings" pitchFamily="2" charset="2"/>
              <a:buChar char="Ø"/>
            </a:pPr>
            <a:r>
              <a:rPr lang="en-US" sz="2100" smtClean="0">
                <a:latin typeface="Times New Roman" pitchFamily="18" charset="0"/>
                <a:cs typeface="Times New Roman" pitchFamily="18" charset="0"/>
              </a:rPr>
              <a:t>One limitation of Web servers is that the server won’t send a page unless a client requests it. </a:t>
            </a:r>
          </a:p>
          <a:p>
            <a:pPr algn="just">
              <a:buFont typeface="Wingdings" pitchFamily="2" charset="2"/>
              <a:buChar char="Ø"/>
            </a:pPr>
            <a:r>
              <a:rPr lang="en-US" sz="2100" smtClean="0">
                <a:latin typeface="Times New Roman" pitchFamily="18" charset="0"/>
                <a:cs typeface="Times New Roman" pitchFamily="18" charset="0"/>
              </a:rPr>
              <a:t>For example, a server may provide a Web page with current weather information. </a:t>
            </a:r>
          </a:p>
          <a:p>
            <a:pPr algn="just">
              <a:buFont typeface="Wingdings" pitchFamily="2" charset="2"/>
              <a:buChar char="Ø"/>
            </a:pPr>
            <a:r>
              <a:rPr lang="en-US" sz="2100" smtClean="0">
                <a:latin typeface="Times New Roman" pitchFamily="18" charset="0"/>
                <a:cs typeface="Times New Roman" pitchFamily="18" charset="0"/>
              </a:rPr>
              <a:t>After a client has requested the page, the page displayed in the browser doesn’t update automatically if the conditions change. </a:t>
            </a:r>
          </a:p>
          <a:p>
            <a:pPr algn="just">
              <a:buFont typeface="Wingdings" pitchFamily="2" charset="2"/>
              <a:buChar char="Ø"/>
            </a:pPr>
            <a:r>
              <a:rPr lang="en-US" sz="2100" smtClean="0">
                <a:latin typeface="Times New Roman" pitchFamily="18" charset="0"/>
                <a:cs typeface="Times New Roman" pitchFamily="18" charset="0"/>
              </a:rPr>
              <a:t>If a browser wants to continuously display the current conditions, it must periodically request a new, refreshed page.</a:t>
            </a:r>
          </a:p>
          <a:p>
            <a:pPr algn="just">
              <a:buFont typeface="Wingdings" pitchFamily="2" charset="2"/>
              <a:buChar char="Ø"/>
            </a:pPr>
            <a:r>
              <a:rPr lang="en-US" sz="2100" smtClean="0">
                <a:latin typeface="Times New Roman" pitchFamily="18" charset="0"/>
                <a:cs typeface="Times New Roman" pitchFamily="18" charset="0"/>
              </a:rPr>
              <a:t>We can request the latest version of a page by clicking the Refresh icon available on most browsers. </a:t>
            </a:r>
          </a:p>
          <a:p>
            <a:pPr algn="just">
              <a:buFont typeface="Wingdings" pitchFamily="2" charset="2"/>
              <a:buChar char="Ø"/>
            </a:pPr>
            <a:r>
              <a:rPr lang="en-US" sz="2100" smtClean="0">
                <a:latin typeface="Times New Roman" pitchFamily="18" charset="0"/>
                <a:cs typeface="Times New Roman" pitchFamily="18" charset="0"/>
              </a:rPr>
              <a:t>It’s also possible to add code that will cause a browser to refresh the page periodically without user intervention. </a:t>
            </a:r>
          </a:p>
          <a:p>
            <a:pPr algn="just">
              <a:buFont typeface="Wingdings" pitchFamily="2" charset="2"/>
              <a:buChar char="Ø"/>
            </a:pPr>
            <a:r>
              <a:rPr lang="en-US" sz="2100" smtClean="0">
                <a:latin typeface="Times New Roman" pitchFamily="18" charset="0"/>
                <a:cs typeface="Times New Roman" pitchFamily="18" charset="0"/>
              </a:rPr>
              <a:t>Placing the following line of HTML code in a Web page’s HEAD section will cause the browser to send a request for the page every 300 seconds:</a:t>
            </a:r>
          </a:p>
          <a:p>
            <a:pPr algn="ctr">
              <a:buFont typeface="Arial" pitchFamily="34" charset="0"/>
              <a:buNone/>
            </a:pPr>
            <a:r>
              <a:rPr lang="en-US" sz="2100" smtClean="0">
                <a:latin typeface="Times New Roman" pitchFamily="18" charset="0"/>
                <a:cs typeface="Times New Roman" pitchFamily="18" charset="0"/>
              </a:rPr>
              <a:t>&lt;meta http-equiv="Refresh" Content="300"&gt;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8452830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The Content attribute specifies the number of seconds to wait before refreshing. Most browsers support this method of automatic refresh, though they may include an option to disable it.</a:t>
            </a:r>
          </a:p>
          <a:p>
            <a:pPr>
              <a:buFont typeface="Arial" pitchFamily="34" charset="0"/>
              <a:buNone/>
            </a:pPr>
            <a:r>
              <a:rPr lang="en-US" sz="2300" b="1" smtClean="0">
                <a:solidFill>
                  <a:srgbClr val="0000FF"/>
                </a:solidFill>
                <a:latin typeface="Times New Roman" pitchFamily="18" charset="0"/>
                <a:cs typeface="Times New Roman" pitchFamily="18" charset="0"/>
              </a:rPr>
              <a:t>Server Side Include Directives</a:t>
            </a:r>
          </a:p>
          <a:p>
            <a:pPr algn="just">
              <a:buFont typeface="Wingdings" pitchFamily="2" charset="2"/>
              <a:buChar char="Ø"/>
            </a:pPr>
            <a:r>
              <a:rPr lang="en-US" sz="2300" smtClean="0">
                <a:latin typeface="Times New Roman" pitchFamily="18" charset="0"/>
                <a:cs typeface="Times New Roman" pitchFamily="18" charset="0"/>
              </a:rPr>
              <a:t>A Server Side Include (SSI) directive requests a server to perform an action before serving a Web page that contains the directive. The capabilities of SSIs are limited but convenient for some applications.</a:t>
            </a:r>
          </a:p>
          <a:p>
            <a:pPr algn="just">
              <a:buFont typeface="Wingdings" pitchFamily="2" charset="2"/>
              <a:buChar char="Ø"/>
            </a:pPr>
            <a:r>
              <a:rPr lang="en-US" sz="2300" smtClean="0">
                <a:latin typeface="Times New Roman" pitchFamily="18" charset="0"/>
                <a:cs typeface="Times New Roman" pitchFamily="18" charset="0"/>
              </a:rPr>
              <a:t>Server Side Includes were introduced by the Apache Group, which was formed to develop Apache HTTP Server, a popular open-source application used by many Web servers that run under UNIX, Windows, and other operating systems. </a:t>
            </a:r>
          </a:p>
          <a:p>
            <a:pPr algn="just">
              <a:buFont typeface="Wingdings" pitchFamily="2" charset="2"/>
              <a:buChar char="Ø"/>
            </a:pPr>
            <a:r>
              <a:rPr lang="en-US" sz="2300" smtClean="0">
                <a:latin typeface="Times New Roman" pitchFamily="18" charset="0"/>
                <a:cs typeface="Times New Roman" pitchFamily="18" charset="0"/>
              </a:rPr>
              <a:t>Server Side Includes are now supported by many Web servers, including some embedded systems that function as Web servers. A server that supports Common Gateway Interface (CGI) programs is likely to support SSI as well.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3229502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Content Placeholder 2"/>
          <p:cNvSpPr>
            <a:spLocks noGrp="1"/>
          </p:cNvSpPr>
          <p:nvPr>
            <p:ph idx="4294967295"/>
          </p:nvPr>
        </p:nvSpPr>
        <p:spPr>
          <a:xfrm>
            <a:off x="457200" y="4572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Basics</a:t>
            </a:r>
          </a:p>
          <a:p>
            <a:pPr algn="just">
              <a:buFont typeface="Wingdings" pitchFamily="2" charset="2"/>
              <a:buChar char="Ø"/>
            </a:pPr>
            <a:r>
              <a:rPr lang="en-US" sz="2400" smtClean="0">
                <a:latin typeface="Times New Roman" pitchFamily="18" charset="0"/>
                <a:cs typeface="Times New Roman" pitchFamily="18" charset="0"/>
              </a:rPr>
              <a:t>SSI directives use the same delimiters as HTML comments (&lt;!-- and --&gt;). </a:t>
            </a:r>
          </a:p>
          <a:p>
            <a:pPr algn="just">
              <a:spcBef>
                <a:spcPts val="1200"/>
              </a:spcBef>
              <a:buFont typeface="Wingdings" pitchFamily="2" charset="2"/>
              <a:buChar char="Ø"/>
            </a:pPr>
            <a:r>
              <a:rPr lang="en-US" sz="2400" smtClean="0">
                <a:latin typeface="Times New Roman" pitchFamily="18" charset="0"/>
                <a:cs typeface="Times New Roman" pitchFamily="18" charset="0"/>
              </a:rPr>
              <a:t>Before serving a page that contains a directive supported by the server, the server executes the directive and replaces the delimiters and everything between them with the result of the directive. </a:t>
            </a:r>
          </a:p>
          <a:p>
            <a:pPr algn="just">
              <a:spcBef>
                <a:spcPts val="1200"/>
              </a:spcBef>
              <a:buFont typeface="Wingdings" pitchFamily="2" charset="2"/>
              <a:buChar char="Ø"/>
            </a:pPr>
            <a:r>
              <a:rPr lang="en-US" sz="2400" smtClean="0">
                <a:latin typeface="Times New Roman" pitchFamily="18" charset="0"/>
                <a:cs typeface="Times New Roman" pitchFamily="18" charset="0"/>
              </a:rPr>
              <a:t>(Some directives, such as a #config directive that specifies formatting for other directives, have no result to display.)</a:t>
            </a:r>
          </a:p>
          <a:p>
            <a:pPr algn="just">
              <a:spcBef>
                <a:spcPts val="1200"/>
              </a:spcBef>
              <a:buFont typeface="Wingdings" pitchFamily="2" charset="2"/>
              <a:buChar char="Ø"/>
            </a:pPr>
            <a:r>
              <a:rPr lang="en-US" sz="2400" smtClean="0">
                <a:latin typeface="Times New Roman" pitchFamily="18" charset="0"/>
                <a:cs typeface="Times New Roman" pitchFamily="18" charset="0"/>
              </a:rPr>
              <a:t>Spacing is critical in SSI directives. </a:t>
            </a:r>
          </a:p>
          <a:p>
            <a:pPr algn="just">
              <a:spcBef>
                <a:spcPts val="1200"/>
              </a:spcBef>
              <a:buFont typeface="Wingdings" pitchFamily="2" charset="2"/>
              <a:buChar char="Ø"/>
            </a:pPr>
            <a:r>
              <a:rPr lang="en-US" sz="2400" smtClean="0">
                <a:latin typeface="Times New Roman" pitchFamily="18" charset="0"/>
                <a:cs typeface="Times New Roman" pitchFamily="18" charset="0"/>
              </a:rPr>
              <a:t>There must be no space between the opening delimiter (&lt;!--) and the directive’s number sign (#), and there should be a space immediately preceding the closing delimiter (--&gt;).</a:t>
            </a:r>
          </a:p>
          <a:p>
            <a:pPr algn="just">
              <a:buFont typeface="Arial" pitchFamily="34"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1833828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200" b="1" smtClean="0">
                <a:solidFill>
                  <a:srgbClr val="08B84F"/>
                </a:solidFill>
                <a:latin typeface="+mj-lt"/>
                <a:cs typeface="Times New Roman" pitchFamily="18" charset="0"/>
              </a:rPr>
              <a:t>Using Directives</a:t>
            </a:r>
          </a:p>
          <a:p>
            <a:pPr algn="just">
              <a:buFont typeface="Wingdings" pitchFamily="2" charset="2"/>
              <a:buChar char="Ø"/>
            </a:pPr>
            <a:r>
              <a:rPr lang="en-US" sz="2200" smtClean="0">
                <a:latin typeface="+mj-lt"/>
                <a:cs typeface="Times New Roman" pitchFamily="18" charset="0"/>
              </a:rPr>
              <a:t>Rabbit Semiconductor’s Dynamic C supports three SSI directives: #echo, #include, and #exec.</a:t>
            </a:r>
          </a:p>
          <a:p>
            <a:pPr>
              <a:buFont typeface="Arial" pitchFamily="34" charset="0"/>
              <a:buNone/>
            </a:pPr>
            <a:r>
              <a:rPr lang="en-US" sz="2200" b="1" smtClean="0">
                <a:solidFill>
                  <a:srgbClr val="08B84F"/>
                </a:solidFill>
                <a:latin typeface="+mj-lt"/>
                <a:cs typeface="Times New Roman" pitchFamily="18" charset="0"/>
              </a:rPr>
              <a:t>#echo</a:t>
            </a:r>
          </a:p>
          <a:p>
            <a:pPr algn="just">
              <a:buFont typeface="Wingdings" pitchFamily="2" charset="2"/>
              <a:buChar char="Ø"/>
            </a:pPr>
            <a:r>
              <a:rPr lang="en-US" sz="2200" smtClean="0">
                <a:latin typeface="+mj-lt"/>
                <a:cs typeface="Times New Roman" pitchFamily="18" charset="0"/>
              </a:rPr>
              <a:t>The #echo directive inserts the current value of a variable in a requested Web page. If our server supports this directive, it’s an obvious choice for displaying real-time information. </a:t>
            </a:r>
          </a:p>
          <a:p>
            <a:pPr algn="just">
              <a:buFont typeface="Wingdings" pitchFamily="2" charset="2"/>
              <a:buChar char="Ø"/>
            </a:pPr>
            <a:r>
              <a:rPr lang="en-US" sz="2200" smtClean="0">
                <a:latin typeface="+mj-lt"/>
                <a:cs typeface="Times New Roman" pitchFamily="18" charset="0"/>
              </a:rPr>
              <a:t>To insert the value of the variable </a:t>
            </a:r>
            <a:r>
              <a:rPr lang="en-US" sz="2200" i="1" smtClean="0">
                <a:latin typeface="+mj-lt"/>
                <a:cs typeface="Times New Roman" pitchFamily="18" charset="0"/>
              </a:rPr>
              <a:t>temperature, </a:t>
            </a:r>
            <a:r>
              <a:rPr lang="en-US" sz="2200" smtClean="0">
                <a:latin typeface="+mj-lt"/>
                <a:cs typeface="Times New Roman" pitchFamily="18" charset="0"/>
              </a:rPr>
              <a:t>a Web page might contain this code:</a:t>
            </a:r>
          </a:p>
          <a:p>
            <a:pPr algn="ctr">
              <a:buFont typeface="Arial" pitchFamily="34" charset="0"/>
              <a:buNone/>
            </a:pPr>
            <a:r>
              <a:rPr lang="en-US" sz="2200" smtClean="0">
                <a:latin typeface="+mj-lt"/>
              </a:rPr>
              <a:t>&lt;p&gt;The temperature is &lt;!--#echo var="temperature" --&gt;&lt;/p&gt;</a:t>
            </a:r>
          </a:p>
          <a:p>
            <a:pPr algn="just">
              <a:buFont typeface="Wingdings" pitchFamily="2" charset="2"/>
              <a:buChar char="Ø"/>
            </a:pPr>
            <a:r>
              <a:rPr lang="en-US" sz="2200" smtClean="0">
                <a:latin typeface="+mj-lt"/>
                <a:cs typeface="Times New Roman" pitchFamily="18" charset="0"/>
              </a:rPr>
              <a:t>When the server serves the page, it retrieves the value of the temperature variable and replaces the &lt;!-- and --&gt; delimiters and everything between them with this value. </a:t>
            </a:r>
          </a:p>
          <a:p>
            <a:pPr algn="just">
              <a:buFont typeface="Wingdings" pitchFamily="2" charset="2"/>
              <a:buChar char="Ø"/>
            </a:pPr>
            <a:r>
              <a:rPr lang="en-US" sz="2200" smtClean="0">
                <a:latin typeface="+mj-lt"/>
                <a:cs typeface="Times New Roman" pitchFamily="18" charset="0"/>
              </a:rPr>
              <a:t>If the temperature variable equals 72, the paragraph appears on the page as: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sp>
        <p:nvSpPr>
          <p:cNvPr id="4" name="Rectangle 3"/>
          <p:cNvSpPr/>
          <p:nvPr/>
        </p:nvSpPr>
        <p:spPr>
          <a:xfrm>
            <a:off x="3245355" y="5638800"/>
            <a:ext cx="2653291" cy="430887"/>
          </a:xfrm>
          <a:prstGeom prst="rect">
            <a:avLst/>
          </a:prstGeom>
        </p:spPr>
        <p:txBody>
          <a:bodyPr wrap="none">
            <a:spAutoFit/>
          </a:bodyPr>
          <a:lstStyle/>
          <a:p>
            <a:pPr algn="ctr">
              <a:buFont typeface="Arial" pitchFamily="34" charset="0"/>
              <a:buNone/>
            </a:pPr>
            <a:r>
              <a:rPr lang="en-US" sz="2200">
                <a:solidFill>
                  <a:schemeClr val="tx1"/>
                </a:solidFill>
                <a:latin typeface="+mj-lt"/>
                <a:cs typeface="Times New Roman" pitchFamily="18" charset="0"/>
              </a:rPr>
              <a:t>The temperature is 72</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650745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150" smtClean="0">
                <a:latin typeface="Times New Roman" pitchFamily="18" charset="0"/>
                <a:cs typeface="Times New Roman" pitchFamily="18" charset="0"/>
              </a:rPr>
              <a:t>The variable specified in the directive must be defined as an environment variable on the server. </a:t>
            </a:r>
          </a:p>
          <a:p>
            <a:pPr algn="just">
              <a:buFont typeface="Wingdings" pitchFamily="2" charset="2"/>
              <a:buChar char="Ø"/>
            </a:pPr>
            <a:r>
              <a:rPr lang="en-US" sz="2150" smtClean="0">
                <a:latin typeface="Times New Roman" pitchFamily="18" charset="0"/>
                <a:cs typeface="Times New Roman" pitchFamily="18" charset="0"/>
              </a:rPr>
              <a:t>In Dynamic C, you define environment variables by adding an HTTP_VARIABLE entry for the variable in an HttpSpec structure, as shown in the Rabbit example.</a:t>
            </a:r>
          </a:p>
          <a:p>
            <a:pPr algn="just">
              <a:buFont typeface="Wingdings" pitchFamily="2" charset="2"/>
              <a:buChar char="Ø"/>
            </a:pPr>
            <a:r>
              <a:rPr lang="en-US" sz="2150" smtClean="0">
                <a:latin typeface="Times New Roman" pitchFamily="18" charset="0"/>
                <a:cs typeface="Times New Roman" pitchFamily="18" charset="0"/>
              </a:rPr>
              <a:t>In addition to displaying text, you can use #echo to display an image that reflects real-time status or conditions.</a:t>
            </a:r>
          </a:p>
          <a:p>
            <a:pPr algn="just">
              <a:buFont typeface="Wingdings" pitchFamily="2" charset="2"/>
              <a:buChar char="Ø"/>
            </a:pPr>
            <a:r>
              <a:rPr lang="en-US" sz="2150" smtClean="0">
                <a:latin typeface="Times New Roman" pitchFamily="18" charset="0"/>
                <a:cs typeface="Times New Roman" pitchFamily="18" charset="0"/>
              </a:rPr>
              <a:t>In the example below, an HTML img tag causes the Web page to display the image contained in the file whose name is stored in the string variable led1_image:</a:t>
            </a:r>
          </a:p>
          <a:p>
            <a:pPr algn="ctr">
              <a:buFont typeface="Arial" pitchFamily="34" charset="0"/>
              <a:buNone/>
            </a:pPr>
            <a:r>
              <a:rPr lang="da-DK" sz="2150" smtClean="0">
                <a:latin typeface="Times New Roman" pitchFamily="18" charset="0"/>
                <a:cs typeface="Times New Roman" pitchFamily="18" charset="0"/>
              </a:rPr>
              <a:t>&lt;img src="&lt;!--#echo var="led1_image" --&gt;"&gt;</a:t>
            </a:r>
          </a:p>
          <a:p>
            <a:pPr algn="just">
              <a:buFont typeface="Wingdings" pitchFamily="2" charset="2"/>
              <a:buChar char="Ø"/>
            </a:pPr>
            <a:r>
              <a:rPr lang="en-US" sz="2150" smtClean="0">
                <a:latin typeface="Times New Roman" pitchFamily="18" charset="0"/>
                <a:cs typeface="Times New Roman" pitchFamily="18" charset="0"/>
              </a:rPr>
              <a:t>The server can set led1_image to different file names, such as led_on.gif and led_off.gif, depending on the current state of an LED at the server. </a:t>
            </a:r>
          </a:p>
          <a:p>
            <a:pPr algn="just">
              <a:buFont typeface="Wingdings" pitchFamily="2" charset="2"/>
              <a:buChar char="Ø"/>
            </a:pPr>
            <a:r>
              <a:rPr lang="en-US" sz="2150" smtClean="0">
                <a:latin typeface="Times New Roman" pitchFamily="18" charset="0"/>
                <a:cs typeface="Times New Roman" pitchFamily="18" charset="0"/>
              </a:rPr>
              <a:t>On receiving a request for the Web page, the server inserts the current value of led1_image, and the Web page displays an image that matches the LED’s current state.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5761823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Content Placeholder 2"/>
          <p:cNvSpPr>
            <a:spLocks noGrp="1"/>
          </p:cNvSpPr>
          <p:nvPr>
            <p:ph idx="4294967295"/>
          </p:nvPr>
        </p:nvSpPr>
        <p:spPr>
          <a:xfrm>
            <a:off x="457200" y="609600"/>
            <a:ext cx="8229600" cy="6477000"/>
          </a:xfrm>
          <a:prstGeom prst="rect">
            <a:avLst/>
          </a:prstGeom>
        </p:spPr>
        <p:txBody>
          <a:bodyPr/>
          <a:lstStyle/>
          <a:p>
            <a:pPr algn="just">
              <a:buFont typeface="Arial" pitchFamily="34" charset="0"/>
              <a:buNone/>
            </a:pPr>
            <a:r>
              <a:rPr lang="en-US" sz="2400" b="1" smtClean="0">
                <a:solidFill>
                  <a:srgbClr val="08B84F"/>
                </a:solidFill>
                <a:latin typeface="Times New Roman" pitchFamily="18" charset="0"/>
                <a:cs typeface="Times New Roman" pitchFamily="18" charset="0"/>
              </a:rPr>
              <a:t>NOTE: </a:t>
            </a:r>
            <a:r>
              <a:rPr lang="en-US" sz="2400" smtClean="0">
                <a:latin typeface="Times New Roman" pitchFamily="18" charset="0"/>
                <a:cs typeface="Times New Roman" pitchFamily="18" charset="0"/>
              </a:rPr>
              <a:t>The complement to #echo is #set, which sets the value of a variable. Dynamic C doesn’t support #set, however.</a:t>
            </a:r>
          </a:p>
          <a:p>
            <a:pPr>
              <a:buFont typeface="Arial" pitchFamily="34" charset="0"/>
              <a:buNone/>
            </a:pPr>
            <a:r>
              <a:rPr lang="en-US" sz="2400" b="1" smtClean="0">
                <a:solidFill>
                  <a:srgbClr val="08B84F"/>
                </a:solidFill>
                <a:latin typeface="Times New Roman" pitchFamily="18" charset="0"/>
                <a:cs typeface="Times New Roman" pitchFamily="18" charset="0"/>
              </a:rPr>
              <a:t>#include</a:t>
            </a:r>
          </a:p>
          <a:p>
            <a:pPr algn="just">
              <a:buFont typeface="Wingdings" pitchFamily="2" charset="2"/>
              <a:buChar char="Ø"/>
            </a:pPr>
            <a:r>
              <a:rPr lang="en-US" sz="2400" smtClean="0">
                <a:latin typeface="Times New Roman" pitchFamily="18" charset="0"/>
                <a:cs typeface="Times New Roman" pitchFamily="18" charset="0"/>
              </a:rPr>
              <a:t>The #include directive causes the server to place the contents of the specified file in the Web page. The following #include directive:</a:t>
            </a:r>
          </a:p>
          <a:p>
            <a:pPr algn="ctr">
              <a:buFont typeface="Arial" pitchFamily="34" charset="0"/>
              <a:buNone/>
            </a:pPr>
            <a:r>
              <a:rPr lang="en-US" sz="2400" smtClean="0">
                <a:latin typeface="Times New Roman" pitchFamily="18" charset="0"/>
                <a:cs typeface="Times New Roman" pitchFamily="18" charset="0"/>
              </a:rPr>
              <a:t>&lt;pre&gt;</a:t>
            </a:r>
          </a:p>
          <a:p>
            <a:pPr algn="ctr">
              <a:buFont typeface="Arial" pitchFamily="34" charset="0"/>
              <a:buNone/>
            </a:pPr>
            <a:r>
              <a:rPr lang="en-US" sz="2400" smtClean="0">
                <a:latin typeface="Times New Roman" pitchFamily="18" charset="0"/>
                <a:cs typeface="Times New Roman" pitchFamily="18" charset="0"/>
              </a:rPr>
              <a:t>&lt;!--#include file="myfile.txt" --&gt;</a:t>
            </a:r>
          </a:p>
          <a:p>
            <a:pPr algn="ctr">
              <a:buFont typeface="Arial" pitchFamily="34" charset="0"/>
              <a:buNone/>
            </a:pPr>
            <a:r>
              <a:rPr lang="en-US" sz="2400" smtClean="0">
                <a:latin typeface="Times New Roman" pitchFamily="18" charset="0"/>
                <a:cs typeface="Times New Roman" pitchFamily="18" charset="0"/>
              </a:rPr>
              <a:t>&lt;/pre&gt;</a:t>
            </a:r>
          </a:p>
          <a:p>
            <a:pPr algn="just">
              <a:buFont typeface="Arial" pitchFamily="34" charset="0"/>
              <a:buNone/>
            </a:pPr>
            <a:r>
              <a:rPr lang="en-US" sz="2400" smtClean="0">
                <a:latin typeface="Times New Roman" pitchFamily="18" charset="0"/>
                <a:cs typeface="Times New Roman" pitchFamily="18" charset="0"/>
              </a:rPr>
              <a:t>	places the contents of myfile.txt in a Web page, at the location of the directive in the page. If the included file isn’t HTML-encoded, precede the directive with an HTML &lt;pre&gt; tag, which tells the browser to maintain the line breaks and spacing in the file’s contents. The &lt;/pre&gt; tag ends the preformatted content.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1702357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Content Placeholder 2"/>
          <p:cNvSpPr>
            <a:spLocks noGrp="1"/>
          </p:cNvSpPr>
          <p:nvPr>
            <p:ph idx="4294967295"/>
          </p:nvPr>
        </p:nvSpPr>
        <p:spPr>
          <a:xfrm>
            <a:off x="457200" y="457200"/>
            <a:ext cx="8229600" cy="6172200"/>
          </a:xfrm>
          <a:prstGeom prst="rect">
            <a:avLst/>
          </a:prstGeom>
        </p:spPr>
        <p:txBody>
          <a:bodyPr/>
          <a:lstStyle/>
          <a:p>
            <a:pPr>
              <a:buFont typeface="Arial" pitchFamily="34" charset="0"/>
              <a:buNone/>
            </a:pPr>
            <a:r>
              <a:rPr lang="en-US" sz="2350" b="1" smtClean="0">
                <a:solidFill>
                  <a:srgbClr val="08B84F"/>
                </a:solidFill>
                <a:latin typeface="Times New Roman" pitchFamily="18" charset="0"/>
                <a:cs typeface="Times New Roman" pitchFamily="18" charset="0"/>
              </a:rPr>
              <a:t>#exec</a:t>
            </a:r>
          </a:p>
          <a:p>
            <a:pPr algn="just">
              <a:buFont typeface="Wingdings" pitchFamily="2" charset="2"/>
              <a:buChar char="Ø"/>
            </a:pPr>
            <a:r>
              <a:rPr lang="en-US" sz="2350" smtClean="0">
                <a:latin typeface="Times New Roman" pitchFamily="18" charset="0"/>
                <a:cs typeface="Times New Roman" pitchFamily="18" charset="0"/>
              </a:rPr>
              <a:t>The #exec directive can execute a command or CGI program and place the result in the Web page being served. </a:t>
            </a:r>
          </a:p>
          <a:p>
            <a:pPr algn="just">
              <a:buFont typeface="Wingdings" pitchFamily="2" charset="2"/>
              <a:buChar char="Ø"/>
            </a:pPr>
            <a:r>
              <a:rPr lang="en-US" sz="2350" smtClean="0">
                <a:latin typeface="Times New Roman" pitchFamily="18" charset="0"/>
                <a:cs typeface="Times New Roman" pitchFamily="18" charset="0"/>
              </a:rPr>
              <a:t>In Dynamic C’s implementation of #exec, the functions that the directive can execute must be specified in an HTTPSPEC_FUNCTION item in an HttpSpec structure.</a:t>
            </a:r>
          </a:p>
          <a:p>
            <a:pPr algn="just">
              <a:buFont typeface="Wingdings" pitchFamily="2" charset="2"/>
              <a:buChar char="Ø"/>
            </a:pPr>
            <a:r>
              <a:rPr lang="en-US" sz="2350" smtClean="0">
                <a:latin typeface="Times New Roman" pitchFamily="18" charset="0"/>
                <a:cs typeface="Times New Roman" pitchFamily="18" charset="0"/>
              </a:rPr>
              <a:t>The #exec directive can be a security risk if the system software doesn’t have appropriate restrictions on what the directive can execute. </a:t>
            </a:r>
          </a:p>
          <a:p>
            <a:pPr algn="just">
              <a:buFont typeface="Wingdings" pitchFamily="2" charset="2"/>
              <a:buChar char="Ø"/>
            </a:pPr>
            <a:r>
              <a:rPr lang="en-US" sz="2350" smtClean="0">
                <a:latin typeface="Times New Roman" pitchFamily="18" charset="0"/>
                <a:cs typeface="Times New Roman" pitchFamily="18" charset="0"/>
              </a:rPr>
              <a:t>For example, a Web site might display a guest book of comments from Web-site visitors.  </a:t>
            </a:r>
          </a:p>
          <a:p>
            <a:pPr algn="just">
              <a:buFont typeface="Wingdings" pitchFamily="2" charset="2"/>
              <a:buChar char="Ø"/>
            </a:pPr>
            <a:r>
              <a:rPr lang="en-US" sz="2350" smtClean="0">
                <a:latin typeface="Times New Roman" pitchFamily="18" charset="0"/>
                <a:cs typeface="Times New Roman" pitchFamily="18" charset="0"/>
              </a:rPr>
              <a:t>If a malicious visitor enters an #exec directive in the guest book, when a client requests the Web page containing the guest book, the server will parse the page for SSI directives and will attempt to execute the #exec directive, with possibly disastrous results.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6819302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Content Placeholder 2"/>
          <p:cNvSpPr>
            <a:spLocks noGrp="1"/>
          </p:cNvSpPr>
          <p:nvPr>
            <p:ph idx="4294967295"/>
          </p:nvPr>
        </p:nvSpPr>
        <p:spPr>
          <a:xfrm>
            <a:off x="457200" y="457200"/>
            <a:ext cx="8229600" cy="64008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Identifying Files that use Server Side Includes</a:t>
            </a:r>
          </a:p>
          <a:p>
            <a:pPr algn="just">
              <a:buFont typeface="Wingdings" pitchFamily="2" charset="2"/>
              <a:buChar char="Ø"/>
            </a:pPr>
            <a:r>
              <a:rPr lang="en-US" sz="2400" smtClean="0">
                <a:latin typeface="Times New Roman" pitchFamily="18" charset="0"/>
                <a:cs typeface="Times New Roman" pitchFamily="18" charset="0"/>
              </a:rPr>
              <a:t>The security issues with #exec directives suggest that there is good reason to limit which files a server parses for SSI directives. </a:t>
            </a:r>
          </a:p>
          <a:p>
            <a:pPr algn="just">
              <a:buFont typeface="Wingdings" pitchFamily="2" charset="2"/>
              <a:buChar char="Ø"/>
            </a:pPr>
            <a:r>
              <a:rPr lang="en-US" sz="2400" smtClean="0">
                <a:latin typeface="Times New Roman" pitchFamily="18" charset="0"/>
                <a:cs typeface="Times New Roman" pitchFamily="18" charset="0"/>
              </a:rPr>
              <a:t>If the server doesn’t look for directives, any directives that happen to be present won’t execute and the  browser will ignore them as HTML comments. </a:t>
            </a:r>
          </a:p>
          <a:p>
            <a:pPr algn="just">
              <a:buFont typeface="Wingdings" pitchFamily="2" charset="2"/>
              <a:buChar char="Ø"/>
            </a:pPr>
            <a:r>
              <a:rPr lang="en-US" sz="2400" smtClean="0">
                <a:latin typeface="Times New Roman" pitchFamily="18" charset="0"/>
                <a:cs typeface="Times New Roman" pitchFamily="18" charset="0"/>
              </a:rPr>
              <a:t>Another reason to limit the files a server parses for SSI directives is to save the server from wasting time needlessly looking for directives on pages that don’t have any.</a:t>
            </a:r>
          </a:p>
          <a:p>
            <a:pPr algn="just">
              <a:buFont typeface="Wingdings" pitchFamily="2" charset="2"/>
              <a:buChar char="Ø"/>
            </a:pPr>
            <a:r>
              <a:rPr lang="en-US" sz="2400" smtClean="0">
                <a:latin typeface="Times New Roman" pitchFamily="18" charset="0"/>
                <a:cs typeface="Times New Roman" pitchFamily="18" charset="0"/>
              </a:rPr>
              <a:t>The usual way to identify pages that use SSI is to give the filenames the extension </a:t>
            </a:r>
            <a:r>
              <a:rPr lang="en-US" sz="2400" i="1" smtClean="0">
                <a:latin typeface="Times New Roman" pitchFamily="18" charset="0"/>
                <a:cs typeface="Times New Roman" pitchFamily="18" charset="0"/>
              </a:rPr>
              <a:t>.shtml, while plain HTML files use .htm or .html.</a:t>
            </a:r>
          </a:p>
          <a:p>
            <a:pPr algn="just">
              <a:buFont typeface="Wingdings" pitchFamily="2" charset="2"/>
              <a:buChar char="Ø"/>
            </a:pPr>
            <a:r>
              <a:rPr lang="en-US" sz="2400" smtClean="0">
                <a:latin typeface="Times New Roman" pitchFamily="18" charset="0"/>
                <a:cs typeface="Times New Roman" pitchFamily="18" charset="0"/>
              </a:rPr>
              <a:t>In Dynamic C, the HttpType structure specifies a handler to use with each supported file extension.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2819749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Content Placeholder 2"/>
          <p:cNvSpPr>
            <a:spLocks noGrp="1"/>
          </p:cNvSpPr>
          <p:nvPr>
            <p:ph idx="4294967295"/>
          </p:nvPr>
        </p:nvSpPr>
        <p:spPr>
          <a:xfrm>
            <a:off x="457200" y="609600"/>
            <a:ext cx="8229600" cy="4953000"/>
          </a:xfrm>
          <a:prstGeom prst="rect">
            <a:avLst/>
          </a:prstGeom>
        </p:spPr>
        <p:txBody>
          <a:bodyPr/>
          <a:lstStyle/>
          <a:p>
            <a:pPr algn="just">
              <a:buFont typeface="Wingdings" pitchFamily="2" charset="2"/>
              <a:buChar char="Ø"/>
            </a:pPr>
            <a:r>
              <a:rPr lang="en-US" sz="2400">
                <a:latin typeface="Times New Roman" pitchFamily="18" charset="0"/>
                <a:cs typeface="Times New Roman" pitchFamily="18" charset="0"/>
              </a:rPr>
              <a:t>In the Dynamic C example below, files with the extensions </a:t>
            </a:r>
            <a:r>
              <a:rPr lang="en-US" sz="2400" i="1">
                <a:latin typeface="Times New Roman" pitchFamily="18" charset="0"/>
                <a:cs typeface="Times New Roman" pitchFamily="18" charset="0"/>
              </a:rPr>
              <a:t>.shtml and .html each use a different handler. </a:t>
            </a:r>
          </a:p>
          <a:p>
            <a:pPr algn="just">
              <a:buFont typeface="Wingdings" pitchFamily="2" charset="2"/>
              <a:buChar char="Ø"/>
            </a:pPr>
            <a:r>
              <a:rPr lang="en-US" sz="2400" i="1">
                <a:latin typeface="Times New Roman" pitchFamily="18" charset="0"/>
                <a:cs typeface="Times New Roman" pitchFamily="18" charset="0"/>
              </a:rPr>
              <a:t>The .shtml handler </a:t>
            </a:r>
            <a:r>
              <a:rPr lang="en-US" sz="2400">
                <a:latin typeface="Times New Roman" pitchFamily="18" charset="0"/>
                <a:cs typeface="Times New Roman" pitchFamily="18" charset="0"/>
              </a:rPr>
              <a:t>parses the files for SSI directives, while the </a:t>
            </a:r>
            <a:r>
              <a:rPr lang="en-US" sz="2400" i="1">
                <a:latin typeface="Times New Roman" pitchFamily="18" charset="0"/>
                <a:cs typeface="Times New Roman" pitchFamily="18" charset="0"/>
              </a:rPr>
              <a:t>.html handler doesn’t.</a:t>
            </a:r>
            <a:endParaRPr lang="en-US" sz="2400">
              <a:latin typeface="Times New Roman" pitchFamily="18" charset="0"/>
              <a:cs typeface="Times New Roman" pitchFamily="18" charset="0"/>
            </a:endParaRPr>
          </a:p>
          <a:p>
            <a:pPr>
              <a:buFont typeface="Arial" pitchFamily="34" charset="0"/>
              <a:buNone/>
            </a:pPr>
            <a:r>
              <a:rPr lang="en-US" sz="2400" smtClean="0">
                <a:latin typeface="Times New Roman" pitchFamily="18" charset="0"/>
                <a:cs typeface="Times New Roman" pitchFamily="18" charset="0"/>
              </a:rPr>
              <a:t>	const HttpType http_types[]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 ".shtml", "text/html", shtml_handler},</a:t>
            </a:r>
          </a:p>
          <a:p>
            <a:pPr>
              <a:buFont typeface="Arial" pitchFamily="34" charset="0"/>
              <a:buNone/>
            </a:pPr>
            <a:r>
              <a:rPr lang="en-US" sz="2400" smtClean="0">
                <a:latin typeface="Times New Roman" pitchFamily="18" charset="0"/>
                <a:cs typeface="Times New Roman" pitchFamily="18" charset="0"/>
              </a:rPr>
              <a:t>	{ ".html", "text/html", html_handler}</a:t>
            </a:r>
          </a:p>
          <a:p>
            <a:pPr>
              <a:buFont typeface="Arial" pitchFamily="34" charset="0"/>
              <a:buNone/>
            </a:pPr>
            <a:r>
              <a:rPr lang="en-US" sz="2400" smtClean="0">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Other Web servers use other methods for specifying the handlers to use with different file types, but the concept is the same. (285)</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0329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457200" y="609600"/>
            <a:ext cx="8229600" cy="64008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                     </a:t>
            </a:r>
            <a:r>
              <a:rPr lang="en-US" sz="2400" smtClean="0">
                <a:solidFill>
                  <a:srgbClr val="0000FF"/>
                </a:solidFill>
                <a:latin typeface="Times New Roman" pitchFamily="18" charset="0"/>
                <a:cs typeface="Times New Roman" pitchFamily="18" charset="0"/>
              </a:rPr>
              <a:t>#define TCPCONFIG 1</a:t>
            </a:r>
          </a:p>
          <a:p>
            <a:pPr>
              <a:buFont typeface="Arial" pitchFamily="34" charset="0"/>
              <a:buNone/>
            </a:pPr>
            <a:r>
              <a:rPr lang="en-US" sz="2400" smtClean="0">
                <a:solidFill>
                  <a:srgbClr val="0000FF"/>
                </a:solidFill>
                <a:latin typeface="Times New Roman" pitchFamily="18" charset="0"/>
                <a:cs typeface="Times New Roman" pitchFamily="18" charset="0"/>
              </a:rPr>
              <a:t>                     #define LOCAL_PORT 5551</a:t>
            </a:r>
          </a:p>
          <a:p>
            <a:pPr>
              <a:buFont typeface="Arial" pitchFamily="34" charset="0"/>
              <a:buNone/>
            </a:pPr>
            <a:r>
              <a:rPr lang="en-US" sz="2400" smtClean="0">
                <a:solidFill>
                  <a:srgbClr val="0000FF"/>
                </a:solidFill>
                <a:latin typeface="Times New Roman" pitchFamily="18" charset="0"/>
                <a:cs typeface="Times New Roman" pitchFamily="18" charset="0"/>
              </a:rPr>
              <a:t>                     #define REMOTE_IP "192.168.111.5"</a:t>
            </a:r>
          </a:p>
          <a:p>
            <a:pPr>
              <a:buFont typeface="Arial" pitchFamily="34" charset="0"/>
              <a:buNone/>
            </a:pPr>
            <a:r>
              <a:rPr lang="en-US" sz="2400" smtClean="0">
                <a:solidFill>
                  <a:srgbClr val="0000FF"/>
                </a:solidFill>
                <a:latin typeface="Times New Roman" pitchFamily="18" charset="0"/>
                <a:cs typeface="Times New Roman" pitchFamily="18" charset="0"/>
              </a:rPr>
              <a:t>                     #define REMOTE_PORT 5550</a:t>
            </a:r>
          </a:p>
          <a:p>
            <a:pPr algn="just">
              <a:buFont typeface="Wingdings" pitchFamily="2" charset="2"/>
              <a:buChar char="Ø"/>
            </a:pPr>
            <a:r>
              <a:rPr lang="en-US" sz="2400" smtClean="0">
                <a:latin typeface="Times New Roman" pitchFamily="18" charset="0"/>
                <a:cs typeface="Times New Roman" pitchFamily="18" charset="0"/>
              </a:rPr>
              <a:t>The MAX_UDP_SOCKET_BUFFERS constant sets the maximum number of socket buffers for the application. This application, which communicates with a single host, requires just one buffer:</a:t>
            </a:r>
          </a:p>
          <a:p>
            <a:pPr algn="ctr">
              <a:buFont typeface="Arial" pitchFamily="34" charset="0"/>
              <a:buNone/>
            </a:pPr>
            <a:r>
              <a:rPr lang="en-US" sz="2400" smtClean="0">
                <a:solidFill>
                  <a:srgbClr val="0000FF"/>
                </a:solidFill>
                <a:latin typeface="Times New Roman" pitchFamily="18" charset="0"/>
                <a:cs typeface="Times New Roman" pitchFamily="18" charset="0"/>
              </a:rPr>
              <a:t>#define MAX_UDP_SOCKET_BUFFERS 1</a:t>
            </a:r>
          </a:p>
          <a:p>
            <a:pPr algn="just">
              <a:buFont typeface="Wingdings" pitchFamily="2" charset="2"/>
              <a:buChar char="Ø"/>
            </a:pPr>
            <a:r>
              <a:rPr lang="en-US" sz="2400" smtClean="0">
                <a:latin typeface="Times New Roman" pitchFamily="18" charset="0"/>
                <a:cs typeface="Times New Roman" pitchFamily="18" charset="0"/>
              </a:rPr>
              <a:t>The #memmap xmem directive stores all C functions not declared as root in the extended memory area, rather than limiting storage to the 64 kilobytes of root memory.</a:t>
            </a:r>
          </a:p>
          <a:p>
            <a:pPr algn="ctr">
              <a:buFont typeface="Arial" pitchFamily="34" charset="0"/>
              <a:buNone/>
            </a:pPr>
            <a:r>
              <a:rPr lang="en-US" sz="2400" smtClean="0">
                <a:solidFill>
                  <a:srgbClr val="0000FF"/>
                </a:solidFill>
                <a:latin typeface="Times New Roman" pitchFamily="18" charset="0"/>
                <a:cs typeface="Times New Roman" pitchFamily="18" charset="0"/>
              </a:rPr>
              <a:t>#memmap xmem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24970520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Content Placeholder 2"/>
          <p:cNvSpPr>
            <a:spLocks noGrp="1"/>
          </p:cNvSpPr>
          <p:nvPr>
            <p:ph idx="4294967295"/>
          </p:nvPr>
        </p:nvSpPr>
        <p:spPr>
          <a:xfrm>
            <a:off x="457200" y="609600"/>
            <a:ext cx="8229600" cy="55626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SERVING WEB PAGES THAT RESPOND TO USER INPUT</a:t>
            </a:r>
          </a:p>
          <a:p>
            <a:pPr>
              <a:buFont typeface="Arial" pitchFamily="34" charset="0"/>
              <a:buNone/>
            </a:pPr>
            <a:r>
              <a:rPr lang="en-US" sz="2200" b="1" smtClean="0">
                <a:solidFill>
                  <a:srgbClr val="0000FF"/>
                </a:solidFill>
                <a:latin typeface="Times New Roman" pitchFamily="18" charset="0"/>
                <a:cs typeface="Times New Roman" pitchFamily="18" charset="0"/>
              </a:rPr>
              <a:t>INTRODUCTION:</a:t>
            </a:r>
          </a:p>
          <a:p>
            <a:pPr algn="just">
              <a:spcBef>
                <a:spcPts val="1200"/>
              </a:spcBef>
              <a:buFont typeface="Wingdings" pitchFamily="2" charset="2"/>
              <a:buChar char="Ø"/>
            </a:pPr>
            <a:r>
              <a:rPr lang="en-US" sz="2400" smtClean="0">
                <a:latin typeface="Times New Roman" pitchFamily="18" charset="0"/>
                <a:cs typeface="Times New Roman" pitchFamily="18" charset="0"/>
              </a:rPr>
              <a:t>Web page can use HTML to display text and images, including real-time data. Many embedded Web servers also need to display pages that can respond to user input.</a:t>
            </a:r>
          </a:p>
          <a:p>
            <a:pPr algn="just">
              <a:spcBef>
                <a:spcPts val="1200"/>
              </a:spcBef>
              <a:buFont typeface="Wingdings" pitchFamily="2" charset="2"/>
              <a:buChar char="Ø"/>
            </a:pPr>
            <a:r>
              <a:rPr lang="en-US" sz="2400" smtClean="0">
                <a:latin typeface="Times New Roman" pitchFamily="18" charset="0"/>
                <a:cs typeface="Times New Roman" pitchFamily="18" charset="0"/>
              </a:rPr>
              <a:t>For example, a Web page might display a virtual control panel that enables users to start, stop, or modify processes controlled by an embedded system. </a:t>
            </a:r>
          </a:p>
          <a:p>
            <a:pPr algn="just">
              <a:spcBef>
                <a:spcPts val="1200"/>
              </a:spcBef>
              <a:buFont typeface="Wingdings" pitchFamily="2" charset="2"/>
              <a:buChar char="Ø"/>
            </a:pPr>
            <a:r>
              <a:rPr lang="en-US" sz="2400" smtClean="0">
                <a:latin typeface="Times New Roman" pitchFamily="18" charset="0"/>
                <a:cs typeface="Times New Roman" pitchFamily="18" charset="0"/>
              </a:rPr>
              <a:t>Or a page might display a  form that enables users to enter or select values for use in configuring or controlling a device.</a:t>
            </a:r>
          </a:p>
          <a:p>
            <a:pPr algn="just">
              <a:spcBef>
                <a:spcPts val="1200"/>
              </a:spcBef>
              <a:buFont typeface="Wingdings" pitchFamily="2" charset="2"/>
              <a:buChar char="Ø"/>
            </a:pPr>
            <a:r>
              <a:rPr lang="en-US" sz="2400" smtClean="0">
                <a:latin typeface="Times New Roman" pitchFamily="18" charset="0"/>
                <a:cs typeface="Times New Roman" pitchFamily="18" charset="0"/>
              </a:rPr>
              <a:t>‘Two technologies for enabling Web pages to respond to user input are common gateway interface (CGI) programming and Java servlets.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9717705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638800"/>
          </a:xfrm>
          <a:prstGeom prst="rect">
            <a:avLst/>
          </a:prstGeom>
        </p:spPr>
        <p:txBody>
          <a:bodyPr/>
          <a:lstStyle/>
          <a:p>
            <a:pPr algn="just">
              <a:buFont typeface="Wingdings" pitchFamily="2" charset="2"/>
              <a:buChar char="Ø"/>
              <a:defRPr/>
            </a:pPr>
            <a:r>
              <a:rPr lang="en-US" sz="2400" dirty="0" smtClean="0">
                <a:latin typeface="Times New Roman" pitchFamily="18" charset="0"/>
                <a:cs typeface="Times New Roman" pitchFamily="18" charset="0"/>
              </a:rPr>
              <a:t>CGI programs and Java </a:t>
            </a:r>
            <a:r>
              <a:rPr lang="en-US" sz="2400" dirty="0" err="1" smtClean="0">
                <a:latin typeface="Times New Roman" pitchFamily="18" charset="0"/>
                <a:cs typeface="Times New Roman" pitchFamily="18" charset="0"/>
              </a:rPr>
              <a:t>servlets</a:t>
            </a:r>
            <a:r>
              <a:rPr lang="en-US" sz="2400" dirty="0" smtClean="0">
                <a:latin typeface="Times New Roman" pitchFamily="18" charset="0"/>
                <a:cs typeface="Times New Roman" pitchFamily="18" charset="0"/>
              </a:rPr>
              <a:t> can do the following:</a:t>
            </a:r>
          </a:p>
          <a:p>
            <a:pPr marL="566738" lvl="1" indent="-276225" algn="just">
              <a:buFont typeface="Arial" pitchFamily="34" charset="0"/>
              <a:buChar char="•"/>
              <a:defRPr/>
            </a:pPr>
            <a:r>
              <a:rPr lang="en-US" sz="2400" smtClean="0">
                <a:latin typeface="Times New Roman" pitchFamily="18" charset="0"/>
                <a:cs typeface="Times New Roman" pitchFamily="18" charset="0"/>
              </a:rPr>
              <a:t>Retrieve </a:t>
            </a:r>
            <a:r>
              <a:rPr lang="en-US" sz="2400">
                <a:latin typeface="Times New Roman" pitchFamily="18" charset="0"/>
                <a:cs typeface="Times New Roman" pitchFamily="18" charset="0"/>
              </a:rPr>
              <a:t>the current values of variables and place them on a Web page to return to a </a:t>
            </a:r>
            <a:r>
              <a:rPr lang="en-US" sz="2400" smtClean="0">
                <a:latin typeface="Times New Roman" pitchFamily="18" charset="0"/>
                <a:cs typeface="Times New Roman" pitchFamily="18" charset="0"/>
              </a:rPr>
              <a:t>client.</a:t>
            </a:r>
          </a:p>
          <a:p>
            <a:pPr marL="566738" lvl="1" indent="-276225" algn="just">
              <a:buFont typeface="Arial" pitchFamily="34" charset="0"/>
              <a:buChar char="•"/>
              <a:defRPr/>
            </a:pPr>
            <a:r>
              <a:rPr lang="en-US" sz="2400" smtClean="0">
                <a:latin typeface="Times New Roman" pitchFamily="18" charset="0"/>
                <a:cs typeface="Times New Roman" pitchFamily="18" charset="0"/>
              </a:rPr>
              <a:t>Receive </a:t>
            </a:r>
            <a:r>
              <a:rPr lang="en-US" sz="2400">
                <a:latin typeface="Times New Roman" pitchFamily="18" charset="0"/>
                <a:cs typeface="Times New Roman" pitchFamily="18" charset="0"/>
              </a:rPr>
              <a:t>and act on data provided by a client who clicks a hyperlink or submits an HTML form.</a:t>
            </a:r>
          </a:p>
          <a:p>
            <a:pPr marL="566738" lvl="1" indent="-276225" algn="just">
              <a:buFont typeface="Arial" pitchFamily="34" charset="0"/>
              <a:buChar char="•"/>
              <a:defRPr/>
            </a:pPr>
            <a:r>
              <a:rPr lang="en-US">
                <a:latin typeface="Times New Roman" pitchFamily="18" charset="0"/>
                <a:cs typeface="Times New Roman" pitchFamily="18" charset="0"/>
              </a:rPr>
              <a:t>Do just about anything that an ordinary program is capable of, including making calculations, performing logical operations, and accessing I/O ports.</a:t>
            </a:r>
          </a:p>
          <a:p>
            <a:pPr marL="293688" lvl="1" indent="-176213" algn="just">
              <a:spcBef>
                <a:spcPts val="1200"/>
              </a:spcBef>
              <a:buFont typeface="Arial" charset="0"/>
              <a:buNone/>
              <a:defRPr/>
            </a:pPr>
            <a:r>
              <a:rPr lang="en-US" sz="2400" b="1" smtClean="0">
                <a:solidFill>
                  <a:srgbClr val="0000FF"/>
                </a:solidFill>
                <a:latin typeface="Times New Roman" pitchFamily="18" charset="0"/>
                <a:cs typeface="Times New Roman" pitchFamily="18" charset="0"/>
              </a:rPr>
              <a:t>Device </a:t>
            </a:r>
            <a:r>
              <a:rPr lang="en-US" sz="2400" b="1" dirty="0" smtClean="0">
                <a:solidFill>
                  <a:srgbClr val="0000FF"/>
                </a:solidFill>
                <a:latin typeface="Times New Roman" pitchFamily="18" charset="0"/>
                <a:cs typeface="Times New Roman" pitchFamily="18" charset="0"/>
              </a:rPr>
              <a:t>Controller</a:t>
            </a:r>
          </a:p>
          <a:p>
            <a:pPr algn="just">
              <a:buFont typeface="Wingdings" pitchFamily="2" charset="2"/>
              <a:buChar char="Ø"/>
              <a:defRPr/>
            </a:pPr>
            <a:r>
              <a:rPr lang="en-US" sz="2400" dirty="0" smtClean="0">
                <a:latin typeface="Times New Roman" pitchFamily="18" charset="0"/>
                <a:cs typeface="Times New Roman" pitchFamily="18" charset="0"/>
              </a:rPr>
              <a:t>For the Rabbit, the HTTP server in Dynamic C’s </a:t>
            </a:r>
            <a:r>
              <a:rPr lang="en-US" sz="2400" i="1" dirty="0" smtClean="0">
                <a:latin typeface="Times New Roman" pitchFamily="18" charset="0"/>
                <a:cs typeface="Times New Roman" pitchFamily="18" charset="0"/>
              </a:rPr>
              <a:t>http.lib library supports Common </a:t>
            </a:r>
            <a:r>
              <a:rPr lang="en-US" sz="2400" dirty="0" smtClean="0">
                <a:latin typeface="Times New Roman" pitchFamily="18" charset="0"/>
                <a:cs typeface="Times New Roman" pitchFamily="18" charset="0"/>
              </a:rPr>
              <a:t>Gateway Interface (CGI) programming</a:t>
            </a:r>
            <a:r>
              <a:rPr lang="en-US" sz="2400" smtClean="0">
                <a:latin typeface="Times New Roman" pitchFamily="18" charset="0"/>
                <a:cs typeface="Times New Roman" pitchFamily="18" charset="0"/>
              </a:rPr>
              <a:t>. </a:t>
            </a:r>
          </a:p>
          <a:p>
            <a:pPr algn="just">
              <a:buFont typeface="Wingdings" pitchFamily="2" charset="2"/>
              <a:buChar char="Ø"/>
              <a:defRPr/>
            </a:pPr>
            <a:r>
              <a:rPr lang="en-US" sz="2400" smtClean="0">
                <a:latin typeface="Times New Roman" pitchFamily="18" charset="0"/>
                <a:cs typeface="Times New Roman" pitchFamily="18" charset="0"/>
              </a:rPr>
              <a:t>For </a:t>
            </a:r>
            <a:r>
              <a:rPr lang="en-US" sz="2400" dirty="0" smtClean="0">
                <a:latin typeface="Times New Roman" pitchFamily="18" charset="0"/>
                <a:cs typeface="Times New Roman" pitchFamily="18" charset="0"/>
              </a:rPr>
              <a:t>the TINI, the addition of a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engine enables running </a:t>
            </a:r>
            <a:r>
              <a:rPr lang="en-US" sz="2400" dirty="0" err="1" smtClean="0">
                <a:latin typeface="Times New Roman" pitchFamily="18" charset="0"/>
                <a:cs typeface="Times New Roman" pitchFamily="18" charset="0"/>
              </a:rPr>
              <a:t>servlets</a:t>
            </a:r>
            <a:r>
              <a:rPr lang="en-US" sz="2400" dirty="0" smtClean="0">
                <a:latin typeface="Times New Roman" pitchFamily="18" charset="0"/>
                <a:cs typeface="Times New Roman" pitchFamily="18" charset="0"/>
              </a:rPr>
              <a:t> written in Java. </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0495858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6324600"/>
          </a:xfrm>
          <a:prstGeom prst="rect">
            <a:avLst/>
          </a:prstGeom>
        </p:spPr>
        <p:txBody>
          <a:bodyPr/>
          <a:lstStyle/>
          <a:p>
            <a:pPr marL="457200" indent="-457200" algn="just">
              <a:buFont typeface="Wingdings" pitchFamily="2" charset="2"/>
              <a:buChar char="Ø"/>
              <a:defRPr/>
            </a:pPr>
            <a:r>
              <a:rPr lang="en-US" sz="2300" dirty="0" smtClean="0">
                <a:latin typeface="Times New Roman" pitchFamily="18" charset="0"/>
                <a:cs typeface="Times New Roman" pitchFamily="18" charset="0"/>
              </a:rPr>
              <a:t>The browsers that display pages that request user input don’t require any special capabilities</a:t>
            </a:r>
            <a:r>
              <a:rPr lang="en-US" sz="2300" smtClean="0">
                <a:latin typeface="Times New Roman" pitchFamily="18" charset="0"/>
                <a:cs typeface="Times New Roman" pitchFamily="18" charset="0"/>
              </a:rPr>
              <a:t>. </a:t>
            </a:r>
          </a:p>
          <a:p>
            <a:pPr marL="457200" indent="-457200" algn="just">
              <a:buFont typeface="Wingdings" pitchFamily="2" charset="2"/>
              <a:buChar char="Ø"/>
              <a:defRPr/>
            </a:pPr>
            <a:r>
              <a:rPr lang="en-US" sz="2300" smtClean="0">
                <a:latin typeface="Times New Roman" pitchFamily="18" charset="0"/>
                <a:cs typeface="Times New Roman" pitchFamily="18" charset="0"/>
              </a:rPr>
              <a:t>At </a:t>
            </a:r>
            <a:r>
              <a:rPr lang="en-US" sz="2300" dirty="0" smtClean="0">
                <a:latin typeface="Times New Roman" pitchFamily="18" charset="0"/>
                <a:cs typeface="Times New Roman" pitchFamily="18" charset="0"/>
              </a:rPr>
              <a:t>the browser, a link or button that requests a server to take an action is just like any other hyperlink.</a:t>
            </a:r>
          </a:p>
          <a:p>
            <a:pPr marL="511175" indent="-511175" algn="just">
              <a:buFont typeface="Wingdings" pitchFamily="2" charset="2"/>
              <a:buChar char="Ø"/>
              <a:defRPr/>
            </a:pPr>
            <a:r>
              <a:rPr lang="en-US" sz="2300" dirty="0" smtClean="0">
                <a:latin typeface="Times New Roman" pitchFamily="18" charset="0"/>
                <a:cs typeface="Times New Roman" pitchFamily="18" charset="0"/>
              </a:rPr>
              <a:t>A Web page that accepts user input on a form must support forms  On receiving the user’s input, the server performs the processing and returns a Web page that may incorporate output from the program code the server has just executed.</a:t>
            </a:r>
          </a:p>
          <a:p>
            <a:pPr marL="511175" indent="-511175" algn="just">
              <a:spcBef>
                <a:spcPts val="1200"/>
              </a:spcBef>
              <a:buFont typeface="Arial" charset="0"/>
              <a:buNone/>
              <a:defRPr/>
            </a:pPr>
            <a:r>
              <a:rPr lang="en-US" sz="2300" b="1" dirty="0" smtClean="0">
                <a:solidFill>
                  <a:srgbClr val="0000FF"/>
                </a:solidFill>
                <a:latin typeface="Times New Roman" pitchFamily="18" charset="0"/>
                <a:cs typeface="Times New Roman" pitchFamily="18" charset="0"/>
              </a:rPr>
              <a:t>The Device Controller’s Web Page</a:t>
            </a:r>
          </a:p>
          <a:p>
            <a:pPr marL="511175" indent="-511175" algn="just">
              <a:buFont typeface="Wingdings" pitchFamily="2" charset="2"/>
              <a:buChar char="Ø"/>
              <a:defRPr/>
            </a:pPr>
            <a:r>
              <a:rPr lang="en-US" sz="2300" dirty="0" smtClean="0">
                <a:latin typeface="Times New Roman" pitchFamily="18" charset="0"/>
                <a:cs typeface="Times New Roman" pitchFamily="18" charset="0"/>
              </a:rPr>
              <a:t>Here LEDs are used to represent processes the system is controlling</a:t>
            </a:r>
            <a:r>
              <a:rPr lang="en-US" sz="2300" smtClean="0">
                <a:latin typeface="Times New Roman" pitchFamily="18" charset="0"/>
                <a:cs typeface="Times New Roman" pitchFamily="18" charset="0"/>
              </a:rPr>
              <a:t>. </a:t>
            </a:r>
          </a:p>
          <a:p>
            <a:pPr marL="511175" indent="-511175" algn="just">
              <a:buFont typeface="Wingdings" pitchFamily="2" charset="2"/>
              <a:buChar char="Ø"/>
              <a:defRPr/>
            </a:pPr>
            <a:r>
              <a:rPr lang="en-US" sz="2300" smtClean="0">
                <a:latin typeface="Times New Roman" pitchFamily="18" charset="0"/>
                <a:cs typeface="Times New Roman" pitchFamily="18" charset="0"/>
              </a:rPr>
              <a:t>The </a:t>
            </a:r>
            <a:r>
              <a:rPr lang="en-US" sz="2300" dirty="0" smtClean="0">
                <a:latin typeface="Times New Roman" pitchFamily="18" charset="0"/>
                <a:cs typeface="Times New Roman" pitchFamily="18" charset="0"/>
              </a:rPr>
              <a:t>examples can serve as prototypes for embedded systems that accept user input from Web pages for any purpose.</a:t>
            </a:r>
          </a:p>
          <a:p>
            <a:pPr marL="511175" indent="-511175" algn="just">
              <a:buFont typeface="Wingdings" pitchFamily="2" charset="2"/>
              <a:buChar char="Ø"/>
              <a:defRPr/>
            </a:pPr>
            <a:r>
              <a:rPr lang="en-US" sz="2300" dirty="0" smtClean="0">
                <a:latin typeface="Times New Roman" pitchFamily="18" charset="0"/>
                <a:cs typeface="Times New Roman" pitchFamily="18" charset="0"/>
              </a:rPr>
              <a:t>Consider the figure shown below which can be considered to serve as prototype for embedded systems.</a:t>
            </a:r>
            <a:endParaRPr lang="en-US" sz="23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17221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859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9877" y="685800"/>
            <a:ext cx="6564923"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2675370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6324600"/>
          </a:xfrm>
          <a:prstGeom prst="rect">
            <a:avLst/>
          </a:prstGeom>
        </p:spPr>
        <p:txBody>
          <a:bodyPr/>
          <a:lstStyle/>
          <a:p>
            <a:pPr marL="511175" indent="-452438" algn="just">
              <a:buFont typeface="Wingdings" pitchFamily="2" charset="2"/>
              <a:buChar char="Ø"/>
              <a:defRPr/>
            </a:pPr>
            <a:r>
              <a:rPr lang="en-US" sz="2400" dirty="0" smtClean="0">
                <a:latin typeface="Times New Roman" pitchFamily="18" charset="0"/>
                <a:cs typeface="Times New Roman" pitchFamily="18" charset="0"/>
              </a:rPr>
              <a:t>The Web page displays two LEDs and two buttons that users can click to turn the LEDs on and off. </a:t>
            </a:r>
          </a:p>
          <a:p>
            <a:pPr marL="511175" indent="-452438" algn="just">
              <a:buFont typeface="Wingdings" pitchFamily="2" charset="2"/>
              <a:buChar char="Ø"/>
              <a:defRPr/>
            </a:pPr>
            <a:r>
              <a:rPr lang="en-US" sz="2400" dirty="0" smtClean="0">
                <a:latin typeface="Times New Roman" pitchFamily="18" charset="0"/>
                <a:cs typeface="Times New Roman" pitchFamily="18" charset="0"/>
              </a:rPr>
              <a:t>Both the Rabbit and TINI can host this Web page, though they use different technologies to respond to the button clicks.</a:t>
            </a:r>
          </a:p>
          <a:p>
            <a:pPr marL="511175" indent="-452438" algn="just">
              <a:buFont typeface="Wingdings" pitchFamily="2" charset="2"/>
              <a:buChar char="Ø"/>
              <a:defRPr/>
            </a:pPr>
            <a:r>
              <a:rPr lang="en-US" sz="2400" dirty="0" smtClean="0">
                <a:latin typeface="Times New Roman" pitchFamily="18" charset="0"/>
                <a:cs typeface="Times New Roman" pitchFamily="18" charset="0"/>
              </a:rPr>
              <a:t>The images of LEDs on the Web page match the states of the LEDs in the embedded system at the time the browser requested the Web page. </a:t>
            </a:r>
          </a:p>
          <a:p>
            <a:pPr marL="511175" indent="-452438" algn="just">
              <a:buFont typeface="Wingdings" pitchFamily="2" charset="2"/>
              <a:buChar char="Ø"/>
              <a:defRPr/>
            </a:pPr>
            <a:r>
              <a:rPr lang="en-US" sz="2400" dirty="0" smtClean="0">
                <a:latin typeface="Times New Roman" pitchFamily="18" charset="0"/>
                <a:cs typeface="Times New Roman" pitchFamily="18" charset="0"/>
              </a:rPr>
              <a:t>When a user viewing the page clicks a button, the Web server receives a message containing the name of a CGI function or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to execute.</a:t>
            </a:r>
          </a:p>
          <a:p>
            <a:pPr marL="511175" indent="-452438" algn="just">
              <a:buFont typeface="Wingdings" pitchFamily="2" charset="2"/>
              <a:buChar char="Ø"/>
              <a:defRPr/>
            </a:pPr>
            <a:r>
              <a:rPr lang="en-US" sz="2400" dirty="0" smtClean="0">
                <a:latin typeface="Times New Roman" pitchFamily="18" charset="0"/>
                <a:cs typeface="Times New Roman" pitchFamily="18" charset="0"/>
              </a:rPr>
              <a:t>The server toggles the state of the selected LED and then either returns a Web page containing updated images and text or returns a code that advises the client to request an updated page.</a:t>
            </a:r>
          </a:p>
          <a:p>
            <a:pPr algn="just">
              <a:buFont typeface="Wingdings" pitchFamily="2" charset="2"/>
              <a:buChar char="Ø"/>
              <a:defRPr/>
            </a:pP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0892653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Content Placeholder 2"/>
          <p:cNvSpPr>
            <a:spLocks noGrp="1"/>
          </p:cNvSpPr>
          <p:nvPr>
            <p:ph idx="4294967295"/>
          </p:nvPr>
        </p:nvSpPr>
        <p:spPr>
          <a:xfrm>
            <a:off x="457200" y="457200"/>
            <a:ext cx="8229600" cy="12954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Rabbit Device Controller</a:t>
            </a:r>
          </a:p>
          <a:p>
            <a:pPr>
              <a:buFont typeface="Wingdings" pitchFamily="2" charset="2"/>
              <a:buChar char="Ø"/>
            </a:pPr>
            <a:r>
              <a:rPr lang="en-US" sz="2400" smtClean="0">
                <a:latin typeface="Times New Roman" pitchFamily="18" charset="0"/>
                <a:cs typeface="Times New Roman" pitchFamily="18" charset="0"/>
              </a:rPr>
              <a:t>The figure below shows the HTML code for the above figure where two LED’s are used in device controller demo.</a:t>
            </a:r>
          </a:p>
          <a:p>
            <a:pPr marL="0" inden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sp>
        <p:nvSpPr>
          <p:cNvPr id="15" name="Rectangle 14"/>
          <p:cNvSpPr/>
          <p:nvPr/>
        </p:nvSpPr>
        <p:spPr>
          <a:xfrm>
            <a:off x="762000" y="1691819"/>
            <a:ext cx="7696200" cy="4708981"/>
          </a:xfrm>
          <a:prstGeom prst="rect">
            <a:avLst/>
          </a:prstGeom>
        </p:spPr>
        <p:txBody>
          <a:bodyPr wrap="square">
            <a:spAutoFit/>
          </a:bodyPr>
          <a:lstStyle/>
          <a:p>
            <a:r>
              <a:rPr lang="en-IN" sz="1500" spc="200">
                <a:solidFill>
                  <a:schemeClr val="tx1"/>
                </a:solidFill>
              </a:rPr>
              <a:t>&lt;html&gt;</a:t>
            </a:r>
          </a:p>
          <a:p>
            <a:r>
              <a:rPr lang="en-IN" sz="1500" spc="200">
                <a:solidFill>
                  <a:schemeClr val="tx1"/>
                </a:solidFill>
              </a:rPr>
              <a:t>&lt;head&gt;</a:t>
            </a:r>
          </a:p>
          <a:p>
            <a:r>
              <a:rPr lang="en-IN" sz="1500" spc="200">
                <a:solidFill>
                  <a:schemeClr val="tx1"/>
                </a:solidFill>
              </a:rPr>
              <a:t>&lt;title&gt;Device</a:t>
            </a:r>
          </a:p>
          <a:p>
            <a:r>
              <a:rPr lang="en-IN" sz="1500" spc="200">
                <a:solidFill>
                  <a:schemeClr val="tx1"/>
                </a:solidFill>
              </a:rPr>
              <a:t>&lt;/head&gt; &lt;body&gt;</a:t>
            </a:r>
          </a:p>
          <a:p>
            <a:r>
              <a:rPr lang="en-IN" sz="1500" spc="200">
                <a:solidFill>
                  <a:schemeClr val="tx1"/>
                </a:solidFill>
              </a:rPr>
              <a:t>&lt;h1&gt;Device Controller Demo&lt;/h1&gt; &lt;table&gt;</a:t>
            </a:r>
          </a:p>
          <a:p>
            <a:r>
              <a:rPr lang="en-IN" sz="1500" spc="200">
                <a:solidFill>
                  <a:schemeClr val="tx1"/>
                </a:solidFill>
              </a:rPr>
              <a:t>&lt;tr&gt;</a:t>
            </a:r>
          </a:p>
          <a:p>
            <a:r>
              <a:rPr lang="en-IN" sz="1500" spc="200">
                <a:solidFill>
                  <a:schemeClr val="tx1"/>
                </a:solidFill>
              </a:rPr>
              <a:t>&lt;td&gt; &lt;img SRC="&lt;!--#echo var="led1_image" --&gt;"&gt; &lt;/td&gt;</a:t>
            </a:r>
          </a:p>
          <a:p>
            <a:r>
              <a:rPr lang="en-IN" sz="1500" spc="200">
                <a:solidFill>
                  <a:schemeClr val="tx1"/>
                </a:solidFill>
              </a:rPr>
              <a:t>&lt;td&gt; &lt;img SRC="&lt;!--#echo var="led2_image" --&gt;"&gt; &lt;/td&gt;</a:t>
            </a:r>
          </a:p>
          <a:p>
            <a:r>
              <a:rPr lang="en-IN" sz="1500" spc="200">
                <a:solidFill>
                  <a:schemeClr val="tx1"/>
                </a:solidFill>
              </a:rPr>
              <a:t>&lt;/tr&gt;</a:t>
            </a:r>
          </a:p>
          <a:p>
            <a:r>
              <a:rPr lang="en-IN" sz="1500" spc="200">
                <a:solidFill>
                  <a:schemeClr val="tx1"/>
                </a:solidFill>
              </a:rPr>
              <a:t>&lt;tr&gt;</a:t>
            </a:r>
          </a:p>
          <a:p>
            <a:r>
              <a:rPr lang="en-IN" sz="1500" spc="200">
                <a:solidFill>
                  <a:schemeClr val="tx1"/>
                </a:solidFill>
              </a:rPr>
              <a:t>&lt;td&gt; &lt;a href="/led1toggle.cgi"&gt; &lt;img src="button.gif"&gt; &lt;/a&gt; &lt;/td&gt;</a:t>
            </a:r>
          </a:p>
          <a:p>
            <a:r>
              <a:rPr lang="en-IN" sz="1500" spc="200">
                <a:solidFill>
                  <a:schemeClr val="tx1"/>
                </a:solidFill>
              </a:rPr>
              <a:t>&lt;td&gt; &lt;a href="/led2toggle.cgi"&gt; &lt;img src="button.gif"&gt; &lt;/a&gt; &lt;/td&gt;</a:t>
            </a:r>
          </a:p>
          <a:p>
            <a:r>
              <a:rPr lang="en-IN" sz="1500" spc="200">
                <a:solidFill>
                  <a:schemeClr val="tx1"/>
                </a:solidFill>
              </a:rPr>
              <a:t>&lt;/tr&gt;</a:t>
            </a:r>
          </a:p>
          <a:p>
            <a:r>
              <a:rPr lang="en-IN" sz="1500" spc="200">
                <a:solidFill>
                  <a:schemeClr val="tx1"/>
                </a:solidFill>
              </a:rPr>
              <a:t>&lt;/table&gt; &lt;p&gt;LED 1 is &lt;!--#echo var="led1_state" --&gt; .&lt;/p&gt;</a:t>
            </a:r>
          </a:p>
          <a:p>
            <a:r>
              <a:rPr lang="en-IN" sz="1500" spc="200">
                <a:solidFill>
                  <a:schemeClr val="tx1"/>
                </a:solidFill>
              </a:rPr>
              <a:t>&lt;p&gt;LED 2 is &lt;!--#echo var="led2_state" --&gt; .&lt;/p&gt;</a:t>
            </a:r>
          </a:p>
          <a:p>
            <a:r>
              <a:rPr lang="en-IN" sz="1500" spc="200">
                <a:solidFill>
                  <a:schemeClr val="tx1"/>
                </a:solidFill>
              </a:rPr>
              <a:t>&lt;p&gt;Click a button to turn an LED on or off.&lt;/p&gt;</a:t>
            </a:r>
          </a:p>
          <a:p>
            <a:r>
              <a:rPr lang="en-IN" sz="1500" spc="200">
                <a:solidFill>
                  <a:schemeClr val="tx1"/>
                </a:solidFill>
              </a:rPr>
              <a:t>&lt;p&gt;The Web page will update to show the current states of the LEDs.&lt;/p&gt;</a:t>
            </a:r>
          </a:p>
          <a:p>
            <a:r>
              <a:rPr lang="en-IN" sz="1500" spc="200">
                <a:solidFill>
                  <a:schemeClr val="tx1"/>
                </a:solidFill>
              </a:rPr>
              <a:t>&lt;/body&gt;</a:t>
            </a:r>
          </a:p>
          <a:p>
            <a:r>
              <a:rPr lang="en-IN" sz="1500" spc="200">
                <a:solidFill>
                  <a:schemeClr val="tx1"/>
                </a:solidFill>
              </a:rPr>
              <a:t>&lt;/html&gt;</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416594028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On the page, the images of the two LEDs and their buttons are in table cells so that each button lines up below the LED it controls. </a:t>
            </a:r>
          </a:p>
          <a:p>
            <a:pPr algn="just">
              <a:buFont typeface="Wingdings" pitchFamily="2" charset="2"/>
              <a:buChar char="Ø"/>
            </a:pPr>
            <a:r>
              <a:rPr lang="en-US" sz="2400" smtClean="0">
                <a:latin typeface="Times New Roman" pitchFamily="18" charset="0"/>
                <a:cs typeface="Times New Roman" pitchFamily="18" charset="0"/>
              </a:rPr>
              <a:t>Each button is a hyperlink. </a:t>
            </a:r>
          </a:p>
          <a:p>
            <a:pPr algn="just">
              <a:buFont typeface="Wingdings" pitchFamily="2" charset="2"/>
              <a:buChar char="Ø"/>
            </a:pPr>
            <a:r>
              <a:rPr lang="en-US" sz="2400" smtClean="0">
                <a:latin typeface="Times New Roman" pitchFamily="18" charset="0"/>
                <a:cs typeface="Times New Roman" pitchFamily="18" charset="0"/>
              </a:rPr>
              <a:t>When a user viewing the page clicks a button, the server receives a message containing the text /led1toggle.cgi or /led2toggle.cgi. </a:t>
            </a:r>
          </a:p>
          <a:p>
            <a:pPr algn="just">
              <a:buFont typeface="Wingdings" pitchFamily="2" charset="2"/>
              <a:buChar char="Ø"/>
            </a:pPr>
            <a:r>
              <a:rPr lang="en-US" sz="2400" smtClean="0">
                <a:latin typeface="Times New Roman" pitchFamily="18" charset="0"/>
                <a:cs typeface="Times New Roman" pitchFamily="18" charset="0"/>
              </a:rPr>
              <a:t>On the server, these file names are associated with CGI functions.</a:t>
            </a:r>
          </a:p>
          <a:p>
            <a:pPr algn="just">
              <a:buFont typeface="Wingdings" pitchFamily="2" charset="2"/>
              <a:buChar char="Ø"/>
            </a:pPr>
            <a:r>
              <a:rPr lang="en-US" sz="2400" smtClean="0">
                <a:latin typeface="Times New Roman" pitchFamily="18" charset="0"/>
                <a:cs typeface="Times New Roman" pitchFamily="18" charset="0"/>
              </a:rPr>
              <a:t>The LEDs are controlled by bits 6 and 7 of Port G on the Rabbit 3000 CPU. The LEDS are included on Rabbit Semiconductor’s prototyping board for the RCM3200.</a:t>
            </a:r>
          </a:p>
          <a:p>
            <a:pPr algn="just">
              <a:buFont typeface="Arial" pitchFamily="34" charset="0"/>
              <a:buNone/>
            </a:pPr>
            <a:r>
              <a:rPr lang="en-US" sz="2400" b="1" smtClean="0">
                <a:solidFill>
                  <a:srgbClr val="08B84F"/>
                </a:solidFill>
                <a:latin typeface="Times New Roman" pitchFamily="18" charset="0"/>
                <a:cs typeface="Times New Roman" pitchFamily="18" charset="0"/>
              </a:rPr>
              <a:t>Program Code</a:t>
            </a:r>
          </a:p>
          <a:p>
            <a:pPr algn="just">
              <a:buFont typeface="Wingdings" pitchFamily="2" charset="2"/>
              <a:buChar char="Ø"/>
            </a:pPr>
            <a:r>
              <a:rPr lang="en-US" sz="2400" smtClean="0">
                <a:latin typeface="Times New Roman" pitchFamily="18" charset="0"/>
                <a:cs typeface="Times New Roman" pitchFamily="18" charset="0"/>
              </a:rPr>
              <a:t>The code is almost similar to the code what has been used for Rabbit example previously.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0578450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Content Placeholder 2"/>
          <p:cNvSpPr>
            <a:spLocks noGrp="1"/>
          </p:cNvSpPr>
          <p:nvPr>
            <p:ph idx="4294967295"/>
          </p:nvPr>
        </p:nvSpPr>
        <p:spPr>
          <a:xfrm>
            <a:off x="457200" y="609600"/>
            <a:ext cx="8229600" cy="6324600"/>
          </a:xfrm>
          <a:prstGeom prst="rect">
            <a:avLst/>
          </a:prstGeom>
        </p:spPr>
        <p:txBody>
          <a:bodyPr/>
          <a:lstStyle/>
          <a:p>
            <a:pPr>
              <a:buFont typeface="Arial" pitchFamily="34" charset="0"/>
              <a:buNone/>
            </a:pPr>
            <a:r>
              <a:rPr lang="en-US" sz="2400" b="1" smtClean="0">
                <a:solidFill>
                  <a:srgbClr val="08B84F"/>
                </a:solidFill>
                <a:latin typeface="Times New Roman" pitchFamily="18" charset="0"/>
                <a:cs typeface="Times New Roman" pitchFamily="18" charset="0"/>
              </a:rPr>
              <a:t>Initial Defines and Declarations</a:t>
            </a:r>
            <a:endParaRPr lang="en-US" sz="2400" smtClean="0">
              <a:solidFill>
                <a:srgbClr val="08B84F"/>
              </a:solidFill>
              <a:latin typeface="Times New Roman" pitchFamily="18" charset="0"/>
              <a:cs typeface="Times New Roman" pitchFamily="18" charset="0"/>
            </a:endParaRPr>
          </a:p>
          <a:p>
            <a:pPr algn="just">
              <a:buFont typeface="Wingdings" pitchFamily="2" charset="2"/>
              <a:buChar char="Ø"/>
            </a:pPr>
            <a:r>
              <a:rPr lang="en-US" sz="2400" smtClean="0">
                <a:latin typeface="Times New Roman" pitchFamily="18" charset="0"/>
                <a:cs typeface="Times New Roman" pitchFamily="18" charset="0"/>
              </a:rPr>
              <a:t>TCPCONFIG specifies a configuration that sets the IP address, netmask, and gateway IP address values:</a:t>
            </a:r>
          </a:p>
          <a:p>
            <a:pPr algn="ctr">
              <a:buFont typeface="Arial" pitchFamily="34" charset="0"/>
              <a:buNone/>
            </a:pPr>
            <a:r>
              <a:rPr lang="en-US" sz="2400" smtClean="0">
                <a:latin typeface="Times New Roman" pitchFamily="18" charset="0"/>
                <a:cs typeface="Times New Roman" pitchFamily="18" charset="0"/>
              </a:rPr>
              <a:t>#define TCPCONFIG 1</a:t>
            </a:r>
          </a:p>
          <a:p>
            <a:pPr algn="just">
              <a:buFont typeface="Wingdings" pitchFamily="2" charset="2"/>
              <a:buChar char="Ø"/>
            </a:pPr>
            <a:r>
              <a:rPr lang="en-US" sz="2400" smtClean="0">
                <a:latin typeface="Times New Roman" pitchFamily="18" charset="0"/>
                <a:cs typeface="Times New Roman" pitchFamily="18" charset="0"/>
              </a:rPr>
              <a:t>The CGI functions use the values in the REDIRECTHOST and REDIRECTTO constants to tell the client’s browser what Web page to request to display the result of a button click. </a:t>
            </a:r>
          </a:p>
          <a:p>
            <a:pPr algn="just">
              <a:buFont typeface="Wingdings" pitchFamily="2" charset="2"/>
              <a:buChar char="Ø"/>
            </a:pPr>
            <a:r>
              <a:rPr lang="en-US" sz="2400" smtClean="0">
                <a:latin typeface="Times New Roman" pitchFamily="18" charset="0"/>
                <a:cs typeface="Times New Roman" pitchFamily="18" charset="0"/>
              </a:rPr>
              <a:t>If the Rabbit is behind a router that uses NAT and if you want the Web page to be accessible beyond the local network, REDIRECTHOST must be the router’s public IP address or domain name.</a:t>
            </a:r>
          </a:p>
          <a:p>
            <a:pPr algn="ctr">
              <a:buFont typeface="Arial" pitchFamily="34" charset="0"/>
              <a:buNone/>
            </a:pPr>
            <a:r>
              <a:rPr lang="en-US" sz="2400" smtClean="0"/>
              <a:t>#define REDIRECTHOST _PRIMARY_STATIC_IP</a:t>
            </a:r>
          </a:p>
          <a:p>
            <a:pPr algn="ctr">
              <a:buFont typeface="Arial" pitchFamily="34" charset="0"/>
              <a:buNone/>
            </a:pPr>
            <a:r>
              <a:rPr lang="en-US" sz="2400" smtClean="0"/>
              <a:t>#define REDIRECTTO "http://" REDIRECTHOST "/index.shtml"</a:t>
            </a: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0"/>
            <a:ext cx="838200" cy="685800"/>
          </a:xfrm>
          <a:prstGeom prst="rect">
            <a:avLst/>
          </a:prstGeom>
          <a:noFill/>
        </p:spPr>
      </p:pic>
    </p:spTree>
    <p:extLst>
      <p:ext uri="{BB962C8B-B14F-4D97-AF65-F5344CB8AC3E}">
        <p14:creationId xmlns="" xmlns:p14="http://schemas.microsoft.com/office/powerpoint/2010/main" val="14619516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Content Placeholder 2"/>
          <p:cNvSpPr>
            <a:spLocks noGrp="1"/>
          </p:cNvSpPr>
          <p:nvPr>
            <p:ph idx="4294967295"/>
          </p:nvPr>
        </p:nvSpPr>
        <p:spPr>
          <a:xfrm>
            <a:off x="457200" y="457200"/>
            <a:ext cx="8229600" cy="63246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memmap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xmem</a:t>
            </a:r>
            <a:r>
              <a:rPr lang="en-US" sz="2200" dirty="0" smtClean="0">
                <a:latin typeface="Times New Roman" pitchFamily="18" charset="0"/>
                <a:cs typeface="Times New Roman" pitchFamily="18" charset="0"/>
              </a:rPr>
              <a:t> directive causes all C functions not declared as root to be stored in extended memory. The dcrtcp.lib library supports TCP/IP. The http.lib library supports HTTP functions.</a:t>
            </a:r>
          </a:p>
          <a:p>
            <a:pPr algn="ctr">
              <a:buFont typeface="Arial" pitchFamily="34" charset="0"/>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memmap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xmem</a:t>
            </a:r>
            <a:endParaRPr lang="en-US" sz="2200" dirty="0" smtClean="0">
              <a:latin typeface="Times New Roman" pitchFamily="18" charset="0"/>
              <a:cs typeface="Times New Roman" pitchFamily="18" charset="0"/>
            </a:endParaRPr>
          </a:p>
          <a:p>
            <a:pPr algn="ctr">
              <a:buFont typeface="Arial" pitchFamily="34" charset="0"/>
              <a:buNone/>
            </a:pPr>
            <a:r>
              <a:rPr lang="en-US" sz="2200" dirty="0" smtClean="0">
                <a:latin typeface="Times New Roman" pitchFamily="18" charset="0"/>
                <a:cs typeface="Times New Roman" pitchFamily="18" charset="0"/>
              </a:rPr>
              <a:t>#use "dcrtcp.lib“</a:t>
            </a:r>
          </a:p>
          <a:p>
            <a:pPr algn="ctr">
              <a:buFont typeface="Arial" pitchFamily="34" charset="0"/>
              <a:buNone/>
            </a:pPr>
            <a:r>
              <a:rPr lang="en-US" sz="2200" dirty="0" smtClean="0">
                <a:latin typeface="Times New Roman" pitchFamily="18" charset="0"/>
                <a:cs typeface="Times New Roman" pitchFamily="18" charset="0"/>
              </a:rPr>
              <a:t>#use "http.lib“</a:t>
            </a:r>
          </a:p>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ximport</a:t>
            </a:r>
            <a:r>
              <a:rPr lang="en-US" sz="2200" dirty="0" smtClean="0">
                <a:latin typeface="Times New Roman" pitchFamily="18" charset="0"/>
                <a:cs typeface="Times New Roman" pitchFamily="18" charset="0"/>
              </a:rPr>
              <a:t> directive retrieves a file from the PC being used for project development, stores the file’s length and contents in the Rabbit’s extended memory, and associates a symbol with the file’s address in memory. This application uses one Web page and three image files. We must replace the file paths with paths that are valid for the files in your development PC.</a:t>
            </a:r>
          </a:p>
          <a:p>
            <a:pPr algn="ctr">
              <a:buFont typeface="Arial" pitchFamily="34" charset="0"/>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ximport</a:t>
            </a:r>
            <a:r>
              <a:rPr lang="en-US" sz="2200" dirty="0" smtClean="0">
                <a:latin typeface="Times New Roman" pitchFamily="18" charset="0"/>
                <a:cs typeface="Times New Roman" pitchFamily="18" charset="0"/>
              </a:rPr>
              <a:t> "c:/rabbitserver/index.shtml" </a:t>
            </a:r>
            <a:r>
              <a:rPr lang="en-US" sz="2200" dirty="0" err="1" smtClean="0">
                <a:latin typeface="Times New Roman" pitchFamily="18" charset="0"/>
                <a:cs typeface="Times New Roman" pitchFamily="18" charset="0"/>
              </a:rPr>
              <a:t>index_html</a:t>
            </a:r>
            <a:endParaRPr lang="en-US" sz="2200" dirty="0" smtClean="0">
              <a:latin typeface="Times New Roman" pitchFamily="18" charset="0"/>
              <a:cs typeface="Times New Roman" pitchFamily="18" charset="0"/>
            </a:endParaRPr>
          </a:p>
          <a:p>
            <a:pPr algn="ctr">
              <a:buFont typeface="Arial" pitchFamily="34" charset="0"/>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ximport</a:t>
            </a:r>
            <a:r>
              <a:rPr lang="en-US" sz="2200" dirty="0" smtClean="0">
                <a:latin typeface="Times New Roman" pitchFamily="18" charset="0"/>
                <a:cs typeface="Times New Roman" pitchFamily="18" charset="0"/>
              </a:rPr>
              <a:t> "c:/rabbitserver/ledon.gif" </a:t>
            </a:r>
            <a:r>
              <a:rPr lang="en-US" sz="2200" dirty="0" err="1" smtClean="0">
                <a:latin typeface="Times New Roman" pitchFamily="18" charset="0"/>
                <a:cs typeface="Times New Roman" pitchFamily="18" charset="0"/>
              </a:rPr>
              <a:t>ledon_gif</a:t>
            </a:r>
            <a:endParaRPr lang="en-US" sz="2200" dirty="0" smtClean="0">
              <a:latin typeface="Times New Roman" pitchFamily="18" charset="0"/>
              <a:cs typeface="Times New Roman" pitchFamily="18" charset="0"/>
            </a:endParaRPr>
          </a:p>
          <a:p>
            <a:pPr algn="ctr">
              <a:buFont typeface="Arial" pitchFamily="34" charset="0"/>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ximport</a:t>
            </a:r>
            <a:r>
              <a:rPr lang="en-US" sz="2200" dirty="0" smtClean="0">
                <a:latin typeface="Times New Roman" pitchFamily="18" charset="0"/>
                <a:cs typeface="Times New Roman" pitchFamily="18" charset="0"/>
              </a:rPr>
              <a:t> "c:/rabbitserver/ledoff.gif" </a:t>
            </a:r>
            <a:r>
              <a:rPr lang="en-US" sz="2200" dirty="0" err="1" smtClean="0">
                <a:latin typeface="Times New Roman" pitchFamily="18" charset="0"/>
                <a:cs typeface="Times New Roman" pitchFamily="18" charset="0"/>
              </a:rPr>
              <a:t>ledoff_gif</a:t>
            </a:r>
            <a:endParaRPr lang="en-US" sz="2200" dirty="0" smtClean="0">
              <a:latin typeface="Times New Roman" pitchFamily="18" charset="0"/>
              <a:cs typeface="Times New Roman" pitchFamily="18" charset="0"/>
            </a:endParaRPr>
          </a:p>
          <a:p>
            <a:pPr algn="ctr">
              <a:buFont typeface="Arial" pitchFamily="34" charset="0"/>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ximport</a:t>
            </a:r>
            <a:r>
              <a:rPr lang="en-US" sz="2200" dirty="0" smtClean="0">
                <a:latin typeface="Times New Roman" pitchFamily="18" charset="0"/>
                <a:cs typeface="Times New Roman" pitchFamily="18" charset="0"/>
              </a:rPr>
              <a:t> "c:/rabbitserver/button.gif" </a:t>
            </a:r>
            <a:r>
              <a:rPr lang="en-US" sz="2200" dirty="0" err="1" smtClean="0">
                <a:latin typeface="Times New Roman" pitchFamily="18" charset="0"/>
                <a:cs typeface="Times New Roman" pitchFamily="18" charset="0"/>
              </a:rPr>
              <a:t>button_gif</a:t>
            </a:r>
            <a:r>
              <a:rPr lang="en-US" sz="2200" dirty="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4966409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200" dirty="0" smtClean="0">
                <a:latin typeface="+mj-lt"/>
                <a:cs typeface="Times New Roman" pitchFamily="18" charset="0"/>
              </a:rPr>
              <a:t>An </a:t>
            </a:r>
            <a:r>
              <a:rPr lang="en-US" sz="2200" dirty="0" err="1" smtClean="0">
                <a:latin typeface="+mj-lt"/>
                <a:cs typeface="Times New Roman" pitchFamily="18" charset="0"/>
              </a:rPr>
              <a:t>HttpType</a:t>
            </a:r>
            <a:r>
              <a:rPr lang="en-US" sz="2200" dirty="0" smtClean="0">
                <a:latin typeface="+mj-lt"/>
                <a:cs typeface="Times New Roman" pitchFamily="18" charset="0"/>
              </a:rPr>
              <a:t> structure specifies the handler to use with different file extensions. </a:t>
            </a:r>
          </a:p>
          <a:p>
            <a:pPr algn="just">
              <a:buFont typeface="Wingdings" pitchFamily="2" charset="2"/>
              <a:buChar char="Ø"/>
            </a:pPr>
            <a:r>
              <a:rPr lang="en-US" sz="2200" dirty="0" smtClean="0">
                <a:latin typeface="+mj-lt"/>
                <a:cs typeface="Times New Roman" pitchFamily="18" charset="0"/>
              </a:rPr>
              <a:t>If the handler is NULL, the server uses the default handler, which sends the file’s contents unaltered. </a:t>
            </a:r>
          </a:p>
          <a:p>
            <a:pPr algn="just">
              <a:buFont typeface="Wingdings" pitchFamily="2" charset="2"/>
              <a:buChar char="Ø"/>
            </a:pPr>
            <a:r>
              <a:rPr lang="en-US" sz="2200" dirty="0" smtClean="0">
                <a:latin typeface="+mj-lt"/>
                <a:cs typeface="Times New Roman" pitchFamily="18" charset="0"/>
              </a:rPr>
              <a:t>For the Device Controller application, the Web page uses the .</a:t>
            </a:r>
            <a:r>
              <a:rPr lang="en-US" sz="2200" dirty="0" err="1" smtClean="0">
                <a:latin typeface="+mj-lt"/>
                <a:cs typeface="Times New Roman" pitchFamily="18" charset="0"/>
              </a:rPr>
              <a:t>shtml</a:t>
            </a:r>
            <a:r>
              <a:rPr lang="en-US" sz="2200" dirty="0" smtClean="0">
                <a:latin typeface="+mj-lt"/>
                <a:cs typeface="Times New Roman" pitchFamily="18" charset="0"/>
              </a:rPr>
              <a:t> handler because the page contains SSI directives.</a:t>
            </a:r>
          </a:p>
          <a:p>
            <a:pPr algn="just">
              <a:buFont typeface="Wingdings" pitchFamily="2" charset="2"/>
              <a:buChar char="Ø"/>
            </a:pPr>
            <a:r>
              <a:rPr lang="en-US" sz="2200" dirty="0" smtClean="0">
                <a:latin typeface="+mj-lt"/>
                <a:cs typeface="Times New Roman" pitchFamily="18" charset="0"/>
              </a:rPr>
              <a:t>Requests for files with .</a:t>
            </a:r>
            <a:r>
              <a:rPr lang="en-US" sz="2200" dirty="0" err="1" smtClean="0">
                <a:latin typeface="+mj-lt"/>
                <a:cs typeface="Times New Roman" pitchFamily="18" charset="0"/>
              </a:rPr>
              <a:t>cgi</a:t>
            </a:r>
            <a:r>
              <a:rPr lang="en-US" sz="2200" dirty="0" smtClean="0">
                <a:latin typeface="+mj-lt"/>
                <a:cs typeface="Times New Roman" pitchFamily="18" charset="0"/>
              </a:rPr>
              <a:t> and .gif extensions use the default  handler. </a:t>
            </a:r>
          </a:p>
          <a:p>
            <a:pPr algn="just">
              <a:buFont typeface="Wingdings" pitchFamily="2" charset="2"/>
              <a:buChar char="Ø"/>
            </a:pPr>
            <a:r>
              <a:rPr lang="en-US" sz="2200" dirty="0" smtClean="0">
                <a:latin typeface="+mj-lt"/>
                <a:cs typeface="Times New Roman" pitchFamily="18" charset="0"/>
              </a:rPr>
              <a:t>The structure below also specifies the default handler for HTML files.</a:t>
            </a:r>
          </a:p>
          <a:p>
            <a:pPr>
              <a:buFont typeface="Arial" pitchFamily="34" charset="0"/>
              <a:buNone/>
            </a:pPr>
            <a:r>
              <a:rPr lang="en-US" sz="2000" dirty="0" smtClean="0">
                <a:latin typeface="+mj-lt"/>
              </a:rPr>
              <a:t>	const </a:t>
            </a:r>
            <a:r>
              <a:rPr lang="en-US" sz="2000" dirty="0" err="1" smtClean="0">
                <a:latin typeface="+mj-lt"/>
              </a:rPr>
              <a:t>HttpType</a:t>
            </a:r>
            <a:r>
              <a:rPr lang="en-US" sz="2000" dirty="0" smtClean="0">
                <a:latin typeface="+mj-lt"/>
              </a:rPr>
              <a:t> </a:t>
            </a:r>
            <a:r>
              <a:rPr lang="en-US" sz="2000" dirty="0" err="1" smtClean="0">
                <a:latin typeface="+mj-lt"/>
              </a:rPr>
              <a:t>http_types</a:t>
            </a:r>
            <a:r>
              <a:rPr lang="en-US" sz="2000" dirty="0" smtClean="0">
                <a:latin typeface="+mj-lt"/>
              </a:rPr>
              <a:t>[] =</a:t>
            </a:r>
          </a:p>
          <a:p>
            <a:pPr>
              <a:buFont typeface="Arial" pitchFamily="34" charset="0"/>
              <a:buNone/>
            </a:pPr>
            <a:r>
              <a:rPr lang="en-US" sz="2000" dirty="0" smtClean="0">
                <a:latin typeface="+mj-lt"/>
              </a:rPr>
              <a:t>	{</a:t>
            </a:r>
          </a:p>
          <a:p>
            <a:pPr>
              <a:buFont typeface="Arial" pitchFamily="34" charset="0"/>
              <a:buNone/>
            </a:pPr>
            <a:r>
              <a:rPr lang="en-US" sz="2000" dirty="0" smtClean="0">
                <a:latin typeface="+mj-lt"/>
              </a:rPr>
              <a:t>	{ ".</a:t>
            </a:r>
            <a:r>
              <a:rPr lang="en-US" sz="2000" dirty="0" err="1" smtClean="0">
                <a:latin typeface="+mj-lt"/>
              </a:rPr>
              <a:t>shtml</a:t>
            </a:r>
            <a:r>
              <a:rPr lang="en-US" sz="2000" dirty="0" smtClean="0">
                <a:latin typeface="+mj-lt"/>
              </a:rPr>
              <a:t>", "text/html", </a:t>
            </a:r>
            <a:r>
              <a:rPr lang="en-US" sz="2000" dirty="0" err="1" smtClean="0">
                <a:latin typeface="+mj-lt"/>
              </a:rPr>
              <a:t>shtml_handler</a:t>
            </a:r>
            <a:r>
              <a:rPr lang="en-US" sz="2000" dirty="0" smtClean="0">
                <a:latin typeface="+mj-lt"/>
              </a:rPr>
              <a:t>},</a:t>
            </a:r>
          </a:p>
          <a:p>
            <a:pPr>
              <a:buFont typeface="Arial" pitchFamily="34" charset="0"/>
              <a:buNone/>
            </a:pPr>
            <a:r>
              <a:rPr lang="en-US" sz="2000" dirty="0" smtClean="0">
                <a:latin typeface="+mj-lt"/>
              </a:rPr>
              <a:t>	{ ".html", "text/html", NULL},</a:t>
            </a:r>
          </a:p>
          <a:p>
            <a:pPr>
              <a:buFont typeface="Arial" pitchFamily="34" charset="0"/>
              <a:buNone/>
            </a:pPr>
            <a:r>
              <a:rPr lang="en-US" sz="2000" dirty="0" smtClean="0">
                <a:latin typeface="+mj-lt"/>
              </a:rPr>
              <a:t>	{ ".</a:t>
            </a:r>
            <a:r>
              <a:rPr lang="en-US" sz="2000" dirty="0" err="1" smtClean="0">
                <a:latin typeface="+mj-lt"/>
              </a:rPr>
              <a:t>cgi</a:t>
            </a:r>
            <a:r>
              <a:rPr lang="en-US" sz="2000" dirty="0" smtClean="0">
                <a:latin typeface="+mj-lt"/>
              </a:rPr>
              <a:t>", "", NULL},</a:t>
            </a:r>
          </a:p>
          <a:p>
            <a:pPr>
              <a:buFont typeface="Arial" pitchFamily="34" charset="0"/>
              <a:buNone/>
            </a:pPr>
            <a:r>
              <a:rPr lang="en-US" sz="2000" dirty="0" smtClean="0">
                <a:latin typeface="+mj-lt"/>
              </a:rPr>
              <a:t>	{ ".gif", "image/gif", NULL}</a:t>
            </a:r>
          </a:p>
          <a:p>
            <a:pPr>
              <a:buFont typeface="Arial" pitchFamily="34" charset="0"/>
              <a:buNone/>
            </a:pPr>
            <a:r>
              <a:rPr lang="en-US" sz="2000" dirty="0" smtClean="0">
                <a:latin typeface="+mj-lt"/>
              </a:rPr>
              <a:t>	}	;</a:t>
            </a:r>
            <a:endParaRPr lang="en-US" sz="2000" dirty="0" smtClean="0">
              <a:latin typeface="+mj-lt"/>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9938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a:t>
            </a:r>
            <a:r>
              <a:rPr lang="en-US" sz="2400" i="1" dirty="0" smtClean="0">
                <a:latin typeface="Times New Roman" pitchFamily="18" charset="0"/>
                <a:cs typeface="Times New Roman" pitchFamily="18" charset="0"/>
              </a:rPr>
              <a:t>dcrtcp.lib file is the Dynamic C library that supports TCP/IP communications. </a:t>
            </a:r>
            <a:r>
              <a:rPr lang="en-US" sz="2400" dirty="0" smtClean="0">
                <a:latin typeface="Times New Roman" pitchFamily="18" charset="0"/>
                <a:cs typeface="Times New Roman" pitchFamily="18" charset="0"/>
              </a:rPr>
              <a:t>Unlike other C compilers, the Dynamic C compiler doesn’t use #include directives because its library system automatically provides the needed function prototypes and header information normally contained in included files. In place of #include, to enable using a library, Dynamic C requires a #use directive that names the file:</a:t>
            </a:r>
          </a:p>
          <a:p>
            <a:pPr algn="ctr">
              <a:buFont typeface="Arial" pitchFamily="34" charset="0"/>
              <a:buNone/>
            </a:pPr>
            <a:r>
              <a:rPr lang="en-US" sz="2400" dirty="0" smtClean="0">
                <a:solidFill>
                  <a:srgbClr val="0000FF"/>
                </a:solidFill>
                <a:latin typeface="Times New Roman" pitchFamily="18" charset="0"/>
                <a:cs typeface="Times New Roman" pitchFamily="18" charset="0"/>
              </a:rPr>
              <a:t>#use “dcrtcp.lib”</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mysocket</a:t>
            </a:r>
            <a:r>
              <a:rPr lang="en-US" sz="2400" dirty="0" smtClean="0">
                <a:latin typeface="Times New Roman" pitchFamily="18" charset="0"/>
                <a:cs typeface="Times New Roman" pitchFamily="18" charset="0"/>
              </a:rPr>
              <a:t> variable is a Dynamic C </a:t>
            </a:r>
            <a:r>
              <a:rPr lang="en-US" sz="2400" dirty="0" err="1" smtClean="0">
                <a:latin typeface="Times New Roman" pitchFamily="18" charset="0"/>
                <a:cs typeface="Times New Roman" pitchFamily="18" charset="0"/>
              </a:rPr>
              <a:t>udp_Socket</a:t>
            </a:r>
            <a:r>
              <a:rPr lang="en-US" sz="2400" dirty="0" smtClean="0">
                <a:latin typeface="Times New Roman" pitchFamily="18" charset="0"/>
                <a:cs typeface="Times New Roman" pitchFamily="18" charset="0"/>
              </a:rPr>
              <a:t> structure that contains information about the UDP socket that will communicate with the remote host. The sequence variable contains the number the Rabbit will send to the remote host.</a:t>
            </a:r>
          </a:p>
          <a:p>
            <a:pPr algn="ctr">
              <a:buFont typeface="Arial" pitchFamily="34" charset="0"/>
              <a:buNone/>
            </a:pPr>
            <a:r>
              <a:rPr lang="en-US" sz="2400" dirty="0" err="1" smtClean="0"/>
              <a:t>udp_Socket</a:t>
            </a:r>
            <a:r>
              <a:rPr lang="en-US" sz="2400" dirty="0" smtClean="0"/>
              <a:t> </a:t>
            </a:r>
            <a:r>
              <a:rPr lang="en-US" sz="2400" dirty="0" err="1" smtClean="0"/>
              <a:t>mysocket</a:t>
            </a:r>
            <a:r>
              <a:rPr lang="en-US" sz="2400" dirty="0" smtClean="0"/>
              <a:t>;</a:t>
            </a:r>
          </a:p>
          <a:p>
            <a:pPr algn="ctr">
              <a:buFont typeface="Arial" pitchFamily="34" charset="0"/>
              <a:buNone/>
            </a:pPr>
            <a:r>
              <a:rPr lang="en-US" sz="2400" dirty="0" err="1" smtClean="0"/>
              <a:t>int</a:t>
            </a:r>
            <a:r>
              <a:rPr lang="en-US" sz="2400" dirty="0" smtClean="0"/>
              <a:t> sequence;</a:t>
            </a: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284127200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strings ledon_image and ledoff_image store the names of files that contain images of lit and unlit LEDs ("ledon.gif" and "ledoff.gif"). </a:t>
            </a:r>
          </a:p>
          <a:p>
            <a:pPr algn="just">
              <a:buFont typeface="Wingdings" pitchFamily="2" charset="2"/>
              <a:buChar char="Ø"/>
            </a:pPr>
            <a:r>
              <a:rPr lang="en-US" sz="2400" smtClean="0">
                <a:latin typeface="Times New Roman" pitchFamily="18" charset="0"/>
                <a:cs typeface="Times New Roman" pitchFamily="18" charset="0"/>
              </a:rPr>
              <a:t>The string variables led1_image and led2_image each contain a file name for the image that matches the corresponding LED’s state. </a:t>
            </a:r>
          </a:p>
          <a:p>
            <a:pPr algn="just">
              <a:buFont typeface="Wingdings" pitchFamily="2" charset="2"/>
              <a:buChar char="Ø"/>
            </a:pPr>
            <a:r>
              <a:rPr lang="en-US" sz="2400" smtClean="0">
                <a:latin typeface="Times New Roman" pitchFamily="18" charset="0"/>
                <a:cs typeface="Times New Roman" pitchFamily="18" charset="0"/>
              </a:rPr>
              <a:t>The string variables led1_state and led2_state hold the text "on" or "off" as appropriate, to match the state of an LED.</a:t>
            </a:r>
          </a:p>
          <a:p>
            <a:pPr algn="just">
              <a:spcBef>
                <a:spcPts val="1800"/>
              </a:spcBef>
              <a:buFont typeface="Arial" pitchFamily="34" charset="0"/>
              <a:buNone/>
            </a:pPr>
            <a:r>
              <a:rPr lang="en-US" sz="2400" smtClean="0">
                <a:latin typeface="Times New Roman" pitchFamily="18" charset="0"/>
                <a:cs typeface="Times New Roman" pitchFamily="18" charset="0"/>
              </a:rPr>
              <a:t>	const char ledon_image[] = "ledon.gif";</a:t>
            </a:r>
          </a:p>
          <a:p>
            <a:pPr algn="just">
              <a:buFont typeface="Arial" pitchFamily="34" charset="0"/>
              <a:buNone/>
            </a:pPr>
            <a:r>
              <a:rPr lang="en-US" sz="2400" smtClean="0">
                <a:latin typeface="Times New Roman" pitchFamily="18" charset="0"/>
                <a:cs typeface="Times New Roman" pitchFamily="18" charset="0"/>
              </a:rPr>
              <a:t>	const char ledoff_image[] = "ledoff.gif";</a:t>
            </a:r>
          </a:p>
          <a:p>
            <a:pPr algn="just">
              <a:buFont typeface="Arial" pitchFamily="34" charset="0"/>
              <a:buNone/>
            </a:pPr>
            <a:r>
              <a:rPr lang="en-US" sz="2400" smtClean="0">
                <a:latin typeface="Times New Roman" pitchFamily="18" charset="0"/>
                <a:cs typeface="Times New Roman" pitchFamily="18" charset="0"/>
              </a:rPr>
              <a:t>	char led1_image[15];</a:t>
            </a:r>
          </a:p>
          <a:p>
            <a:pPr algn="just">
              <a:buFont typeface="Arial" pitchFamily="34" charset="0"/>
              <a:buNone/>
            </a:pPr>
            <a:r>
              <a:rPr lang="en-US" sz="2400" smtClean="0">
                <a:latin typeface="Times New Roman" pitchFamily="18" charset="0"/>
                <a:cs typeface="Times New Roman" pitchFamily="18" charset="0"/>
              </a:rPr>
              <a:t>	char led2_image[15];</a:t>
            </a:r>
          </a:p>
          <a:p>
            <a:pPr algn="just">
              <a:buFont typeface="Arial" pitchFamily="34" charset="0"/>
              <a:buNone/>
            </a:pPr>
            <a:r>
              <a:rPr lang="en-US" sz="2400" smtClean="0">
                <a:latin typeface="Times New Roman" pitchFamily="18" charset="0"/>
                <a:cs typeface="Times New Roman" pitchFamily="18" charset="0"/>
              </a:rPr>
              <a:t>	char led1_state[4];</a:t>
            </a:r>
          </a:p>
          <a:p>
            <a:pPr algn="just">
              <a:buFont typeface="Arial" pitchFamily="34" charset="0"/>
              <a:buNone/>
            </a:pPr>
            <a:r>
              <a:rPr lang="en-US" sz="2400" smtClean="0">
                <a:latin typeface="Times New Roman" pitchFamily="18" charset="0"/>
                <a:cs typeface="Times New Roman" pitchFamily="18" charset="0"/>
              </a:rPr>
              <a:t>	char led2_state[4];</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072188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Content Placeholder 2"/>
          <p:cNvSpPr>
            <a:spLocks noGrp="1"/>
          </p:cNvSpPr>
          <p:nvPr>
            <p:ph idx="4294967295"/>
          </p:nvPr>
        </p:nvSpPr>
        <p:spPr>
          <a:xfrm>
            <a:off x="457200" y="457200"/>
            <a:ext cx="8229600" cy="6248400"/>
          </a:xfrm>
          <a:prstGeom prst="rect">
            <a:avLst/>
          </a:prstGeom>
        </p:spPr>
        <p:txBody>
          <a:bodyPr/>
          <a:lstStyle/>
          <a:p>
            <a:pPr algn="just">
              <a:buFont typeface="Arial" pitchFamily="34" charset="0"/>
              <a:buNone/>
            </a:pPr>
            <a:r>
              <a:rPr lang="en-US" sz="2400" b="1" smtClean="0">
                <a:solidFill>
                  <a:srgbClr val="08B84F"/>
                </a:solidFill>
                <a:latin typeface="Times New Roman" pitchFamily="18" charset="0"/>
                <a:cs typeface="Times New Roman" pitchFamily="18" charset="0"/>
              </a:rPr>
              <a:t>	Controlling the LEDs</a:t>
            </a:r>
          </a:p>
          <a:p>
            <a:pPr algn="just">
              <a:buFont typeface="Wingdings" pitchFamily="2" charset="2"/>
              <a:buChar char="Ø"/>
            </a:pPr>
            <a:r>
              <a:rPr lang="en-US" sz="2400" smtClean="0">
                <a:latin typeface="Times New Roman" pitchFamily="18" charset="0"/>
                <a:cs typeface="Times New Roman" pitchFamily="18" charset="0"/>
              </a:rPr>
              <a:t>Each LED has a function (led1toggle() and led2toggle()) that executes when the server receives a message indicating that a user has clicked that LED’s button on the Web page. </a:t>
            </a:r>
          </a:p>
          <a:p>
            <a:pPr algn="just">
              <a:buFont typeface="Wingdings" pitchFamily="2" charset="2"/>
              <a:buChar char="Ø"/>
            </a:pPr>
            <a:r>
              <a:rPr lang="en-US" sz="2400" smtClean="0">
                <a:latin typeface="Times New Roman" pitchFamily="18" charset="0"/>
                <a:cs typeface="Times New Roman" pitchFamily="18" charset="0"/>
              </a:rPr>
              <a:t>When called, the function receives a pointer to an HttpState structure that contains information about the current connection and request.</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62968952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Content Placeholder 2"/>
          <p:cNvSpPr>
            <a:spLocks noGrp="1"/>
          </p:cNvSpPr>
          <p:nvPr>
            <p:ph idx="4294967295"/>
          </p:nvPr>
        </p:nvSpPr>
        <p:spPr>
          <a:xfrm>
            <a:off x="685800" y="457200"/>
            <a:ext cx="8229600" cy="6324600"/>
          </a:xfrm>
          <a:prstGeom prst="rect">
            <a:avLst/>
          </a:prstGeom>
        </p:spPr>
        <p:txBody>
          <a:bodyPr/>
          <a:lstStyle/>
          <a:p>
            <a:pPr algn="just">
              <a:buFont typeface="Arial" pitchFamily="34" charset="0"/>
              <a:buNone/>
            </a:pPr>
            <a:r>
              <a:rPr lang="en-US" sz="1900" spc="300" smtClean="0">
                <a:latin typeface="Times New Roman" pitchFamily="18" charset="0"/>
                <a:cs typeface="Times New Roman" pitchFamily="18" charset="0"/>
              </a:rPr>
              <a:t>This is the code for LED1:</a:t>
            </a:r>
          </a:p>
          <a:p>
            <a:pPr algn="just">
              <a:buFont typeface="Arial" pitchFamily="34" charset="0"/>
              <a:buNone/>
            </a:pPr>
            <a:r>
              <a:rPr lang="en-US" sz="1900" spc="300" smtClean="0">
                <a:latin typeface="Times New Roman" pitchFamily="18" charset="0"/>
                <a:cs typeface="Times New Roman" pitchFamily="18" charset="0"/>
              </a:rPr>
              <a:t>int led1toggle(HttpState* state)</a:t>
            </a:r>
          </a:p>
          <a:p>
            <a:pPr algn="just">
              <a:buFont typeface="Arial" pitchFamily="34" charset="0"/>
              <a:buNone/>
            </a:pPr>
            <a:r>
              <a:rPr lang="en-US" sz="1900" spc="300" smtClean="0">
                <a:latin typeface="Times New Roman" pitchFamily="18" charset="0"/>
                <a:cs typeface="Times New Roman" pitchFamily="18" charset="0"/>
              </a:rPr>
              <a:t>{</a:t>
            </a:r>
          </a:p>
          <a:p>
            <a:pPr algn="just">
              <a:buFont typeface="Arial" pitchFamily="34" charset="0"/>
              <a:buNone/>
            </a:pPr>
            <a:r>
              <a:rPr lang="en-US" sz="1900" spc="300" smtClean="0">
                <a:latin typeface="Times New Roman" pitchFamily="18" charset="0"/>
                <a:cs typeface="Times New Roman" pitchFamily="18" charset="0"/>
              </a:rPr>
              <a:t>	if (BitRdPortI(PGDR, 6) == 0) {</a:t>
            </a:r>
          </a:p>
          <a:p>
            <a:pPr algn="just">
              <a:buFont typeface="Arial" pitchFamily="34" charset="0"/>
              <a:buNone/>
            </a:pPr>
            <a:r>
              <a:rPr lang="en-US" sz="1900" spc="300" smtClean="0">
                <a:latin typeface="Times New Roman" pitchFamily="18" charset="0"/>
                <a:cs typeface="Times New Roman" pitchFamily="18" charset="0"/>
              </a:rPr>
              <a:t>// When the bit is 0, the LED is on, so turn it off.</a:t>
            </a:r>
          </a:p>
          <a:p>
            <a:pPr algn="just">
              <a:buFont typeface="Arial" pitchFamily="34" charset="0"/>
              <a:buNone/>
            </a:pPr>
            <a:r>
              <a:rPr lang="en-US" sz="1900" spc="300" smtClean="0">
                <a:latin typeface="Times New Roman" pitchFamily="18" charset="0"/>
                <a:cs typeface="Times New Roman" pitchFamily="18" charset="0"/>
              </a:rPr>
              <a:t>	BitWrPortI(PGDR, &amp;PGDRShadow, 1, 6);</a:t>
            </a:r>
          </a:p>
          <a:p>
            <a:pPr algn="just">
              <a:buFont typeface="Arial" pitchFamily="34" charset="0"/>
              <a:buNone/>
            </a:pPr>
            <a:r>
              <a:rPr lang="en-US" sz="1900" spc="300" smtClean="0">
                <a:latin typeface="Times New Roman" pitchFamily="18" charset="0"/>
                <a:cs typeface="Times New Roman" pitchFamily="18" charset="0"/>
              </a:rPr>
              <a:t>	strcpy(led1_image,ledoff_image);</a:t>
            </a:r>
          </a:p>
          <a:p>
            <a:pPr algn="just">
              <a:buFont typeface="Arial" pitchFamily="34" charset="0"/>
              <a:buNone/>
            </a:pPr>
            <a:r>
              <a:rPr lang="en-US" sz="1900" spc="300" smtClean="0">
                <a:latin typeface="Times New Roman" pitchFamily="18" charset="0"/>
                <a:cs typeface="Times New Roman" pitchFamily="18" charset="0"/>
              </a:rPr>
              <a:t>	strcpy(led1_state, "off");</a:t>
            </a:r>
          </a:p>
          <a:p>
            <a:pPr algn="just">
              <a:buFont typeface="Arial" pitchFamily="34" charset="0"/>
              <a:buNone/>
            </a:pPr>
            <a:r>
              <a:rPr lang="en-US" sz="1900" spc="300" smtClean="0">
                <a:latin typeface="Times New Roman" pitchFamily="18" charset="0"/>
                <a:cs typeface="Times New Roman" pitchFamily="18" charset="0"/>
              </a:rPr>
              <a:t>}</a:t>
            </a:r>
          </a:p>
          <a:p>
            <a:pPr algn="just">
              <a:buFont typeface="Arial" pitchFamily="34" charset="0"/>
              <a:buNone/>
            </a:pPr>
            <a:r>
              <a:rPr lang="en-US" sz="1900" spc="300" smtClean="0">
                <a:latin typeface="Times New Roman" pitchFamily="18" charset="0"/>
                <a:cs typeface="Times New Roman" pitchFamily="18" charset="0"/>
              </a:rPr>
              <a:t>else {</a:t>
            </a:r>
          </a:p>
          <a:p>
            <a:pPr algn="just">
              <a:buFont typeface="Arial" pitchFamily="34" charset="0"/>
              <a:buNone/>
            </a:pPr>
            <a:r>
              <a:rPr lang="en-US" sz="1900" spc="300" smtClean="0">
                <a:latin typeface="Times New Roman" pitchFamily="18" charset="0"/>
                <a:cs typeface="Times New Roman" pitchFamily="18" charset="0"/>
              </a:rPr>
              <a:t>// When the bit is 1, the LED is off, so turn it on.</a:t>
            </a:r>
          </a:p>
          <a:p>
            <a:pPr algn="just">
              <a:buFont typeface="Arial" pitchFamily="34" charset="0"/>
              <a:buNone/>
            </a:pPr>
            <a:r>
              <a:rPr lang="en-US" sz="1900" spc="300" smtClean="0">
                <a:latin typeface="Times New Roman" pitchFamily="18" charset="0"/>
                <a:cs typeface="Times New Roman" pitchFamily="18" charset="0"/>
              </a:rPr>
              <a:t>	BitWrPortI(PGDR, &amp;PGDRShadow, 0, 6);</a:t>
            </a:r>
          </a:p>
          <a:p>
            <a:pPr algn="just">
              <a:buFont typeface="Arial" pitchFamily="34" charset="0"/>
              <a:buNone/>
            </a:pPr>
            <a:r>
              <a:rPr lang="en-US" sz="1900" spc="300" smtClean="0">
                <a:latin typeface="Times New Roman" pitchFamily="18" charset="0"/>
                <a:cs typeface="Times New Roman" pitchFamily="18" charset="0"/>
              </a:rPr>
              <a:t>	strcpy(led1_image,ledon_image);</a:t>
            </a:r>
          </a:p>
          <a:p>
            <a:pPr algn="just">
              <a:buFont typeface="Arial" pitchFamily="34" charset="0"/>
              <a:buNone/>
            </a:pPr>
            <a:r>
              <a:rPr lang="en-US" sz="1900" spc="300" smtClean="0">
                <a:latin typeface="Times New Roman" pitchFamily="18" charset="0"/>
                <a:cs typeface="Times New Roman" pitchFamily="18" charset="0"/>
              </a:rPr>
              <a:t>	strcpy(led1_state, "on");</a:t>
            </a:r>
          </a:p>
          <a:p>
            <a:pPr algn="just">
              <a:buFont typeface="Arial" pitchFamily="34" charset="0"/>
              <a:buNone/>
            </a:pPr>
            <a:r>
              <a:rPr lang="en-US" sz="1900" spc="300" smtClean="0">
                <a:latin typeface="Times New Roman" pitchFamily="18" charset="0"/>
                <a:cs typeface="Times New Roman" pitchFamily="18" charset="0"/>
              </a:rPr>
              <a:t>}</a:t>
            </a:r>
          </a:p>
          <a:p>
            <a:pPr algn="just">
              <a:buFont typeface="Arial" pitchFamily="34" charset="0"/>
              <a:buNone/>
            </a:pPr>
            <a:r>
              <a:rPr lang="en-US" sz="1900" spc="300" smtClean="0">
                <a:latin typeface="Times New Roman" pitchFamily="18" charset="0"/>
                <a:cs typeface="Times New Roman" pitchFamily="18" charset="0"/>
              </a:rPr>
              <a:t>cgi_redirectto(state,REDIRECTTO);</a:t>
            </a:r>
          </a:p>
          <a:p>
            <a:pPr algn="just">
              <a:buFont typeface="Arial" pitchFamily="34" charset="0"/>
              <a:buNone/>
            </a:pPr>
            <a:r>
              <a:rPr lang="en-US" sz="1900" spc="300" smtClean="0">
                <a:latin typeface="Times New Roman" pitchFamily="18" charset="0"/>
                <a:cs typeface="Times New Roman" pitchFamily="18" charset="0"/>
              </a:rPr>
              <a:t>return 0;</a:t>
            </a:r>
          </a:p>
          <a:p>
            <a:pPr algn="just">
              <a:buFont typeface="Arial" pitchFamily="34" charset="0"/>
              <a:buNone/>
            </a:pPr>
            <a:r>
              <a:rPr lang="en-US" sz="1900" spc="30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80719927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000" smtClean="0">
                <a:latin typeface="Times New Roman" pitchFamily="18" charset="0"/>
                <a:cs typeface="Times New Roman" pitchFamily="18" charset="0"/>
              </a:rPr>
              <a:t>Writing zero to a port bit that controls an LED turns the LED on, and writing 1 to the port bit turns the LED off. </a:t>
            </a:r>
          </a:p>
          <a:p>
            <a:pPr algn="just">
              <a:buFont typeface="Wingdings" pitchFamily="2" charset="2"/>
              <a:buChar char="Ø"/>
            </a:pPr>
            <a:r>
              <a:rPr lang="en-US" sz="2000" smtClean="0">
                <a:latin typeface="Times New Roman" pitchFamily="18" charset="0"/>
                <a:cs typeface="Times New Roman" pitchFamily="18" charset="0"/>
              </a:rPr>
              <a:t>The routine for LED1 reads the state of Port G, bit 6 and toggles the bit to the opposite state.</a:t>
            </a:r>
          </a:p>
          <a:p>
            <a:pPr algn="just">
              <a:buFont typeface="Wingdings" pitchFamily="2" charset="2"/>
              <a:buChar char="Ø"/>
            </a:pPr>
            <a:r>
              <a:rPr lang="en-US" sz="2000" smtClean="0">
                <a:latin typeface="Times New Roman" pitchFamily="18" charset="0"/>
                <a:cs typeface="Times New Roman" pitchFamily="18" charset="0"/>
              </a:rPr>
              <a:t>The BitRdPortI() function returns the value of a bit on one of the Rabbit’s internal ports. </a:t>
            </a:r>
          </a:p>
          <a:p>
            <a:pPr algn="just">
              <a:buFont typeface="Wingdings" pitchFamily="2" charset="2"/>
              <a:buChar char="Ø"/>
            </a:pPr>
            <a:r>
              <a:rPr lang="en-US" sz="2000" smtClean="0">
                <a:latin typeface="Times New Roman" pitchFamily="18" charset="0"/>
                <a:cs typeface="Times New Roman" pitchFamily="18" charset="0"/>
              </a:rPr>
              <a:t>PGDR is Port G’s data register, and 6 is the number of the bit to read.</a:t>
            </a:r>
          </a:p>
          <a:p>
            <a:pPr algn="just">
              <a:buFont typeface="Wingdings" pitchFamily="2" charset="2"/>
              <a:buChar char="Ø"/>
            </a:pPr>
            <a:r>
              <a:rPr lang="en-US" sz="2000" smtClean="0">
                <a:latin typeface="Times New Roman" pitchFamily="18" charset="0"/>
                <a:cs typeface="Times New Roman" pitchFamily="18" charset="0"/>
              </a:rPr>
              <a:t>The BitWrPortI() function writes a value to a bit in one of the Rabbit’s internal ports. </a:t>
            </a:r>
          </a:p>
          <a:p>
            <a:pPr algn="just">
              <a:buFont typeface="Wingdings" pitchFamily="2" charset="2"/>
              <a:buChar char="Ø"/>
            </a:pPr>
            <a:r>
              <a:rPr lang="en-US" sz="2000" smtClean="0">
                <a:latin typeface="Times New Roman" pitchFamily="18" charset="0"/>
                <a:cs typeface="Times New Roman" pitchFamily="18" charset="0"/>
              </a:rPr>
              <a:t>Again, PGDR is Port G’s data register. The second parameter, PGDRShadow, is a variable that functions as a shadow register that contains the last value written to the register. </a:t>
            </a:r>
          </a:p>
          <a:p>
            <a:pPr algn="just">
              <a:buFont typeface="Wingdings" pitchFamily="2" charset="2"/>
              <a:buChar char="Ø"/>
            </a:pPr>
            <a:r>
              <a:rPr lang="en-US" sz="2000" smtClean="0">
                <a:latin typeface="Times New Roman" pitchFamily="18" charset="0"/>
                <a:cs typeface="Times New Roman" pitchFamily="18" charset="0"/>
              </a:rPr>
              <a:t>Shadow registers are useful for storing the most recently written values to write-only registers.</a:t>
            </a:r>
          </a:p>
          <a:p>
            <a:pPr algn="just">
              <a:buFont typeface="Wingdings" pitchFamily="2" charset="2"/>
              <a:buChar char="Ø"/>
            </a:pPr>
            <a:r>
              <a:rPr lang="en-US" sz="2000" smtClean="0">
                <a:latin typeface="Times New Roman" pitchFamily="18" charset="0"/>
                <a:cs typeface="Times New Roman" pitchFamily="18" charset="0"/>
              </a:rPr>
              <a:t>Port G has read/write access, but the BitWrPortI() function requires a shadow register. </a:t>
            </a:r>
          </a:p>
          <a:p>
            <a:pPr algn="just">
              <a:buFont typeface="Wingdings" pitchFamily="2" charset="2"/>
              <a:buChar char="Ø"/>
            </a:pPr>
            <a:r>
              <a:rPr lang="en-US" sz="2000" smtClean="0">
                <a:latin typeface="Times New Roman" pitchFamily="18" charset="0"/>
                <a:cs typeface="Times New Roman" pitchFamily="18" charset="0"/>
              </a:rPr>
              <a:t>The function’s third and fourth parameters are the value to write (1) and the bit number to write to (6).</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64309096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6324600"/>
          </a:xfrm>
          <a:prstGeom prst="rect">
            <a:avLst/>
          </a:prstGeom>
        </p:spPr>
        <p:txBody>
          <a:bodyPr/>
          <a:lstStyle/>
          <a:p>
            <a:pPr marL="468313" indent="-468313" algn="just">
              <a:buFont typeface="Wingdings" pitchFamily="2" charset="2"/>
              <a:buChar char="Ø"/>
              <a:defRPr/>
            </a:pPr>
            <a:r>
              <a:rPr lang="en-US" sz="2350" dirty="0" smtClean="0">
                <a:latin typeface="Times New Roman" pitchFamily="18" charset="0"/>
                <a:cs typeface="Times New Roman" pitchFamily="18" charset="0"/>
              </a:rPr>
              <a:t>After writing to the port bit, the routine stores a file name ("ledon.gif" or "ledoff.gif", as appropriate) in led1_image, and stores "on" or "off” as appropriate in led1_state.</a:t>
            </a:r>
          </a:p>
          <a:p>
            <a:pPr marL="468313" indent="-468313" algn="just">
              <a:spcBef>
                <a:spcPts val="1200"/>
              </a:spcBef>
              <a:buFont typeface="Wingdings" pitchFamily="2" charset="2"/>
              <a:buChar char="Ø"/>
              <a:defRPr/>
            </a:pPr>
            <a:r>
              <a:rPr lang="en-US" sz="2350" dirty="0" smtClean="0">
                <a:latin typeface="Times New Roman" pitchFamily="18" charset="0"/>
                <a:cs typeface="Times New Roman" pitchFamily="18" charset="0"/>
              </a:rPr>
              <a:t>The call to the </a:t>
            </a:r>
            <a:r>
              <a:rPr lang="en-US" sz="2350" dirty="0" err="1" smtClean="0">
                <a:latin typeface="Times New Roman" pitchFamily="18" charset="0"/>
                <a:cs typeface="Times New Roman" pitchFamily="18" charset="0"/>
              </a:rPr>
              <a:t>cgi_redirectto</a:t>
            </a:r>
            <a:r>
              <a:rPr lang="en-US" sz="2350" dirty="0" smtClean="0">
                <a:latin typeface="Times New Roman" pitchFamily="18" charset="0"/>
                <a:cs typeface="Times New Roman" pitchFamily="18" charset="0"/>
              </a:rPr>
              <a:t>() function tells the server to return an HTTP response containing a response code that advises the client to request the URL stored in REDIRECTTO</a:t>
            </a:r>
            <a:r>
              <a:rPr lang="en-US" sz="2350" smtClean="0">
                <a:latin typeface="Times New Roman" pitchFamily="18" charset="0"/>
                <a:cs typeface="Times New Roman" pitchFamily="18" charset="0"/>
              </a:rPr>
              <a:t>. </a:t>
            </a:r>
          </a:p>
          <a:p>
            <a:pPr marL="468313" indent="-468313" algn="just">
              <a:spcBef>
                <a:spcPts val="1200"/>
              </a:spcBef>
              <a:buFont typeface="Wingdings" pitchFamily="2" charset="2"/>
              <a:buChar char="Ø"/>
              <a:defRPr/>
            </a:pPr>
            <a:r>
              <a:rPr lang="en-US" sz="2350" smtClean="0">
                <a:latin typeface="Times New Roman" pitchFamily="18" charset="0"/>
                <a:cs typeface="Times New Roman" pitchFamily="18" charset="0"/>
              </a:rPr>
              <a:t>In </a:t>
            </a:r>
            <a:r>
              <a:rPr lang="en-US" sz="2350" dirty="0" smtClean="0">
                <a:latin typeface="Times New Roman" pitchFamily="18" charset="0"/>
                <a:cs typeface="Times New Roman" pitchFamily="18" charset="0"/>
              </a:rPr>
              <a:t>this application, the REDIRECTTO URL is the same index.shtml page the browser displayed when the user clicked a button</a:t>
            </a:r>
            <a:r>
              <a:rPr lang="en-US" sz="2350" smtClean="0">
                <a:latin typeface="Times New Roman" pitchFamily="18" charset="0"/>
                <a:cs typeface="Times New Roman" pitchFamily="18" charset="0"/>
              </a:rPr>
              <a:t>. </a:t>
            </a:r>
          </a:p>
          <a:p>
            <a:pPr marL="468313" indent="-468313" algn="just">
              <a:spcBef>
                <a:spcPts val="1200"/>
              </a:spcBef>
              <a:buFont typeface="Wingdings" pitchFamily="2" charset="2"/>
              <a:buChar char="Ø"/>
              <a:defRPr/>
            </a:pPr>
            <a:r>
              <a:rPr lang="en-US" sz="2350" smtClean="0">
                <a:latin typeface="Times New Roman" pitchFamily="18" charset="0"/>
                <a:cs typeface="Times New Roman" pitchFamily="18" charset="0"/>
              </a:rPr>
              <a:t>The </a:t>
            </a:r>
            <a:r>
              <a:rPr lang="en-US" sz="2350" dirty="0" smtClean="0">
                <a:latin typeface="Times New Roman" pitchFamily="18" charset="0"/>
                <a:cs typeface="Times New Roman" pitchFamily="18" charset="0"/>
              </a:rPr>
              <a:t>newly retrieved page will contain updated images and text that reflect the current values of the LEDs</a:t>
            </a:r>
            <a:r>
              <a:rPr lang="en-US" sz="2350" smtClean="0">
                <a:latin typeface="Times New Roman" pitchFamily="18" charset="0"/>
                <a:cs typeface="Times New Roman" pitchFamily="18" charset="0"/>
              </a:rPr>
              <a:t>. The </a:t>
            </a:r>
            <a:r>
              <a:rPr lang="en-US" sz="2350" dirty="0" smtClean="0">
                <a:latin typeface="Times New Roman" pitchFamily="18" charset="0"/>
                <a:cs typeface="Times New Roman" pitchFamily="18" charset="0"/>
              </a:rPr>
              <a:t>statement return 0 must follow the call to </a:t>
            </a:r>
            <a:r>
              <a:rPr lang="en-US" sz="2350" dirty="0" err="1" smtClean="0">
                <a:latin typeface="Times New Roman" pitchFamily="18" charset="0"/>
                <a:cs typeface="Times New Roman" pitchFamily="18" charset="0"/>
              </a:rPr>
              <a:t>cgi_redirectto</a:t>
            </a:r>
            <a:r>
              <a:rPr lang="en-US" sz="2350" dirty="0" smtClean="0">
                <a:latin typeface="Times New Roman" pitchFamily="18" charset="0"/>
                <a:cs typeface="Times New Roman" pitchFamily="18" charset="0"/>
              </a:rPr>
              <a:t>().</a:t>
            </a:r>
          </a:p>
          <a:p>
            <a:pPr marL="468313" indent="-468313" algn="just">
              <a:spcBef>
                <a:spcPts val="1200"/>
              </a:spcBef>
              <a:buFont typeface="Wingdings" pitchFamily="2" charset="2"/>
              <a:buChar char="Ø"/>
              <a:defRPr/>
            </a:pPr>
            <a:r>
              <a:rPr lang="en-US" sz="2350" dirty="0" smtClean="0">
                <a:latin typeface="Times New Roman" pitchFamily="18" charset="0"/>
                <a:cs typeface="Times New Roman" pitchFamily="18" charset="0"/>
              </a:rPr>
              <a:t>The routine for LED2 is the same as the routine for LED1, except that it references LED2’s port bit and variables:</a:t>
            </a:r>
            <a:endParaRPr lang="en-US" sz="235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9205797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Content Placeholder 2"/>
          <p:cNvSpPr>
            <a:spLocks noGrp="1"/>
          </p:cNvSpPr>
          <p:nvPr>
            <p:ph idx="4294967295"/>
          </p:nvPr>
        </p:nvSpPr>
        <p:spPr>
          <a:xfrm>
            <a:off x="685800" y="457200"/>
            <a:ext cx="6858000" cy="6324600"/>
          </a:xfrm>
          <a:prstGeom prst="rect">
            <a:avLst/>
          </a:prstGeom>
        </p:spPr>
        <p:txBody>
          <a:bodyPr/>
          <a:lstStyle/>
          <a:p>
            <a:pPr algn="just">
              <a:buFont typeface="Arial" pitchFamily="34" charset="0"/>
              <a:buNone/>
            </a:pPr>
            <a:r>
              <a:rPr lang="en-US" sz="2000" spc="200" smtClean="0">
                <a:latin typeface="Times New Roman" pitchFamily="18" charset="0"/>
                <a:cs typeface="Times New Roman" pitchFamily="18" charset="0"/>
              </a:rPr>
              <a:t>int led2toggle(HttpState* state)</a:t>
            </a:r>
          </a:p>
          <a:p>
            <a:pPr algn="just">
              <a:buFont typeface="Arial" pitchFamily="34" charset="0"/>
              <a:buNone/>
            </a:pPr>
            <a:r>
              <a:rPr lang="en-US" sz="2000" spc="200" smtClean="0">
                <a:latin typeface="Times New Roman" pitchFamily="18" charset="0"/>
                <a:cs typeface="Times New Roman" pitchFamily="18" charset="0"/>
              </a:rPr>
              <a:t>{</a:t>
            </a:r>
          </a:p>
          <a:p>
            <a:pPr algn="just">
              <a:buFont typeface="Arial" pitchFamily="34" charset="0"/>
              <a:buNone/>
            </a:pPr>
            <a:r>
              <a:rPr lang="en-US" sz="2000" spc="200" smtClean="0">
                <a:latin typeface="Times New Roman" pitchFamily="18" charset="0"/>
                <a:cs typeface="Times New Roman" pitchFamily="18" charset="0"/>
              </a:rPr>
              <a:t>	if (BitRdPortI(PGDR, 7) == 0) {</a:t>
            </a:r>
          </a:p>
          <a:p>
            <a:pPr algn="just">
              <a:buFont typeface="Arial" pitchFamily="34" charset="0"/>
              <a:buNone/>
            </a:pPr>
            <a:r>
              <a:rPr lang="en-US" sz="2000" spc="200" smtClean="0">
                <a:latin typeface="Times New Roman" pitchFamily="18" charset="0"/>
                <a:cs typeface="Times New Roman" pitchFamily="18" charset="0"/>
              </a:rPr>
              <a:t>// When the bit is 0, the LED is on, so turn it off.</a:t>
            </a:r>
          </a:p>
          <a:p>
            <a:pPr algn="just">
              <a:buFont typeface="Arial" pitchFamily="34" charset="0"/>
              <a:buNone/>
            </a:pPr>
            <a:r>
              <a:rPr lang="en-US" sz="2000" spc="200" smtClean="0">
                <a:latin typeface="Times New Roman" pitchFamily="18" charset="0"/>
                <a:cs typeface="Times New Roman" pitchFamily="18" charset="0"/>
              </a:rPr>
              <a:t>		BitWrPortI(PGDR, &amp;PGDRShadow, 1, 7);</a:t>
            </a:r>
          </a:p>
          <a:p>
            <a:pPr algn="just">
              <a:buFont typeface="Arial" pitchFamily="34" charset="0"/>
              <a:buNone/>
            </a:pPr>
            <a:r>
              <a:rPr lang="en-US" sz="2000" spc="200" smtClean="0">
                <a:latin typeface="Times New Roman" pitchFamily="18" charset="0"/>
                <a:cs typeface="Times New Roman" pitchFamily="18" charset="0"/>
              </a:rPr>
              <a:t>		strcpy(led2_image,ledoff_image);</a:t>
            </a:r>
          </a:p>
          <a:p>
            <a:pPr algn="just">
              <a:buFont typeface="Arial" pitchFamily="34" charset="0"/>
              <a:buNone/>
            </a:pPr>
            <a:r>
              <a:rPr lang="en-US" sz="2000" spc="200" smtClean="0">
                <a:latin typeface="Times New Roman" pitchFamily="18" charset="0"/>
                <a:cs typeface="Times New Roman" pitchFamily="18" charset="0"/>
              </a:rPr>
              <a:t>		strcpy(led2_state, "off");</a:t>
            </a:r>
          </a:p>
          <a:p>
            <a:pPr algn="just">
              <a:buFont typeface="Arial" pitchFamily="34" charset="0"/>
              <a:buNone/>
            </a:pPr>
            <a:r>
              <a:rPr lang="en-US" sz="2000" spc="200" smtClean="0">
                <a:latin typeface="Times New Roman" pitchFamily="18" charset="0"/>
                <a:cs typeface="Times New Roman" pitchFamily="18" charset="0"/>
              </a:rPr>
              <a:t>	}</a:t>
            </a:r>
          </a:p>
          <a:p>
            <a:pPr algn="just">
              <a:buFont typeface="Arial" pitchFamily="34" charset="0"/>
              <a:buNone/>
            </a:pPr>
            <a:r>
              <a:rPr lang="en-US" sz="2000" spc="200" smtClean="0">
                <a:latin typeface="Times New Roman" pitchFamily="18" charset="0"/>
                <a:cs typeface="Times New Roman" pitchFamily="18" charset="0"/>
              </a:rPr>
              <a:t>else {</a:t>
            </a:r>
          </a:p>
          <a:p>
            <a:pPr algn="just">
              <a:buFont typeface="Arial" pitchFamily="34" charset="0"/>
              <a:buNone/>
            </a:pPr>
            <a:r>
              <a:rPr lang="en-US" sz="2000" spc="200" smtClean="0">
                <a:latin typeface="Times New Roman" pitchFamily="18" charset="0"/>
                <a:cs typeface="Times New Roman" pitchFamily="18" charset="0"/>
              </a:rPr>
              <a:t>// When the bit is 1, the LED is off, so turn it on.</a:t>
            </a:r>
          </a:p>
          <a:p>
            <a:pPr algn="just">
              <a:buFont typeface="Arial" pitchFamily="34" charset="0"/>
              <a:buNone/>
            </a:pPr>
            <a:r>
              <a:rPr lang="en-US" sz="2000" spc="200" smtClean="0">
                <a:latin typeface="Times New Roman" pitchFamily="18" charset="0"/>
                <a:cs typeface="Times New Roman" pitchFamily="18" charset="0"/>
              </a:rPr>
              <a:t>		BitWrPortI(PGDR, &amp;PGDRShadow, 0, 7);</a:t>
            </a:r>
          </a:p>
          <a:p>
            <a:pPr algn="just">
              <a:buFont typeface="Arial" pitchFamily="34" charset="0"/>
              <a:buNone/>
            </a:pPr>
            <a:r>
              <a:rPr lang="en-US" sz="2000" spc="200" smtClean="0">
                <a:latin typeface="Times New Roman" pitchFamily="18" charset="0"/>
                <a:cs typeface="Times New Roman" pitchFamily="18" charset="0"/>
              </a:rPr>
              <a:t>		strcpy(led2_image,ledon_image);</a:t>
            </a:r>
          </a:p>
          <a:p>
            <a:pPr algn="just">
              <a:buFont typeface="Arial" pitchFamily="34" charset="0"/>
              <a:buNone/>
            </a:pPr>
            <a:r>
              <a:rPr lang="en-US" sz="2000" spc="200" smtClean="0">
                <a:latin typeface="Times New Roman" pitchFamily="18" charset="0"/>
                <a:cs typeface="Times New Roman" pitchFamily="18" charset="0"/>
              </a:rPr>
              <a:t>		strcpy(led2_state, "on");</a:t>
            </a:r>
          </a:p>
          <a:p>
            <a:pPr algn="just">
              <a:buFont typeface="Arial" pitchFamily="34" charset="0"/>
              <a:buNone/>
            </a:pPr>
            <a:r>
              <a:rPr lang="en-US" sz="2000" spc="200" smtClean="0">
                <a:latin typeface="Times New Roman" pitchFamily="18" charset="0"/>
                <a:cs typeface="Times New Roman" pitchFamily="18" charset="0"/>
              </a:rPr>
              <a:t>	}</a:t>
            </a:r>
          </a:p>
          <a:p>
            <a:pPr algn="just">
              <a:buFont typeface="Arial" pitchFamily="34" charset="0"/>
              <a:buNone/>
            </a:pPr>
            <a:r>
              <a:rPr lang="en-US" sz="2000" spc="200" smtClean="0">
                <a:latin typeface="Times New Roman" pitchFamily="18" charset="0"/>
                <a:cs typeface="Times New Roman" pitchFamily="18" charset="0"/>
              </a:rPr>
              <a:t>	cgi_redirectto(state,REDIRECTTO);</a:t>
            </a:r>
          </a:p>
          <a:p>
            <a:pPr algn="just">
              <a:buFont typeface="Arial" pitchFamily="34" charset="0"/>
              <a:buNone/>
            </a:pPr>
            <a:r>
              <a:rPr lang="en-US" sz="2000" spc="200" smtClean="0">
                <a:latin typeface="Times New Roman" pitchFamily="18" charset="0"/>
                <a:cs typeface="Times New Roman" pitchFamily="18" charset="0"/>
              </a:rPr>
              <a:t>	return 0;</a:t>
            </a:r>
          </a:p>
          <a:p>
            <a:pPr algn="just">
              <a:buFont typeface="Arial" pitchFamily="34" charset="0"/>
              <a:buNone/>
            </a:pPr>
            <a:r>
              <a:rPr lang="en-US" sz="2000" spc="20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9017461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Content Placeholder 2"/>
          <p:cNvSpPr>
            <a:spLocks noGrp="1"/>
          </p:cNvSpPr>
          <p:nvPr>
            <p:ph idx="4294967295"/>
          </p:nvPr>
        </p:nvSpPr>
        <p:spPr>
          <a:xfrm>
            <a:off x="457200" y="5334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Specifying What the Web Server Can Access</a:t>
            </a:r>
          </a:p>
          <a:p>
            <a:pPr algn="just">
              <a:buFont typeface="Wingdings" pitchFamily="2" charset="2"/>
              <a:buChar char="Ø"/>
            </a:pPr>
            <a:r>
              <a:rPr lang="fr-FR" sz="2400" smtClean="0">
                <a:latin typeface="Times New Roman" pitchFamily="18" charset="0"/>
                <a:cs typeface="Times New Roman" pitchFamily="18" charset="0"/>
              </a:rPr>
              <a:t>an HttpSpec structure contains information </a:t>
            </a:r>
            <a:r>
              <a:rPr lang="en-US" sz="2400" smtClean="0">
                <a:latin typeface="Times New Roman" pitchFamily="18" charset="0"/>
                <a:cs typeface="Times New Roman" pitchFamily="18" charset="0"/>
              </a:rPr>
              <a:t>about the files, variables, and functions the Web server can access. </a:t>
            </a:r>
          </a:p>
          <a:p>
            <a:pPr algn="just">
              <a:spcBef>
                <a:spcPts val="1200"/>
              </a:spcBef>
              <a:buFont typeface="Wingdings" pitchFamily="2" charset="2"/>
              <a:buChar char="Ø"/>
            </a:pPr>
            <a:r>
              <a:rPr lang="en-US" sz="2400" smtClean="0">
                <a:latin typeface="Times New Roman" pitchFamily="18" charset="0"/>
                <a:cs typeface="Times New Roman" pitchFamily="18" charset="0"/>
              </a:rPr>
              <a:t>The Web page and three image files each have an HTTPSPEC_FILE entry in the structure.</a:t>
            </a:r>
          </a:p>
          <a:p>
            <a:pPr algn="just">
              <a:spcBef>
                <a:spcPts val="1200"/>
              </a:spcBef>
              <a:buFont typeface="Wingdings" pitchFamily="2" charset="2"/>
              <a:buChar char="Ø"/>
            </a:pPr>
            <a:r>
              <a:rPr lang="en-US" sz="2400" smtClean="0">
                <a:latin typeface="Times New Roman" pitchFamily="18" charset="0"/>
                <a:cs typeface="Times New Roman" pitchFamily="18" charset="0"/>
              </a:rPr>
              <a:t>When a browser requests the file </a:t>
            </a:r>
            <a:r>
              <a:rPr lang="en-US" sz="2400" i="1" smtClean="0">
                <a:latin typeface="Times New Roman" pitchFamily="18" charset="0"/>
                <a:cs typeface="Times New Roman" pitchFamily="18" charset="0"/>
              </a:rPr>
              <a:t>index.shtml or the server’s default file </a:t>
            </a:r>
            <a:r>
              <a:rPr lang="en-US" sz="2400" smtClean="0">
                <a:latin typeface="Times New Roman" pitchFamily="18" charset="0"/>
                <a:cs typeface="Times New Roman" pitchFamily="18" charset="0"/>
              </a:rPr>
              <a:t>("/"), the server serves the Web page stored at index_html. </a:t>
            </a:r>
          </a:p>
          <a:p>
            <a:pPr algn="just">
              <a:spcBef>
                <a:spcPts val="1200"/>
              </a:spcBef>
              <a:buFont typeface="Wingdings" pitchFamily="2" charset="2"/>
              <a:buChar char="Ø"/>
            </a:pPr>
            <a:r>
              <a:rPr lang="en-US" sz="2400" smtClean="0">
                <a:latin typeface="Times New Roman" pitchFamily="18" charset="0"/>
                <a:cs typeface="Times New Roman" pitchFamily="18" charset="0"/>
              </a:rPr>
              <a:t>The four string variables that hold file names and LED state information each have an HTTPSPEC_VARIABLE entry. </a:t>
            </a:r>
          </a:p>
          <a:p>
            <a:pPr algn="just">
              <a:spcBef>
                <a:spcPts val="1200"/>
              </a:spcBef>
              <a:buFont typeface="Wingdings" pitchFamily="2" charset="2"/>
              <a:buChar char="Ø"/>
            </a:pPr>
            <a:r>
              <a:rPr lang="en-US" sz="2400" smtClean="0">
                <a:latin typeface="Times New Roman" pitchFamily="18" charset="0"/>
                <a:cs typeface="Times New Roman" pitchFamily="18" charset="0"/>
              </a:rPr>
              <a:t>Two HTTPSPEC_FUNCTION entries associate the names of the CGI programs (/led1toggle.cgi and /led2toggle.cgi) with pointers to the functions led1toggle and led2toggle.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67404351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Content Placeholder 2"/>
          <p:cNvSpPr>
            <a:spLocks noGrp="1"/>
          </p:cNvSpPr>
          <p:nvPr>
            <p:ph idx="4294967295"/>
          </p:nvPr>
        </p:nvSpPr>
        <p:spPr>
          <a:xfrm>
            <a:off x="457200" y="609600"/>
            <a:ext cx="8229600" cy="6248400"/>
          </a:xfrm>
          <a:prstGeom prst="rect">
            <a:avLst/>
          </a:prstGeom>
        </p:spPr>
        <p:txBody>
          <a:bodyPr/>
          <a:lstStyle/>
          <a:p>
            <a:pPr>
              <a:lnSpc>
                <a:spcPct val="125000"/>
              </a:lnSpc>
              <a:buFont typeface="Arial" pitchFamily="34" charset="0"/>
              <a:buNone/>
            </a:pPr>
            <a:r>
              <a:rPr lang="en-US" sz="1800" smtClean="0">
                <a:latin typeface="Times New Roman" pitchFamily="18" charset="0"/>
                <a:cs typeface="Times New Roman" pitchFamily="18" charset="0"/>
              </a:rPr>
              <a:t>	const HttpSpec http_flashspec[] =</a:t>
            </a:r>
          </a:p>
          <a:p>
            <a:pPr>
              <a:lnSpc>
                <a:spcPct val="125000"/>
              </a:lnSpc>
              <a:buFont typeface="Arial" pitchFamily="34" charset="0"/>
              <a:buNone/>
            </a:pPr>
            <a:r>
              <a:rPr lang="en-US" sz="1800" smtClean="0">
                <a:latin typeface="Times New Roman" pitchFamily="18" charset="0"/>
                <a:cs typeface="Times New Roman" pitchFamily="18" charset="0"/>
              </a:rPr>
              <a:t>	{</a:t>
            </a:r>
          </a:p>
          <a:p>
            <a:pPr>
              <a:lnSpc>
                <a:spcPct val="125000"/>
              </a:lnSpc>
              <a:buFont typeface="Arial" pitchFamily="34" charset="0"/>
              <a:buNone/>
            </a:pPr>
            <a:r>
              <a:rPr lang="en-US" sz="1800" smtClean="0">
                <a:latin typeface="Times New Roman" pitchFamily="18" charset="0"/>
                <a:cs typeface="Times New Roman" pitchFamily="18" charset="0"/>
              </a:rPr>
              <a:t>	{ HTTPSPEC_FILE, "/", index_html, NULL, 0, NULL, NULL},</a:t>
            </a:r>
          </a:p>
          <a:p>
            <a:pPr>
              <a:lnSpc>
                <a:spcPct val="125000"/>
              </a:lnSpc>
              <a:buFont typeface="Arial" pitchFamily="34" charset="0"/>
              <a:buNone/>
            </a:pPr>
            <a:r>
              <a:rPr lang="en-US" sz="1800" smtClean="0">
                <a:latin typeface="Times New Roman" pitchFamily="18" charset="0"/>
                <a:cs typeface="Times New Roman" pitchFamily="18" charset="0"/>
              </a:rPr>
              <a:t>	{ HTTPSPEC_FILE, "/index.shtml", index_html, NULL, 0, NULL, NULL},</a:t>
            </a:r>
          </a:p>
          <a:p>
            <a:pPr>
              <a:lnSpc>
                <a:spcPct val="125000"/>
              </a:lnSpc>
              <a:buFont typeface="Arial" pitchFamily="34" charset="0"/>
              <a:buNone/>
            </a:pPr>
            <a:r>
              <a:rPr lang="en-US" sz="1800" smtClean="0">
                <a:latin typeface="Times New Roman" pitchFamily="18" charset="0"/>
                <a:cs typeface="Times New Roman" pitchFamily="18" charset="0"/>
              </a:rPr>
              <a:t>	{ HTTPSPEC_FILE, "/ledon.gif", ledon_gif, NULL, 0, NULL, NULL},</a:t>
            </a:r>
          </a:p>
          <a:p>
            <a:pPr>
              <a:lnSpc>
                <a:spcPct val="125000"/>
              </a:lnSpc>
              <a:buFont typeface="Arial" pitchFamily="34" charset="0"/>
              <a:buNone/>
            </a:pPr>
            <a:r>
              <a:rPr lang="en-US" sz="1800" smtClean="0">
                <a:latin typeface="Times New Roman" pitchFamily="18" charset="0"/>
                <a:cs typeface="Times New Roman" pitchFamily="18" charset="0"/>
              </a:rPr>
              <a:t>	{ HTTPSPEC_FILE, "/ledoff.gif", ledoff_gif, NULL, 0, NULL, NULL},</a:t>
            </a:r>
          </a:p>
          <a:p>
            <a:pPr>
              <a:lnSpc>
                <a:spcPct val="125000"/>
              </a:lnSpc>
              <a:buFont typeface="Arial" pitchFamily="34" charset="0"/>
              <a:buNone/>
            </a:pPr>
            <a:r>
              <a:rPr lang="en-US" sz="1800" smtClean="0">
                <a:latin typeface="Times New Roman" pitchFamily="18" charset="0"/>
                <a:cs typeface="Times New Roman" pitchFamily="18" charset="0"/>
              </a:rPr>
              <a:t>	{ HTTPSPEC_FILE, "/button.gif", button_gif, NULL, 0, NULL, NULL},</a:t>
            </a:r>
          </a:p>
          <a:p>
            <a:pPr>
              <a:lnSpc>
                <a:spcPct val="125000"/>
              </a:lnSpc>
              <a:buFont typeface="Arial" pitchFamily="34" charset="0"/>
              <a:buNone/>
            </a:pPr>
            <a:r>
              <a:rPr lang="en-US" sz="1800" smtClean="0">
                <a:latin typeface="Times New Roman" pitchFamily="18" charset="0"/>
                <a:cs typeface="Times New Roman" pitchFamily="18" charset="0"/>
              </a:rPr>
              <a:t>	{ HTTPSPEC_VARIABLE, "led1_image", 0, led1_image, PTR16, "%s", NULL},</a:t>
            </a:r>
          </a:p>
          <a:p>
            <a:pPr>
              <a:lnSpc>
                <a:spcPct val="125000"/>
              </a:lnSpc>
              <a:buFont typeface="Arial" pitchFamily="34" charset="0"/>
              <a:buNone/>
            </a:pPr>
            <a:r>
              <a:rPr lang="en-US" sz="1800" smtClean="0">
                <a:latin typeface="Times New Roman" pitchFamily="18" charset="0"/>
                <a:cs typeface="Times New Roman" pitchFamily="18" charset="0"/>
              </a:rPr>
              <a:t>	{ HTTPSPEC_VARIABLE, "led2_image", 0, led2_image, PTR16, "%s", NULL},</a:t>
            </a:r>
          </a:p>
          <a:p>
            <a:pPr>
              <a:lnSpc>
                <a:spcPct val="125000"/>
              </a:lnSpc>
              <a:buFont typeface="Arial" pitchFamily="34" charset="0"/>
              <a:buNone/>
            </a:pPr>
            <a:r>
              <a:rPr lang="en-US" sz="1800" smtClean="0">
                <a:latin typeface="Times New Roman" pitchFamily="18" charset="0"/>
                <a:cs typeface="Times New Roman" pitchFamily="18" charset="0"/>
              </a:rPr>
              <a:t>	{ HTTPSPEC_VARIABLE, "led1_state", 0, led1_state, PTR16, "%s", NULL},</a:t>
            </a:r>
          </a:p>
          <a:p>
            <a:pPr>
              <a:lnSpc>
                <a:spcPct val="125000"/>
              </a:lnSpc>
              <a:buFont typeface="Arial" pitchFamily="34" charset="0"/>
              <a:buNone/>
            </a:pPr>
            <a:r>
              <a:rPr lang="en-US" sz="1800" smtClean="0">
                <a:latin typeface="Times New Roman" pitchFamily="18" charset="0"/>
                <a:cs typeface="Times New Roman" pitchFamily="18" charset="0"/>
              </a:rPr>
              <a:t>	{ HTTPSPEC_VARIABLE, "led2_state", 0, led2_state, PTR16, "%s", NULL},</a:t>
            </a:r>
          </a:p>
          <a:p>
            <a:pPr>
              <a:lnSpc>
                <a:spcPct val="125000"/>
              </a:lnSpc>
              <a:buFont typeface="Arial" pitchFamily="34" charset="0"/>
              <a:buNone/>
            </a:pPr>
            <a:r>
              <a:rPr lang="en-US" sz="1800" smtClean="0">
                <a:latin typeface="Times New Roman" pitchFamily="18" charset="0"/>
                <a:cs typeface="Times New Roman" pitchFamily="18" charset="0"/>
              </a:rPr>
              <a:t>	{ HTTPSPEC_FUNCTION, "/led1toggle.cgi", 0, led1toggle, 0, NULL, NULL},</a:t>
            </a:r>
          </a:p>
          <a:p>
            <a:pPr>
              <a:lnSpc>
                <a:spcPct val="125000"/>
              </a:lnSpc>
              <a:buFont typeface="Arial" pitchFamily="34" charset="0"/>
              <a:buNone/>
            </a:pPr>
            <a:r>
              <a:rPr lang="en-US" sz="1800" smtClean="0">
                <a:latin typeface="Times New Roman" pitchFamily="18" charset="0"/>
                <a:cs typeface="Times New Roman" pitchFamily="18" charset="0"/>
              </a:rPr>
              <a:t>	{ HTTPSPEC_FUNCTION, "/led2toggle.cgi", 0, led2toggle, 0, NULL, NULL},</a:t>
            </a:r>
          </a:p>
          <a:p>
            <a:pPr>
              <a:lnSpc>
                <a:spcPct val="125000"/>
              </a:lnSpc>
              <a:buFont typeface="Arial" pitchFamily="34" charset="0"/>
              <a:buNone/>
            </a:pPr>
            <a:r>
              <a:rPr lang="en-US" sz="18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88648040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Content Placeholder 2"/>
          <p:cNvSpPr>
            <a:spLocks noGrp="1"/>
          </p:cNvSpPr>
          <p:nvPr>
            <p:ph idx="4294967295"/>
          </p:nvPr>
        </p:nvSpPr>
        <p:spPr>
          <a:xfrm>
            <a:off x="457200" y="381000"/>
            <a:ext cx="8229600" cy="6324600"/>
          </a:xfrm>
          <a:prstGeom prst="rect">
            <a:avLst/>
          </a:prstGeom>
        </p:spPr>
        <p:txBody>
          <a:bodyPr/>
          <a:lstStyle/>
          <a:p>
            <a:pPr algn="just">
              <a:buFont typeface="Arial" pitchFamily="34" charset="0"/>
              <a:buNone/>
            </a:pPr>
            <a:r>
              <a:rPr lang="en-US" sz="2000" b="1" smtClean="0">
                <a:solidFill>
                  <a:srgbClr val="0000FF"/>
                </a:solidFill>
                <a:latin typeface="Times New Roman" pitchFamily="18" charset="0"/>
                <a:cs typeface="Times New Roman" pitchFamily="18" charset="0"/>
              </a:rPr>
              <a:t>The main() Function</a:t>
            </a:r>
          </a:p>
          <a:p>
            <a:pPr algn="just">
              <a:buFont typeface="Wingdings" pitchFamily="2" charset="2"/>
              <a:buChar char="Ø"/>
            </a:pPr>
            <a:r>
              <a:rPr lang="en-US" sz="2000" smtClean="0">
                <a:latin typeface="Times New Roman" pitchFamily="18" charset="0"/>
                <a:cs typeface="Times New Roman" pitchFamily="18" charset="0"/>
              </a:rPr>
              <a:t>The program’s main() function begins by writing to Port G’s Data Direction Register (PGDDR) to configure bits 6 and 7 as outputs. Writing 1 to a bit in the register configures the corresponding port bit as an output. The program then reads the bits and stores the appropriate file names and text to use on the Web page to reflect the LEDs’ states.</a:t>
            </a:r>
          </a:p>
          <a:p>
            <a:pPr algn="just">
              <a:buFont typeface="Arial" pitchFamily="34" charset="0"/>
              <a:buNone/>
            </a:pPr>
            <a:r>
              <a:rPr lang="en-US" sz="1200" smtClean="0">
                <a:latin typeface="Times New Roman" pitchFamily="18" charset="0"/>
                <a:cs typeface="Times New Roman" pitchFamily="18" charset="0"/>
              </a:rPr>
              <a:t>	</a:t>
            </a:r>
            <a:r>
              <a:rPr lang="en-US" sz="1200" spc="300" smtClean="0">
                <a:latin typeface="Times New Roman" pitchFamily="18" charset="0"/>
                <a:cs typeface="Times New Roman" pitchFamily="18" charset="0"/>
              </a:rPr>
              <a:t>main()</a:t>
            </a:r>
          </a:p>
          <a:p>
            <a:pPr algn="just">
              <a:buFont typeface="Arial" pitchFamily="34" charset="0"/>
              <a:buNone/>
            </a:pPr>
            <a:r>
              <a:rPr lang="en-US" sz="1200" spc="300" smtClean="0">
                <a:latin typeface="Times New Roman" pitchFamily="18" charset="0"/>
                <a:cs typeface="Times New Roman" pitchFamily="18" charset="0"/>
              </a:rPr>
              <a:t>	{</a:t>
            </a:r>
          </a:p>
          <a:p>
            <a:pPr>
              <a:buFont typeface="Arial" pitchFamily="34" charset="0"/>
              <a:buNone/>
            </a:pPr>
            <a:r>
              <a:rPr lang="en-US" sz="1200" spc="300" smtClean="0">
                <a:latin typeface="Times New Roman" pitchFamily="18" charset="0"/>
                <a:cs typeface="Times New Roman" pitchFamily="18" charset="0"/>
              </a:rPr>
              <a:t>	WrPortI(PGDDR, NULL, 0xC0);</a:t>
            </a:r>
          </a:p>
          <a:p>
            <a:pPr>
              <a:buFont typeface="Arial" pitchFamily="34" charset="0"/>
              <a:buNone/>
            </a:pPr>
            <a:r>
              <a:rPr lang="en-US" sz="1200" spc="300" smtClean="0">
                <a:latin typeface="Times New Roman" pitchFamily="18" charset="0"/>
                <a:cs typeface="Times New Roman" pitchFamily="18" charset="0"/>
              </a:rPr>
              <a:t>	if (BitRdPortI(PGDR, 6) == 0) {</a:t>
            </a:r>
          </a:p>
          <a:p>
            <a:pPr>
              <a:buFont typeface="Arial" pitchFamily="34" charset="0"/>
              <a:buNone/>
            </a:pPr>
            <a:r>
              <a:rPr lang="en-US" sz="1200" spc="300" smtClean="0">
                <a:latin typeface="Times New Roman" pitchFamily="18" charset="0"/>
                <a:cs typeface="Times New Roman" pitchFamily="18" charset="0"/>
              </a:rPr>
              <a:t>	strcpy(led1_image,ledon_image);</a:t>
            </a:r>
          </a:p>
          <a:p>
            <a:pPr>
              <a:buFont typeface="Arial" pitchFamily="34" charset="0"/>
              <a:buNone/>
            </a:pPr>
            <a:r>
              <a:rPr lang="en-US" sz="1200" spc="300" smtClean="0">
                <a:latin typeface="Times New Roman" pitchFamily="18" charset="0"/>
                <a:cs typeface="Times New Roman" pitchFamily="18" charset="0"/>
              </a:rPr>
              <a:t>	strcpy(led1_state, "on");</a:t>
            </a:r>
          </a:p>
          <a:p>
            <a:pPr>
              <a:buFont typeface="Arial" pitchFamily="34" charset="0"/>
              <a:buNone/>
            </a:pPr>
            <a:r>
              <a:rPr lang="en-US" sz="1200" spc="300" smtClean="0">
                <a:latin typeface="Times New Roman" pitchFamily="18" charset="0"/>
                <a:cs typeface="Times New Roman" pitchFamily="18" charset="0"/>
              </a:rPr>
              <a:t>	} </a:t>
            </a:r>
          </a:p>
          <a:p>
            <a:pPr>
              <a:buFont typeface="Arial" pitchFamily="34" charset="0"/>
              <a:buNone/>
            </a:pPr>
            <a:r>
              <a:rPr lang="en-US" sz="1200" spc="300" smtClean="0">
                <a:latin typeface="Times New Roman" pitchFamily="18" charset="0"/>
                <a:cs typeface="Times New Roman" pitchFamily="18" charset="0"/>
              </a:rPr>
              <a:t>	else {</a:t>
            </a:r>
          </a:p>
          <a:p>
            <a:pPr>
              <a:buFont typeface="Arial" pitchFamily="34" charset="0"/>
              <a:buNone/>
            </a:pPr>
            <a:r>
              <a:rPr lang="en-US" sz="1200" spc="300" smtClean="0">
                <a:latin typeface="Times New Roman" pitchFamily="18" charset="0"/>
                <a:cs typeface="Times New Roman" pitchFamily="18" charset="0"/>
              </a:rPr>
              <a:t>	strcpy(led1_image,ledoff_image);</a:t>
            </a:r>
          </a:p>
          <a:p>
            <a:pPr>
              <a:buFont typeface="Arial" pitchFamily="34" charset="0"/>
              <a:buNone/>
            </a:pPr>
            <a:r>
              <a:rPr lang="en-US" sz="1200" spc="300" smtClean="0">
                <a:latin typeface="Times New Roman" pitchFamily="18" charset="0"/>
                <a:cs typeface="Times New Roman" pitchFamily="18" charset="0"/>
              </a:rPr>
              <a:t>	strcpy(led1_state, "off");</a:t>
            </a:r>
          </a:p>
          <a:p>
            <a:pPr>
              <a:buFont typeface="Arial" pitchFamily="34" charset="0"/>
              <a:buNone/>
            </a:pPr>
            <a:r>
              <a:rPr lang="en-US" sz="1200" spc="300" smtClean="0">
                <a:latin typeface="Times New Roman" pitchFamily="18" charset="0"/>
                <a:cs typeface="Times New Roman" pitchFamily="18" charset="0"/>
              </a:rPr>
              <a:t>	}</a:t>
            </a:r>
          </a:p>
          <a:p>
            <a:pPr>
              <a:buFont typeface="Arial" pitchFamily="34" charset="0"/>
              <a:buNone/>
            </a:pPr>
            <a:r>
              <a:rPr lang="en-US" sz="1200" spc="300" smtClean="0">
                <a:latin typeface="Times New Roman" pitchFamily="18" charset="0"/>
                <a:cs typeface="Times New Roman" pitchFamily="18" charset="0"/>
              </a:rPr>
              <a:t>	if (BitRdPortI(PGDR, 7) == 0) {</a:t>
            </a:r>
          </a:p>
          <a:p>
            <a:pPr>
              <a:buFont typeface="Arial" pitchFamily="34" charset="0"/>
              <a:buNone/>
            </a:pPr>
            <a:r>
              <a:rPr lang="en-US" sz="1200" spc="300" smtClean="0">
                <a:latin typeface="Times New Roman" pitchFamily="18" charset="0"/>
                <a:cs typeface="Times New Roman" pitchFamily="18" charset="0"/>
              </a:rPr>
              <a:t>		strcpy(led2_image,ledon_image);</a:t>
            </a:r>
          </a:p>
          <a:p>
            <a:pPr>
              <a:buFont typeface="Arial" pitchFamily="34" charset="0"/>
              <a:buNone/>
            </a:pPr>
            <a:r>
              <a:rPr lang="en-US" sz="1200" spc="300" smtClean="0">
                <a:latin typeface="Times New Roman" pitchFamily="18" charset="0"/>
                <a:cs typeface="Times New Roman" pitchFamily="18" charset="0"/>
              </a:rPr>
              <a:t>		strcpy(led2_state, "on");</a:t>
            </a:r>
          </a:p>
          <a:p>
            <a:pPr>
              <a:buFont typeface="Arial" pitchFamily="34" charset="0"/>
              <a:buNone/>
            </a:pPr>
            <a:r>
              <a:rPr lang="en-US" sz="1200" spc="300" smtClean="0">
                <a:latin typeface="Times New Roman" pitchFamily="18" charset="0"/>
                <a:cs typeface="Times New Roman" pitchFamily="18" charset="0"/>
              </a:rPr>
              <a:t>	} else {</a:t>
            </a:r>
          </a:p>
          <a:p>
            <a:pPr>
              <a:buFont typeface="Arial" pitchFamily="34" charset="0"/>
              <a:buNone/>
            </a:pPr>
            <a:r>
              <a:rPr lang="en-US" sz="1200" spc="300" smtClean="0">
                <a:latin typeface="Times New Roman" pitchFamily="18" charset="0"/>
                <a:cs typeface="Times New Roman" pitchFamily="18" charset="0"/>
              </a:rPr>
              <a:t>		strcpy(led2_image,ledoff_image);</a:t>
            </a:r>
          </a:p>
          <a:p>
            <a:pPr>
              <a:buFont typeface="Arial" pitchFamily="34" charset="0"/>
              <a:buNone/>
            </a:pPr>
            <a:r>
              <a:rPr lang="en-US" sz="1200" spc="300" smtClean="0">
                <a:latin typeface="Times New Roman" pitchFamily="18" charset="0"/>
                <a:cs typeface="Times New Roman" pitchFamily="18" charset="0"/>
              </a:rPr>
              <a:t>		strcpy(led2_state, "off");</a:t>
            </a:r>
          </a:p>
          <a:p>
            <a:pPr>
              <a:buFont typeface="Arial" pitchFamily="34" charset="0"/>
              <a:buNone/>
            </a:pPr>
            <a:r>
              <a:rPr lang="en-US" sz="1200" spc="3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5701346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Content Placeholder 2"/>
          <p:cNvSpPr>
            <a:spLocks noGrp="1"/>
          </p:cNvSpPr>
          <p:nvPr>
            <p:ph idx="4294967295"/>
          </p:nvPr>
        </p:nvSpPr>
        <p:spPr>
          <a:xfrm>
            <a:off x="457200" y="609600"/>
            <a:ext cx="8229600" cy="6400800"/>
          </a:xfrm>
          <a:prstGeom prst="rect">
            <a:avLst/>
          </a:prstGeom>
        </p:spPr>
        <p:txBody>
          <a:bodyPr/>
          <a:lstStyle/>
          <a:p>
            <a:pPr algn="just">
              <a:buFont typeface="Wingdings" pitchFamily="2" charset="2"/>
              <a:buChar char="Ø"/>
            </a:pPr>
            <a:r>
              <a:rPr lang="en-US" sz="2350" smtClean="0">
                <a:latin typeface="Times New Roman" pitchFamily="18" charset="0"/>
                <a:cs typeface="Times New Roman" pitchFamily="18" charset="0"/>
              </a:rPr>
              <a:t>The main program loop has just one task, calling http_handler(). </a:t>
            </a:r>
          </a:p>
          <a:p>
            <a:pPr algn="just">
              <a:buFont typeface="Wingdings" pitchFamily="2" charset="2"/>
              <a:buChar char="Ø"/>
            </a:pPr>
            <a:r>
              <a:rPr lang="en-US" sz="2350" smtClean="0">
                <a:latin typeface="Times New Roman" pitchFamily="18" charset="0"/>
                <a:cs typeface="Times New Roman" pitchFamily="18" charset="0"/>
              </a:rPr>
              <a:t>In a real-world application, the main program loop would perform other tasks as well.</a:t>
            </a:r>
          </a:p>
          <a:p>
            <a:pPr algn="just">
              <a:buFont typeface="Arial" pitchFamily="34" charset="0"/>
              <a:buNone/>
            </a:pPr>
            <a:r>
              <a:rPr lang="en-US" sz="2350" smtClean="0">
                <a:latin typeface="Times New Roman" pitchFamily="18" charset="0"/>
                <a:cs typeface="Times New Roman" pitchFamily="18" charset="0"/>
              </a:rPr>
              <a:t>	while (1) {</a:t>
            </a:r>
          </a:p>
          <a:p>
            <a:pPr algn="just">
              <a:buFont typeface="Arial" pitchFamily="34" charset="0"/>
              <a:buNone/>
            </a:pPr>
            <a:r>
              <a:rPr lang="en-US" sz="2350" smtClean="0">
                <a:latin typeface="Times New Roman" pitchFamily="18" charset="0"/>
                <a:cs typeface="Times New Roman" pitchFamily="18" charset="0"/>
              </a:rPr>
              <a:t>			http_handler();</a:t>
            </a:r>
          </a:p>
          <a:p>
            <a:pPr algn="just">
              <a:buFont typeface="Arial" pitchFamily="34" charset="0"/>
              <a:buNone/>
            </a:pPr>
            <a:r>
              <a:rPr lang="en-US" sz="2350" smtClean="0">
                <a:latin typeface="Times New Roman" pitchFamily="18" charset="0"/>
                <a:cs typeface="Times New Roman" pitchFamily="18" charset="0"/>
              </a:rPr>
              <a:t>			// Code to perform other tasks can be placed here.</a:t>
            </a:r>
          </a:p>
          <a:p>
            <a:pPr algn="just">
              <a:buFont typeface="Arial" pitchFamily="34" charset="0"/>
              <a:buNone/>
            </a:pPr>
            <a:r>
              <a:rPr lang="en-US" sz="2350" smtClean="0">
                <a:latin typeface="Times New Roman" pitchFamily="18" charset="0"/>
                <a:cs typeface="Times New Roman" pitchFamily="18" charset="0"/>
              </a:rPr>
              <a:t>			}</a:t>
            </a:r>
          </a:p>
          <a:p>
            <a:pPr algn="just">
              <a:buFont typeface="Arial" pitchFamily="34" charset="0"/>
              <a:buNone/>
            </a:pPr>
            <a:r>
              <a:rPr lang="en-US" sz="2350" smtClean="0">
                <a:latin typeface="Times New Roman" pitchFamily="18" charset="0"/>
                <a:cs typeface="Times New Roman" pitchFamily="18" charset="0"/>
              </a:rPr>
              <a:t>	} // end main</a:t>
            </a:r>
          </a:p>
          <a:p>
            <a:pPr>
              <a:buFont typeface="Arial" pitchFamily="34" charset="0"/>
              <a:buNone/>
            </a:pPr>
            <a:r>
              <a:rPr lang="en-US" sz="2350" b="1" smtClean="0">
                <a:solidFill>
                  <a:srgbClr val="0000FF"/>
                </a:solidFill>
                <a:latin typeface="Times New Roman" pitchFamily="18" charset="0"/>
                <a:cs typeface="Times New Roman" pitchFamily="18" charset="0"/>
              </a:rPr>
              <a:t>Using the Device Controller</a:t>
            </a:r>
          </a:p>
          <a:p>
            <a:pPr algn="just">
              <a:buFont typeface="Wingdings" pitchFamily="2" charset="2"/>
              <a:buChar char="Ø"/>
            </a:pPr>
            <a:r>
              <a:rPr lang="en-US" sz="2350" smtClean="0">
                <a:latin typeface="Times New Roman" pitchFamily="18" charset="0"/>
                <a:cs typeface="Times New Roman" pitchFamily="18" charset="0"/>
              </a:rPr>
              <a:t>When the RCM3200 module runs this program, any computer that can access the module over the network can request the Web page and view and control the LEDs. </a:t>
            </a:r>
          </a:p>
          <a:p>
            <a:pPr algn="just">
              <a:buFont typeface="Wingdings" pitchFamily="2" charset="2"/>
              <a:buChar char="Ø"/>
            </a:pPr>
            <a:r>
              <a:rPr lang="en-US" sz="2350" smtClean="0">
                <a:latin typeface="Times New Roman" pitchFamily="18" charset="0"/>
                <a:cs typeface="Times New Roman" pitchFamily="18" charset="0"/>
              </a:rPr>
              <a:t>Clicking a button on the Web page causes the browser to send an HTTP request containing the name of a CGI function.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8485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457200" y="457200"/>
            <a:ext cx="8229600" cy="6019800"/>
          </a:xfrm>
          <a:prstGeom prst="rect">
            <a:avLst/>
          </a:prstGeom>
        </p:spPr>
        <p:txBody>
          <a:bodyPr/>
          <a:lstStyle/>
          <a:p>
            <a:pPr algn="just">
              <a:buFont typeface="Arial" pitchFamily="34" charset="0"/>
              <a:buNone/>
            </a:pPr>
            <a:r>
              <a:rPr lang="en-US" sz="2200" b="1" smtClean="0">
                <a:solidFill>
                  <a:srgbClr val="0000FF"/>
                </a:solidFill>
                <a:latin typeface="Times New Roman" pitchFamily="18" charset="0"/>
                <a:cs typeface="Times New Roman" pitchFamily="18" charset="0"/>
              </a:rPr>
              <a:t>The main() Function</a:t>
            </a:r>
          </a:p>
          <a:p>
            <a:pPr algn="just">
              <a:buFont typeface="Wingdings" pitchFamily="2" charset="2"/>
              <a:buChar char="Ø"/>
            </a:pPr>
            <a:r>
              <a:rPr lang="en-US" sz="2200" smtClean="0">
                <a:latin typeface="Times New Roman" pitchFamily="18" charset="0"/>
                <a:cs typeface="Times New Roman" pitchFamily="18" charset="0"/>
              </a:rPr>
              <a:t>The application’s main() function begins by calling sock_init() to initialize the TCP/IP stack. This call is required before calling any functions in </a:t>
            </a:r>
            <a:r>
              <a:rPr lang="en-US" sz="2200" i="1" smtClean="0">
                <a:latin typeface="Times New Roman" pitchFamily="18" charset="0"/>
                <a:cs typeface="Times New Roman" pitchFamily="18" charset="0"/>
              </a:rPr>
              <a:t>dcrtcp.lib, ncluding any functions that use UDP or IP.</a:t>
            </a:r>
          </a:p>
          <a:p>
            <a:pPr algn="just">
              <a:buFont typeface="Wingdings" pitchFamily="2" charset="2"/>
              <a:buChar char="Ø"/>
            </a:pPr>
            <a:r>
              <a:rPr lang="en-US" sz="2200" smtClean="0">
                <a:latin typeface="Times New Roman" pitchFamily="18" charset="0"/>
                <a:cs typeface="Times New Roman" pitchFamily="18" charset="0"/>
              </a:rPr>
              <a:t>If successful, the function returns zero. If the function doesn’t return zero, the network isn’t available and the program ends.</a:t>
            </a:r>
          </a:p>
          <a:p>
            <a:pPr>
              <a:buFont typeface="Arial" pitchFamily="34" charset="0"/>
              <a:buNone/>
            </a:pPr>
            <a:r>
              <a:rPr lang="en-US" sz="1400" smtClean="0">
                <a:latin typeface="Times New Roman" pitchFamily="18" charset="0"/>
                <a:cs typeface="Times New Roman" pitchFamily="18" charset="0"/>
              </a:rPr>
              <a:t>			</a:t>
            </a:r>
            <a:r>
              <a:rPr lang="en-US" sz="2200" smtClean="0">
                <a:latin typeface="Times New Roman" pitchFamily="18" charset="0"/>
                <a:cs typeface="Times New Roman" pitchFamily="18" charset="0"/>
              </a:rPr>
              <a:t>main()</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		int return_value;</a:t>
            </a:r>
          </a:p>
          <a:p>
            <a:pPr>
              <a:buFont typeface="Arial" pitchFamily="34" charset="0"/>
              <a:buNone/>
            </a:pPr>
            <a:r>
              <a:rPr lang="en-US" sz="2200" smtClean="0">
                <a:latin typeface="Times New Roman" pitchFamily="18" charset="0"/>
                <a:cs typeface="Times New Roman" pitchFamily="18" charset="0"/>
              </a:rPr>
              <a:t>			sequence = 255;</a:t>
            </a:r>
          </a:p>
          <a:p>
            <a:pPr>
              <a:buFont typeface="Arial" pitchFamily="34" charset="0"/>
              <a:buNone/>
            </a:pPr>
            <a:r>
              <a:rPr lang="en-US" sz="2200" smtClean="0">
                <a:latin typeface="Times New Roman" pitchFamily="18" charset="0"/>
                <a:cs typeface="Times New Roman" pitchFamily="18" charset="0"/>
              </a:rPr>
              <a:t>			return_value = sock_init();</a:t>
            </a:r>
          </a:p>
          <a:p>
            <a:pPr>
              <a:buFont typeface="Arial" pitchFamily="34" charset="0"/>
              <a:buNone/>
            </a:pPr>
            <a:r>
              <a:rPr lang="en-US" sz="2200" smtClean="0">
                <a:latin typeface="Times New Roman" pitchFamily="18" charset="0"/>
                <a:cs typeface="Times New Roman" pitchFamily="18" charset="0"/>
              </a:rPr>
              <a:t>			if (return_value == 0) </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smtClean="0">
                <a:latin typeface="Times New Roman" pitchFamily="18" charset="0"/>
                <a:cs typeface="Times New Roman" pitchFamily="18" charset="0"/>
              </a:rPr>
              <a:t>			printf("Network support is initialized.\n");</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smtClean="0">
                <a:latin typeface="Times New Roman" pitchFamily="18" charset="0"/>
                <a:cs typeface="Times New Roman" pitchFamily="18" charset="0"/>
              </a:rPr>
              <a:t>			else </a:t>
            </a:r>
          </a:p>
          <a:p>
            <a:pPr>
              <a:buFont typeface="Arial" pitchFamily="34" charset="0"/>
              <a:buNone/>
            </a:pPr>
            <a:r>
              <a:rPr lang="en-US" sz="22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186489067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The Rabbit executes the named function and returns a response code that advises the browser to refresh the page. </a:t>
            </a:r>
          </a:p>
          <a:p>
            <a:pPr algn="just">
              <a:buFont typeface="Wingdings" pitchFamily="2" charset="2"/>
              <a:buChar char="Ø"/>
            </a:pPr>
            <a:r>
              <a:rPr lang="en-US" sz="2200" dirty="0" smtClean="0">
                <a:latin typeface="Times New Roman" pitchFamily="18" charset="0"/>
                <a:cs typeface="Times New Roman" pitchFamily="18" charset="0"/>
              </a:rPr>
              <a:t>In a similar way, we can enable users to control other processes on an RCM3200 or similar module via a Web page.</a:t>
            </a:r>
          </a:p>
          <a:p>
            <a:pPr algn="just">
              <a:buFont typeface="Arial" pitchFamily="34" charset="0"/>
              <a:buNone/>
            </a:pPr>
            <a:r>
              <a:rPr lang="en-US" sz="2200" b="1" dirty="0" smtClean="0">
                <a:solidFill>
                  <a:srgbClr val="0000FF"/>
                </a:solidFill>
                <a:latin typeface="Times New Roman" pitchFamily="18" charset="0"/>
                <a:cs typeface="Times New Roman" pitchFamily="18" charset="0"/>
              </a:rPr>
              <a:t>TINI Device Controller</a:t>
            </a:r>
          </a:p>
          <a:p>
            <a:pPr algn="just">
              <a:buFont typeface="Wingdings" pitchFamily="2" charset="2"/>
              <a:buChar char="Ø"/>
            </a:pPr>
            <a:r>
              <a:rPr lang="en-US" sz="2200" dirty="0" smtClean="0">
                <a:latin typeface="Times New Roman" pitchFamily="18" charset="0"/>
                <a:cs typeface="Times New Roman" pitchFamily="18" charset="0"/>
              </a:rPr>
              <a:t>To serve above </a:t>
            </a:r>
            <a:r>
              <a:rPr lang="en-US" sz="2200" dirty="0" err="1" smtClean="0">
                <a:latin typeface="Times New Roman" pitchFamily="18" charset="0"/>
                <a:cs typeface="Times New Roman" pitchFamily="18" charset="0"/>
              </a:rPr>
              <a:t>figure’sDevice</a:t>
            </a:r>
            <a:r>
              <a:rPr lang="en-US" sz="2200" dirty="0" smtClean="0">
                <a:latin typeface="Times New Roman" pitchFamily="18" charset="0"/>
                <a:cs typeface="Times New Roman" pitchFamily="18" charset="0"/>
              </a:rPr>
              <a:t> Controller Web page, a TINI can use Java </a:t>
            </a:r>
            <a:r>
              <a:rPr lang="en-US" sz="2200" dirty="0" err="1" smtClean="0">
                <a:latin typeface="Times New Roman" pitchFamily="18" charset="0"/>
                <a:cs typeface="Times New Roman" pitchFamily="18" charset="0"/>
              </a:rPr>
              <a:t>servlets</a:t>
            </a:r>
            <a:r>
              <a:rPr lang="en-US" sz="2200" dirty="0" smtClean="0">
                <a:latin typeface="Times New Roman" pitchFamily="18" charset="0"/>
                <a:cs typeface="Times New Roman" pitchFamily="18" charset="0"/>
              </a:rPr>
              <a:t>. </a:t>
            </a:r>
          </a:p>
          <a:p>
            <a:pPr algn="just">
              <a:buFont typeface="Wingdings" pitchFamily="2" charset="2"/>
              <a:buChar char="Ø"/>
            </a:pPr>
            <a:r>
              <a:rPr lang="en-US" sz="2200" dirty="0" err="1" smtClean="0">
                <a:latin typeface="Times New Roman" pitchFamily="18" charset="0"/>
                <a:cs typeface="Times New Roman" pitchFamily="18" charset="0"/>
              </a:rPr>
              <a:t>Servlets</a:t>
            </a:r>
            <a:r>
              <a:rPr lang="en-US" sz="2200" dirty="0" smtClean="0">
                <a:latin typeface="Times New Roman" pitchFamily="18" charset="0"/>
                <a:cs typeface="Times New Roman" pitchFamily="18" charset="0"/>
              </a:rPr>
              <a:t> are components that can place real-time data on a Web page and can receive and respond to user input, as well as performing just about any task that an ordinary program might do. </a:t>
            </a:r>
          </a:p>
          <a:p>
            <a:pPr algn="just">
              <a:buFont typeface="Wingdings" pitchFamily="2" charset="2"/>
              <a:buChar char="Ø"/>
            </a:pPr>
            <a:r>
              <a:rPr lang="en-US" sz="2200" dirty="0" smtClean="0">
                <a:latin typeface="Times New Roman" pitchFamily="18" charset="0"/>
                <a:cs typeface="Times New Roman" pitchFamily="18" charset="0"/>
              </a:rPr>
              <a:t>A Web server that runs </a:t>
            </a:r>
            <a:r>
              <a:rPr lang="en-US" sz="2200" dirty="0" err="1" smtClean="0">
                <a:latin typeface="Times New Roman" pitchFamily="18" charset="0"/>
                <a:cs typeface="Times New Roman" pitchFamily="18" charset="0"/>
              </a:rPr>
              <a:t>servlet</a:t>
            </a:r>
            <a:r>
              <a:rPr lang="en-US" sz="2200" dirty="0" smtClean="0">
                <a:latin typeface="Times New Roman" pitchFamily="18" charset="0"/>
                <a:cs typeface="Times New Roman" pitchFamily="18" charset="0"/>
              </a:rPr>
              <a:t> code must have a </a:t>
            </a:r>
            <a:r>
              <a:rPr lang="en-US" sz="2200" dirty="0" err="1" smtClean="0">
                <a:latin typeface="Times New Roman" pitchFamily="18" charset="0"/>
                <a:cs typeface="Times New Roman" pitchFamily="18" charset="0"/>
              </a:rPr>
              <a:t>servlet</a:t>
            </a:r>
            <a:r>
              <a:rPr lang="en-US" sz="2200" dirty="0" smtClean="0">
                <a:latin typeface="Times New Roman" pitchFamily="18" charset="0"/>
                <a:cs typeface="Times New Roman" pitchFamily="18" charset="0"/>
              </a:rPr>
              <a:t> container, also called a </a:t>
            </a:r>
            <a:r>
              <a:rPr lang="en-US" sz="2200" dirty="0" err="1" smtClean="0">
                <a:latin typeface="Times New Roman" pitchFamily="18" charset="0"/>
                <a:cs typeface="Times New Roman" pitchFamily="18" charset="0"/>
              </a:rPr>
              <a:t>servlet</a:t>
            </a:r>
            <a:r>
              <a:rPr lang="en-US" sz="2200" dirty="0" smtClean="0">
                <a:latin typeface="Times New Roman" pitchFamily="18" charset="0"/>
                <a:cs typeface="Times New Roman" pitchFamily="18" charset="0"/>
              </a:rPr>
              <a:t> engine, which adds support for </a:t>
            </a:r>
            <a:r>
              <a:rPr lang="en-US" sz="2200" dirty="0" err="1" smtClean="0">
                <a:latin typeface="Times New Roman" pitchFamily="18" charset="0"/>
                <a:cs typeface="Times New Roman" pitchFamily="18" charset="0"/>
              </a:rPr>
              <a:t>servlets</a:t>
            </a:r>
            <a:r>
              <a:rPr lang="en-US" sz="2200" dirty="0" smtClean="0">
                <a:latin typeface="Times New Roman" pitchFamily="18" charset="0"/>
                <a:cs typeface="Times New Roman" pitchFamily="18" charset="0"/>
              </a:rPr>
              <a:t> to the Web server.</a:t>
            </a:r>
          </a:p>
          <a:p>
            <a:pPr>
              <a:buFont typeface="Wingdings" pitchFamily="2" charset="2"/>
              <a:buChar char="Ø"/>
            </a:pPr>
            <a:r>
              <a:rPr lang="en-US" sz="2200" dirty="0" smtClean="0">
                <a:latin typeface="Times New Roman" pitchFamily="18" charset="0"/>
                <a:cs typeface="Times New Roman" pitchFamily="18" charset="0"/>
              </a:rPr>
              <a:t>Another option for </a:t>
            </a:r>
            <a:r>
              <a:rPr lang="en-US" sz="2200" dirty="0" err="1" smtClean="0">
                <a:latin typeface="Times New Roman" pitchFamily="18" charset="0"/>
                <a:cs typeface="Times New Roman" pitchFamily="18" charset="0"/>
              </a:rPr>
              <a:t>servlets</a:t>
            </a:r>
            <a:r>
              <a:rPr lang="en-US" sz="2200" dirty="0" smtClean="0">
                <a:latin typeface="Times New Roman" pitchFamily="18" charset="0"/>
                <a:cs typeface="Times New Roman" pitchFamily="18" charset="0"/>
              </a:rPr>
              <a:t> on a TINI is Smart Software </a:t>
            </a:r>
            <a:r>
              <a:rPr lang="en-US" sz="2200" dirty="0" err="1" smtClean="0">
                <a:latin typeface="Times New Roman" pitchFamily="18" charset="0"/>
                <a:cs typeface="Times New Roman" pitchFamily="18" charset="0"/>
              </a:rPr>
              <a:t>Consulting’s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TiniHttpServer</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www.smartsc.com). </a:t>
            </a:r>
            <a:r>
              <a:rPr lang="en-US" sz="2200" i="1" dirty="0" err="1" smtClean="0">
                <a:latin typeface="Times New Roman" pitchFamily="18" charset="0"/>
                <a:cs typeface="Times New Roman" pitchFamily="18" charset="0"/>
              </a:rPr>
              <a:t>TiniHttpServer</a:t>
            </a:r>
            <a:r>
              <a:rPr lang="en-US" sz="2200" i="1" dirty="0" smtClean="0">
                <a:latin typeface="Times New Roman" pitchFamily="18" charset="0"/>
                <a:cs typeface="Times New Roman" pitchFamily="18" charset="0"/>
              </a:rPr>
              <a:t> is offered at no cost </a:t>
            </a:r>
            <a:r>
              <a:rPr lang="en-US" sz="2200" dirty="0" smtClean="0">
                <a:latin typeface="Times New Roman" pitchFamily="18" charset="0"/>
                <a:cs typeface="Times New Roman" pitchFamily="18" charset="0"/>
              </a:rPr>
              <a:t>under the GNU General Public License. The source code is available.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2854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Content Placeholder 2"/>
          <p:cNvSpPr>
            <a:spLocks noGrp="1"/>
          </p:cNvSpPr>
          <p:nvPr>
            <p:ph idx="4294967295"/>
          </p:nvPr>
        </p:nvSpPr>
        <p:spPr>
          <a:xfrm>
            <a:off x="457200" y="381000"/>
            <a:ext cx="8229600" cy="64008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The Web Page</a:t>
            </a:r>
          </a:p>
          <a:p>
            <a:pPr algn="just">
              <a:buFont typeface="Wingdings" pitchFamily="2" charset="2"/>
              <a:buChar char="Ø"/>
            </a:pPr>
            <a:r>
              <a:rPr lang="en-US" sz="2000" smtClean="0">
                <a:latin typeface="Times New Roman" pitchFamily="18" charset="0"/>
                <a:cs typeface="Times New Roman" pitchFamily="18" charset="0"/>
              </a:rPr>
              <a:t>Below shown is the HTML source code for Figure’s Web page when it has been served by a TINI using servlets. The Web page’s HTML code isn’t stored in a separate file. Instead, the servlet generates the page on request</a:t>
            </a:r>
            <a:r>
              <a:rPr lang="en-US" sz="240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sp>
        <p:nvSpPr>
          <p:cNvPr id="4" name="Rectangle 3"/>
          <p:cNvSpPr/>
          <p:nvPr/>
        </p:nvSpPr>
        <p:spPr>
          <a:xfrm>
            <a:off x="762000" y="1823621"/>
            <a:ext cx="7696200" cy="4401205"/>
          </a:xfrm>
          <a:prstGeom prst="rect">
            <a:avLst/>
          </a:prstGeom>
        </p:spPr>
        <p:txBody>
          <a:bodyPr wrap="square">
            <a:spAutoFit/>
          </a:bodyPr>
          <a:lstStyle/>
          <a:p>
            <a:r>
              <a:rPr lang="en-IN" sz="1000" spc="400">
                <a:solidFill>
                  <a:schemeClr val="tx1"/>
                </a:solidFill>
                <a:latin typeface="+mj-lt"/>
              </a:rPr>
              <a:t>&lt;html&gt;</a:t>
            </a:r>
          </a:p>
          <a:p>
            <a:r>
              <a:rPr lang="en-IN" sz="1000" spc="400">
                <a:solidFill>
                  <a:schemeClr val="tx1"/>
                </a:solidFill>
                <a:latin typeface="+mj-lt"/>
              </a:rPr>
              <a:t>&lt;head&gt;</a:t>
            </a:r>
          </a:p>
          <a:p>
            <a:r>
              <a:rPr lang="en-IN" sz="1000" spc="400">
                <a:solidFill>
                  <a:schemeClr val="tx1"/>
                </a:solidFill>
                <a:latin typeface="+mj-lt"/>
              </a:rPr>
              <a:t>&lt;title&gt;Device Controller &lt;/title&gt;</a:t>
            </a:r>
          </a:p>
          <a:p>
            <a:r>
              <a:rPr lang="en-IN" sz="1000" spc="400">
                <a:solidFill>
                  <a:schemeClr val="tx1"/>
                </a:solidFill>
                <a:latin typeface="+mj-lt"/>
              </a:rPr>
              <a:t>&lt;/head&gt;</a:t>
            </a:r>
          </a:p>
          <a:p>
            <a:r>
              <a:rPr lang="en-IN" sz="1000" spc="400">
                <a:solidFill>
                  <a:schemeClr val="tx1"/>
                </a:solidFill>
                <a:latin typeface="+mj-lt"/>
              </a:rPr>
              <a:t>&lt;body&gt;</a:t>
            </a:r>
          </a:p>
          <a:p>
            <a:r>
              <a:rPr lang="en-IN" sz="1000" spc="400">
                <a:solidFill>
                  <a:schemeClr val="tx1"/>
                </a:solidFill>
                <a:latin typeface="+mj-lt"/>
              </a:rPr>
              <a:t>&lt;h1&gt; Device Controller Demo&lt;/h1&gt;</a:t>
            </a:r>
          </a:p>
          <a:p>
            <a:r>
              <a:rPr lang="en-IN" sz="1000" spc="400">
                <a:solidFill>
                  <a:schemeClr val="tx1"/>
                </a:solidFill>
                <a:latin typeface="+mj-lt"/>
              </a:rPr>
              <a:t>&lt;table&gt;</a:t>
            </a:r>
          </a:p>
          <a:p>
            <a:r>
              <a:rPr lang="en-IN" sz="1000" spc="400">
                <a:solidFill>
                  <a:schemeClr val="tx1"/>
                </a:solidFill>
                <a:latin typeface="+mj-lt"/>
              </a:rPr>
              <a:t>&lt;tr&gt;</a:t>
            </a:r>
          </a:p>
          <a:p>
            <a:r>
              <a:rPr lang="en-IN" sz="1000" spc="400">
                <a:solidFill>
                  <a:schemeClr val="tx1"/>
                </a:solidFill>
                <a:latin typeface="+mj-lt"/>
              </a:rPr>
              <a:t>&lt;td&gt;&lt;img src ="ledon.gif" &gt;&lt;/td&gt;</a:t>
            </a:r>
          </a:p>
          <a:p>
            <a:r>
              <a:rPr lang="en-IN" sz="1000" spc="400">
                <a:solidFill>
                  <a:schemeClr val="tx1"/>
                </a:solidFill>
                <a:latin typeface="+mj-lt"/>
              </a:rPr>
              <a:t>&lt;td&gt;&lt;img src ="ledoff.gif" &gt;&lt;/td&gt;</a:t>
            </a:r>
          </a:p>
          <a:p>
            <a:r>
              <a:rPr lang="en-IN" sz="1000" spc="400">
                <a:solidFill>
                  <a:schemeClr val="tx1"/>
                </a:solidFill>
                <a:latin typeface="+mj-lt"/>
              </a:rPr>
              <a:t>&lt;/tr&gt;</a:t>
            </a:r>
          </a:p>
          <a:p>
            <a:r>
              <a:rPr lang="en-IN" sz="1000" spc="400">
                <a:solidFill>
                  <a:schemeClr val="tx1"/>
                </a:solidFill>
                <a:latin typeface="+mj-lt"/>
              </a:rPr>
              <a:t>&lt;tr&gt;</a:t>
            </a:r>
          </a:p>
          <a:p>
            <a:r>
              <a:rPr lang="en-IN" sz="1000" spc="400">
                <a:solidFill>
                  <a:schemeClr val="tx1"/>
                </a:solidFill>
                <a:latin typeface="+mj-lt"/>
              </a:rPr>
              <a:t>&lt;td&gt;</a:t>
            </a:r>
          </a:p>
          <a:p>
            <a:r>
              <a:rPr lang="en-IN" sz="1000" spc="400">
                <a:solidFill>
                  <a:schemeClr val="tx1"/>
                </a:solidFill>
                <a:latin typeface="+mj-lt"/>
              </a:rPr>
              <a:t>&lt;a href="/servlet/DeviceController?button1"&gt;</a:t>
            </a:r>
          </a:p>
          <a:p>
            <a:r>
              <a:rPr lang="en-IN" sz="1000" spc="400">
                <a:solidFill>
                  <a:schemeClr val="tx1"/>
                </a:solidFill>
                <a:latin typeface="+mj-lt"/>
              </a:rPr>
              <a:t>&lt;img src="button.gif"&gt;&lt;/a&gt;</a:t>
            </a:r>
          </a:p>
          <a:p>
            <a:r>
              <a:rPr lang="en-IN" sz="1000" spc="400">
                <a:solidFill>
                  <a:schemeClr val="tx1"/>
                </a:solidFill>
                <a:latin typeface="+mj-lt"/>
              </a:rPr>
              <a:t>&lt;/td&gt;</a:t>
            </a:r>
          </a:p>
          <a:p>
            <a:r>
              <a:rPr lang="en-IN" sz="1000" spc="400">
                <a:solidFill>
                  <a:schemeClr val="tx1"/>
                </a:solidFill>
                <a:latin typeface="+mj-lt"/>
              </a:rPr>
              <a:t>&lt;td&gt;</a:t>
            </a:r>
          </a:p>
          <a:p>
            <a:r>
              <a:rPr lang="en-IN" sz="1000" spc="400">
                <a:solidFill>
                  <a:schemeClr val="tx1"/>
                </a:solidFill>
                <a:latin typeface="+mj-lt"/>
              </a:rPr>
              <a:t>&lt;a href="/servlet/DeviceController?button2"&gt;</a:t>
            </a:r>
          </a:p>
          <a:p>
            <a:r>
              <a:rPr lang="en-IN" sz="1000" spc="400">
                <a:solidFill>
                  <a:schemeClr val="tx1"/>
                </a:solidFill>
                <a:latin typeface="+mj-lt"/>
              </a:rPr>
              <a:t>&lt;img src="button.gif" &gt;&lt;/a&gt;</a:t>
            </a:r>
          </a:p>
          <a:p>
            <a:r>
              <a:rPr lang="en-IN" sz="1000" spc="400">
                <a:solidFill>
                  <a:schemeClr val="tx1"/>
                </a:solidFill>
                <a:latin typeface="+mj-lt"/>
              </a:rPr>
              <a:t>&lt;/td&gt;</a:t>
            </a:r>
          </a:p>
          <a:p>
            <a:r>
              <a:rPr lang="en-IN" sz="1000" spc="400">
                <a:solidFill>
                  <a:schemeClr val="tx1"/>
                </a:solidFill>
                <a:latin typeface="+mj-lt"/>
              </a:rPr>
              <a:t>&lt;/tr&gt;</a:t>
            </a:r>
          </a:p>
          <a:p>
            <a:r>
              <a:rPr lang="en-IN" sz="1000" spc="400">
                <a:solidFill>
                  <a:schemeClr val="tx1"/>
                </a:solidFill>
                <a:latin typeface="+mj-lt"/>
              </a:rPr>
              <a:t>&lt;/table&gt;</a:t>
            </a:r>
          </a:p>
          <a:p>
            <a:r>
              <a:rPr lang="en-IN" sz="1000" spc="400">
                <a:solidFill>
                  <a:schemeClr val="tx1"/>
                </a:solidFill>
                <a:latin typeface="+mj-lt"/>
              </a:rPr>
              <a:t>&lt;p&gt;LED 1 is on.&lt;/p&gt;</a:t>
            </a:r>
          </a:p>
          <a:p>
            <a:r>
              <a:rPr lang="en-IN" sz="1000" spc="400">
                <a:solidFill>
                  <a:schemeClr val="tx1"/>
                </a:solidFill>
                <a:latin typeface="+mj-lt"/>
              </a:rPr>
              <a:t>&lt;p&gt;LED 2 is off.&lt;/p&gt;</a:t>
            </a:r>
          </a:p>
          <a:p>
            <a:r>
              <a:rPr lang="en-IN" sz="1000" spc="400">
                <a:solidFill>
                  <a:schemeClr val="tx1"/>
                </a:solidFill>
                <a:latin typeface="+mj-lt"/>
              </a:rPr>
              <a:t>&lt;p&gt;Click a button to turn an LED on or off.&lt;/p&gt;</a:t>
            </a:r>
          </a:p>
          <a:p>
            <a:r>
              <a:rPr lang="en-IN" sz="1000" spc="400">
                <a:solidFill>
                  <a:schemeClr val="tx1"/>
                </a:solidFill>
                <a:latin typeface="+mj-lt"/>
              </a:rPr>
              <a:t>&lt;p&gt;The Web page will update to show the current states of the LEDs.&lt;/p&gt;</a:t>
            </a:r>
          </a:p>
          <a:p>
            <a:r>
              <a:rPr lang="en-IN" sz="1000" spc="400">
                <a:solidFill>
                  <a:schemeClr val="tx1"/>
                </a:solidFill>
                <a:latin typeface="+mj-lt"/>
              </a:rPr>
              <a:t>&lt;/body&gt;</a:t>
            </a:r>
          </a:p>
          <a:p>
            <a:r>
              <a:rPr lang="en-IN" sz="1000" spc="400">
                <a:solidFill>
                  <a:schemeClr val="tx1"/>
                </a:solidFill>
                <a:latin typeface="+mj-lt"/>
              </a:rPr>
              <a:t>&lt;/html&gt;</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35789625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100" smtClean="0">
                <a:latin typeface="Times New Roman" pitchFamily="18" charset="0"/>
                <a:cs typeface="Times New Roman" pitchFamily="18" charset="0"/>
              </a:rPr>
              <a:t>The hyperlinks for the buttons each contain a string that names the servlet being requested. </a:t>
            </a:r>
          </a:p>
          <a:p>
            <a:pPr algn="just">
              <a:buFont typeface="Wingdings" pitchFamily="2" charset="2"/>
              <a:buChar char="Ø"/>
            </a:pPr>
            <a:r>
              <a:rPr lang="en-US" sz="2100" smtClean="0">
                <a:latin typeface="Times New Roman" pitchFamily="18" charset="0"/>
                <a:cs typeface="Times New Roman" pitchFamily="18" charset="0"/>
              </a:rPr>
              <a:t>This Java statement sends the text required to place the image button.gif on a page and make it a hyperlink:</a:t>
            </a:r>
          </a:p>
          <a:p>
            <a:pPr algn="just">
              <a:buFont typeface="Arial" pitchFamily="34" charset="0"/>
              <a:buNone/>
            </a:pPr>
            <a:r>
              <a:rPr lang="en-US" sz="2100" smtClean="0">
                <a:latin typeface="Times New Roman" pitchFamily="18" charset="0"/>
                <a:cs typeface="Times New Roman" pitchFamily="18" charset="0"/>
              </a:rPr>
              <a:t>	out.print("&lt;p&gt;</a:t>
            </a:r>
          </a:p>
          <a:p>
            <a:pPr algn="just">
              <a:buFont typeface="Arial" pitchFamily="34" charset="0"/>
              <a:buNone/>
            </a:pPr>
            <a:r>
              <a:rPr lang="en-US" sz="2100" smtClean="0">
                <a:latin typeface="Times New Roman" pitchFamily="18" charset="0"/>
                <a:cs typeface="Times New Roman" pitchFamily="18" charset="0"/>
              </a:rPr>
              <a:t>	&lt;a href=\"/servlet/DeviceController?button1\"&gt;</a:t>
            </a:r>
          </a:p>
          <a:p>
            <a:pPr algn="just">
              <a:buFont typeface="Arial" pitchFamily="34" charset="0"/>
              <a:buNone/>
            </a:pPr>
            <a:r>
              <a:rPr lang="en-US" sz="2100" smtClean="0">
                <a:latin typeface="Times New Roman" pitchFamily="18" charset="0"/>
                <a:cs typeface="Times New Roman" pitchFamily="18" charset="0"/>
              </a:rPr>
              <a:t>	&lt;img src=\"button.gif\"&gt;</a:t>
            </a:r>
          </a:p>
          <a:p>
            <a:pPr algn="just">
              <a:buFont typeface="Arial" pitchFamily="34" charset="0"/>
              <a:buNone/>
            </a:pPr>
            <a:r>
              <a:rPr lang="en-US" sz="2100" smtClean="0">
                <a:latin typeface="Times New Roman" pitchFamily="18" charset="0"/>
                <a:cs typeface="Times New Roman" pitchFamily="18" charset="0"/>
              </a:rPr>
              <a:t>	&lt;/a&gt;"&lt;/p&gt;);</a:t>
            </a:r>
          </a:p>
          <a:p>
            <a:pPr algn="just">
              <a:buFont typeface="Wingdings" pitchFamily="2" charset="2"/>
              <a:buChar char="Ø"/>
            </a:pPr>
            <a:r>
              <a:rPr lang="en-US" sz="2100" smtClean="0">
                <a:latin typeface="Times New Roman" pitchFamily="18" charset="0"/>
                <a:cs typeface="Times New Roman" pitchFamily="18" charset="0"/>
              </a:rPr>
              <a:t>In the hyperlink, /servlet/DeviceController matches a mapping in a configuration file for the Web server. </a:t>
            </a:r>
          </a:p>
          <a:p>
            <a:pPr algn="just">
              <a:buFont typeface="Wingdings" pitchFamily="2" charset="2"/>
              <a:buChar char="Ø"/>
            </a:pPr>
            <a:r>
              <a:rPr lang="en-US" sz="2100" smtClean="0">
                <a:latin typeface="Times New Roman" pitchFamily="18" charset="0"/>
                <a:cs typeface="Times New Roman" pitchFamily="18" charset="0"/>
              </a:rPr>
              <a:t>The mapping tells the server to run the DeviceController servlet. Following the servlet mapping is a question mark and a query string (button1) that identifies the button that was clicked.</a:t>
            </a:r>
          </a:p>
          <a:p>
            <a:pPr algn="just">
              <a:buFont typeface="Wingdings" pitchFamily="2" charset="2"/>
              <a:buChar char="Ø"/>
            </a:pPr>
            <a:r>
              <a:rPr lang="en-US" sz="2100" smtClean="0">
                <a:latin typeface="Times New Roman" pitchFamily="18" charset="0"/>
                <a:cs typeface="Times New Roman" pitchFamily="18" charset="0"/>
              </a:rPr>
              <a:t>The server inserts the img tags ("ledon.gif", "ledoff.gif") and the text descriptions of the LEDs (LED 1 is on., LED 2 is off.) in the page each time the page is served. The images and text match the current states of the LEDs.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0527756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000" dirty="0" smtClean="0">
                <a:latin typeface="Times New Roman" pitchFamily="18" charset="0"/>
                <a:cs typeface="Times New Roman" pitchFamily="18" charset="0"/>
              </a:rPr>
              <a:t>LED1 is D1 on the DSTINIm400 module and is controlled by Port 5, bit 2 on the DS80C400 microcontroller.  Figure below shows the interface. </a:t>
            </a:r>
          </a:p>
          <a:p>
            <a:pPr marL="0" indent="0" algn="just">
              <a:buNone/>
            </a:pPr>
            <a:endParaRPr lang="en-US" sz="2000" dirty="0">
              <a:latin typeface="Times New Roman" pitchFamily="18" charset="0"/>
              <a:cs typeface="Times New Roman" pitchFamily="18" charset="0"/>
            </a:endParaRP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endParaRPr lang="en-US" sz="2000" dirty="0">
              <a:latin typeface="Times New Roman" pitchFamily="18" charset="0"/>
              <a:cs typeface="Times New Roman" pitchFamily="18" charset="0"/>
            </a:endParaRP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 logic low on the port bit sinks current to turn the LED on, and a logic high cuts off the current and turns the LED off. </a:t>
            </a:r>
          </a:p>
          <a:p>
            <a:pPr algn="just">
              <a:buFont typeface="Wingdings" pitchFamily="2" charset="2"/>
              <a:buChar char="Ø"/>
            </a:pPr>
            <a:r>
              <a:rPr lang="en-US" sz="2000" dirty="0" smtClean="0">
                <a:latin typeface="Times New Roman" pitchFamily="18" charset="0"/>
                <a:cs typeface="Times New Roman" pitchFamily="18" charset="0"/>
              </a:rPr>
              <a:t>The 1-kilohm pull-up resistor limits current through the LED. LED2 is an optional LED that can interface in the same way to Port 5, bit 3 on the ‘80C400.</a:t>
            </a:r>
            <a:endParaRPr lang="en-US" sz="2000" b="1" dirty="0" smtClean="0">
              <a:latin typeface="Times New Roman" pitchFamily="18" charset="0"/>
              <a:cs typeface="Times New Roman" pitchFamily="18" charset="0"/>
            </a:endParaRPr>
          </a:p>
          <a:p>
            <a:pPr algn="just">
              <a:buFont typeface="Arial" pitchFamily="34" charset="0"/>
              <a:buNone/>
            </a:pPr>
            <a:r>
              <a:rPr lang="en-US" sz="2000" b="1" dirty="0" smtClean="0">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NOTE:</a:t>
            </a:r>
            <a:r>
              <a:rPr lang="en-US" sz="2000" dirty="0" smtClean="0">
                <a:solidFill>
                  <a:srgbClr val="0000FF"/>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DS-TINI-1 module includes an LED controlled by Port 3, bit 5 on the DS80C390 microcontroller. This interface is the reverse of the ‘80C400’s circuit: a logic high turns the LED on, and a logic low turns it off.</a:t>
            </a:r>
            <a:endParaRPr lang="en-US" sz="2000" b="1"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5600" y="1192530"/>
            <a:ext cx="2895600" cy="2388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8699503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Content Placeholder 2"/>
          <p:cNvSpPr>
            <a:spLocks noGrp="1"/>
          </p:cNvSpPr>
          <p:nvPr>
            <p:ph idx="4294967295"/>
          </p:nvPr>
        </p:nvSpPr>
        <p:spPr>
          <a:xfrm>
            <a:off x="457200" y="457200"/>
            <a:ext cx="8229600" cy="6400800"/>
          </a:xfrm>
          <a:prstGeom prst="rect">
            <a:avLst/>
          </a:prstGeom>
        </p:spPr>
        <p:txBody>
          <a:bodyPr/>
          <a:lstStyle/>
          <a:p>
            <a:pPr algn="just">
              <a:buFont typeface="Arial" pitchFamily="34" charset="0"/>
              <a:buNone/>
            </a:pPr>
            <a:r>
              <a:rPr lang="en-US" sz="2200" b="1" smtClean="0">
                <a:solidFill>
                  <a:srgbClr val="0000FF"/>
                </a:solidFill>
                <a:latin typeface="Times New Roman" pitchFamily="18" charset="0"/>
                <a:cs typeface="Times New Roman" pitchFamily="18" charset="0"/>
              </a:rPr>
              <a:t>The Servlet</a:t>
            </a:r>
          </a:p>
          <a:p>
            <a:pPr algn="just">
              <a:buFont typeface="Wingdings" pitchFamily="2" charset="2"/>
              <a:buChar char="Ø"/>
            </a:pPr>
            <a:r>
              <a:rPr lang="en-US" sz="2200" smtClean="0">
                <a:latin typeface="Times New Roman" pitchFamily="18" charset="0"/>
                <a:cs typeface="Times New Roman" pitchFamily="18" charset="0"/>
              </a:rPr>
              <a:t>The Device Controller servlet is a Java class with methods that serve page in the figure above and respond when users click the buttons on the page.</a:t>
            </a:r>
          </a:p>
          <a:p>
            <a:pPr algn="just">
              <a:buFont typeface="Wingdings" pitchFamily="2" charset="2"/>
              <a:buChar char="Ø"/>
            </a:pPr>
            <a:r>
              <a:rPr lang="en-US" sz="2200" smtClean="0">
                <a:latin typeface="Times New Roman" pitchFamily="18" charset="0"/>
                <a:cs typeface="Times New Roman" pitchFamily="18" charset="0"/>
              </a:rPr>
              <a:t>The class imports java.io classes to enable reading inputs and writing to outputs. </a:t>
            </a:r>
          </a:p>
          <a:p>
            <a:pPr algn="just">
              <a:buFont typeface="Wingdings" pitchFamily="2" charset="2"/>
              <a:buChar char="Ø"/>
            </a:pPr>
            <a:r>
              <a:rPr lang="en-US" sz="2200" smtClean="0">
                <a:latin typeface="Times New Roman" pitchFamily="18" charset="0"/>
                <a:cs typeface="Times New Roman" pitchFamily="18" charset="0"/>
              </a:rPr>
              <a:t>Two additional packages support servlets.</a:t>
            </a:r>
          </a:p>
          <a:p>
            <a:pPr algn="just">
              <a:buFont typeface="Wingdings" pitchFamily="2" charset="2"/>
              <a:buChar char="Ø"/>
            </a:pPr>
            <a:r>
              <a:rPr lang="en-US" sz="2200" smtClean="0">
                <a:latin typeface="Times New Roman" pitchFamily="18" charset="0"/>
                <a:cs typeface="Times New Roman" pitchFamily="18" charset="0"/>
              </a:rPr>
              <a:t>The javax.servlet package includes the Servlet interface and the abstract class Generic- Servlet, which implements the Servlet interface. </a:t>
            </a:r>
          </a:p>
          <a:p>
            <a:pPr algn="just">
              <a:buFont typeface="Wingdings" pitchFamily="2" charset="2"/>
              <a:buChar char="Ø"/>
            </a:pPr>
            <a:r>
              <a:rPr lang="en-US" sz="2200" smtClean="0">
                <a:latin typeface="Times New Roman" pitchFamily="18" charset="0"/>
                <a:cs typeface="Times New Roman" pitchFamily="18" charset="0"/>
              </a:rPr>
              <a:t>The javax.servlet. http package contains the abstract class HttpServlet, which adds support for HTTP and Web applications.</a:t>
            </a:r>
          </a:p>
          <a:p>
            <a:pPr algn="just">
              <a:buFont typeface="Wingdings" pitchFamily="2" charset="2"/>
              <a:buChar char="Ø"/>
            </a:pPr>
            <a:r>
              <a:rPr lang="en-US" sz="2200" smtClean="0">
                <a:latin typeface="Times New Roman" pitchFamily="18" charset="0"/>
                <a:cs typeface="Times New Roman" pitchFamily="18" charset="0"/>
              </a:rPr>
              <a:t> The TINI-specific class com.dalsemi.system.BitPort enables accessing the port bits that control the TINI’s LEDs.</a:t>
            </a:r>
          </a:p>
          <a:p>
            <a:pPr algn="just">
              <a:buFont typeface="Wingdings" pitchFamily="2" charset="2"/>
              <a:buChar char="Ø"/>
            </a:pPr>
            <a:r>
              <a:rPr lang="en-US" sz="2200" smtClean="0">
                <a:latin typeface="Times New Roman" pitchFamily="18" charset="0"/>
                <a:cs typeface="Times New Roman" pitchFamily="18" charset="0"/>
              </a:rPr>
              <a:t>The DeviceController class extends the HttpServlet class of the javax.servlet.http package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71531002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import java.io.*;</a:t>
            </a:r>
          </a:p>
          <a:p>
            <a:pPr algn="just">
              <a:buFont typeface="Arial" pitchFamily="34" charset="0"/>
              <a:buNone/>
            </a:pPr>
            <a:r>
              <a:rPr lang="en-US" sz="2400" smtClean="0">
                <a:latin typeface="Times New Roman" pitchFamily="18" charset="0"/>
                <a:cs typeface="Times New Roman" pitchFamily="18" charset="0"/>
              </a:rPr>
              <a:t>	import javax.servlet.*;</a:t>
            </a:r>
          </a:p>
          <a:p>
            <a:pPr algn="just">
              <a:buFont typeface="Arial" pitchFamily="34" charset="0"/>
              <a:buNone/>
            </a:pPr>
            <a:r>
              <a:rPr lang="en-US" sz="2400" smtClean="0">
                <a:latin typeface="Times New Roman" pitchFamily="18" charset="0"/>
                <a:cs typeface="Times New Roman" pitchFamily="18" charset="0"/>
              </a:rPr>
              <a:t>	import javax.servlet.http.*;</a:t>
            </a:r>
          </a:p>
          <a:p>
            <a:pPr algn="just">
              <a:buFont typeface="Arial" pitchFamily="34" charset="0"/>
              <a:buNone/>
            </a:pPr>
            <a:r>
              <a:rPr lang="en-US" sz="2400" smtClean="0">
                <a:latin typeface="Times New Roman" pitchFamily="18" charset="0"/>
                <a:cs typeface="Times New Roman" pitchFamily="18" charset="0"/>
              </a:rPr>
              <a:t>	import com.dalsemi.system.BitPort;</a:t>
            </a:r>
          </a:p>
          <a:p>
            <a:pPr algn="just">
              <a:buFont typeface="Arial" pitchFamily="34" charset="0"/>
              <a:buNone/>
            </a:pPr>
            <a:r>
              <a:rPr lang="en-US" sz="2400" smtClean="0">
                <a:latin typeface="Times New Roman" pitchFamily="18" charset="0"/>
                <a:cs typeface="Times New Roman" pitchFamily="18" charset="0"/>
              </a:rPr>
              <a:t>	public class DeviceController</a:t>
            </a:r>
          </a:p>
          <a:p>
            <a:pPr algn="just">
              <a:buFont typeface="Arial" pitchFamily="34" charset="0"/>
              <a:buNone/>
            </a:pPr>
            <a:r>
              <a:rPr lang="en-US" sz="2400" smtClean="0">
                <a:latin typeface="Times New Roman" pitchFamily="18" charset="0"/>
                <a:cs typeface="Times New Roman" pitchFamily="18" charset="0"/>
              </a:rPr>
              <a:t>	extends HttpServlet</a:t>
            </a:r>
          </a:p>
          <a:p>
            <a:pPr algn="just">
              <a:buFont typeface="Arial" pitchFamily="34" charset="0"/>
              <a:buNone/>
            </a:pPr>
            <a:r>
              <a:rPr lang="en-US" sz="2400" smtClean="0">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Two BitPort objects, led1 and led2, correspond to port bits on the ’80C400 microcontroller The BitPort class’s readLatch method returns the last value written to a port bit, which in turn indicates the state of the LED controlled by the bit. (To read a port bit configured as an input, we use the read() method.)</a:t>
            </a:r>
          </a:p>
          <a:p>
            <a:pPr algn="just">
              <a:buFont typeface="Arial" pitchFamily="34" charset="0"/>
              <a:buNone/>
            </a:pPr>
            <a:r>
              <a:rPr lang="en-US" sz="2400" smtClean="0">
                <a:latin typeface="Times New Roman" pitchFamily="18" charset="0"/>
                <a:cs typeface="Times New Roman" pitchFamily="18" charset="0"/>
              </a:rPr>
              <a:t>	BitPort led1 = new BitPort(BitPort.Port5Bit2);</a:t>
            </a:r>
          </a:p>
          <a:p>
            <a:pPr algn="just">
              <a:buFont typeface="Arial" pitchFamily="34" charset="0"/>
              <a:buNone/>
            </a:pPr>
            <a:r>
              <a:rPr lang="en-US" sz="2400" smtClean="0">
                <a:latin typeface="Times New Roman" pitchFamily="18" charset="0"/>
                <a:cs typeface="Times New Roman" pitchFamily="18" charset="0"/>
              </a:rPr>
              <a:t>	BitPort led2 = new BitPort(BitPort.Port5Bit3);</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119012628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Content Placeholder 2"/>
          <p:cNvSpPr>
            <a:spLocks noGrp="1"/>
          </p:cNvSpPr>
          <p:nvPr>
            <p:ph idx="4294967295"/>
          </p:nvPr>
        </p:nvSpPr>
        <p:spPr>
          <a:xfrm>
            <a:off x="457200" y="5334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Performing Tasks on Startup</a:t>
            </a:r>
          </a:p>
          <a:p>
            <a:pPr algn="just">
              <a:buFont typeface="Wingdings" pitchFamily="2" charset="2"/>
              <a:buChar char="Ø"/>
            </a:pPr>
            <a:r>
              <a:rPr lang="en-US" sz="2400" smtClean="0">
                <a:latin typeface="Times New Roman" pitchFamily="18" charset="0"/>
                <a:cs typeface="Times New Roman" pitchFamily="18" charset="0"/>
              </a:rPr>
              <a:t>The GenericServlet class includes an init() method that enables a servlet to perform tasks on startup. </a:t>
            </a:r>
          </a:p>
          <a:p>
            <a:pPr algn="just">
              <a:buFont typeface="Wingdings" pitchFamily="2" charset="2"/>
              <a:buChar char="Ø"/>
            </a:pPr>
            <a:r>
              <a:rPr lang="en-US" sz="2400" smtClean="0">
                <a:latin typeface="Times New Roman" pitchFamily="18" charset="0"/>
                <a:cs typeface="Times New Roman" pitchFamily="18" charset="0"/>
              </a:rPr>
              <a:t>The init() method is called once, when the servlet starts, and is optional. </a:t>
            </a:r>
          </a:p>
          <a:p>
            <a:pPr algn="just">
              <a:buFont typeface="Wingdings" pitchFamily="2" charset="2"/>
              <a:buChar char="Ø"/>
            </a:pPr>
            <a:r>
              <a:rPr lang="en-US" sz="2400" smtClean="0">
                <a:latin typeface="Times New Roman" pitchFamily="18" charset="0"/>
                <a:cs typeface="Times New Roman" pitchFamily="18" charset="0"/>
              </a:rPr>
              <a:t>In this example, init() sets the LEDs’ port bits to turn the LEDs off.</a:t>
            </a:r>
          </a:p>
          <a:p>
            <a:pPr algn="just">
              <a:buFont typeface="Arial" pitchFamily="34" charset="0"/>
              <a:buNone/>
            </a:pPr>
            <a:r>
              <a:rPr lang="en-US" sz="2400" smtClean="0">
                <a:latin typeface="Times New Roman" pitchFamily="18" charset="0"/>
                <a:cs typeface="Times New Roman" pitchFamily="18" charset="0"/>
              </a:rPr>
              <a:t>	public void init() throws ServletException</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led1.set();</a:t>
            </a:r>
          </a:p>
          <a:p>
            <a:pPr algn="just">
              <a:buFont typeface="Arial" pitchFamily="34" charset="0"/>
              <a:buNone/>
            </a:pPr>
            <a:r>
              <a:rPr lang="en-US" sz="2400" smtClean="0">
                <a:latin typeface="Times New Roman" pitchFamily="18" charset="0"/>
                <a:cs typeface="Times New Roman" pitchFamily="18" charset="0"/>
              </a:rPr>
              <a:t>	led2.set();</a:t>
            </a:r>
          </a:p>
          <a:p>
            <a:pPr algn="just">
              <a:buFont typeface="Arial" pitchFamily="34" charset="0"/>
              <a:buNone/>
            </a:pPr>
            <a:r>
              <a:rPr lang="en-US" sz="2400" smtClean="0">
                <a:latin typeface="Times New Roman" pitchFamily="18" charset="0"/>
                <a:cs typeface="Times New Roman" pitchFamily="18" charset="0"/>
              </a:rPr>
              <a:t> 	} // end init()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943714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Content Placeholder 2"/>
          <p:cNvSpPr>
            <a:spLocks noGrp="1"/>
          </p:cNvSpPr>
          <p:nvPr>
            <p:ph idx="4294967295"/>
          </p:nvPr>
        </p:nvSpPr>
        <p:spPr>
          <a:xfrm>
            <a:off x="457200" y="457200"/>
            <a:ext cx="8229600" cy="61722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Serving GET Requests</a:t>
            </a:r>
          </a:p>
          <a:p>
            <a:pPr algn="just">
              <a:buFont typeface="Wingdings" pitchFamily="2" charset="2"/>
              <a:buChar char="Ø"/>
            </a:pPr>
            <a:r>
              <a:rPr lang="en-US" sz="2400" smtClean="0">
                <a:latin typeface="Times New Roman" pitchFamily="18" charset="0"/>
                <a:cs typeface="Times New Roman" pitchFamily="18" charset="0"/>
              </a:rPr>
              <a:t>A received HTTP GET request causes the DeviceController class’s doGet() method to be called. </a:t>
            </a:r>
          </a:p>
          <a:p>
            <a:pPr algn="just">
              <a:buFont typeface="Wingdings" pitchFamily="2" charset="2"/>
              <a:buChar char="Ø"/>
            </a:pPr>
            <a:r>
              <a:rPr lang="en-US" sz="2400" smtClean="0">
                <a:latin typeface="Times New Roman" pitchFamily="18" charset="0"/>
                <a:cs typeface="Times New Roman" pitchFamily="18" charset="0"/>
              </a:rPr>
              <a:t>The DeviceController class overrides HttpServlet’s doGet() method with a method that serves the Device Controller Web page to the client. </a:t>
            </a:r>
          </a:p>
          <a:p>
            <a:pPr algn="just">
              <a:buFont typeface="Wingdings" pitchFamily="2" charset="2"/>
              <a:buChar char="Ø"/>
            </a:pPr>
            <a:r>
              <a:rPr lang="en-US" sz="2400" smtClean="0">
                <a:latin typeface="Times New Roman" pitchFamily="18" charset="0"/>
                <a:cs typeface="Times New Roman" pitchFamily="18" charset="0"/>
              </a:rPr>
              <a:t>The doGet() method has two parameters: request is an HttpServletRequest object that contains the client’s request, and response is an HttpServletResponse object that contains response information for the client.</a:t>
            </a:r>
          </a:p>
          <a:p>
            <a:pPr algn="just">
              <a:buFont typeface="Wingdings" pitchFamily="2" charset="2"/>
              <a:buChar char="Ø"/>
            </a:pPr>
            <a:r>
              <a:rPr lang="en-US" sz="2400" smtClean="0">
                <a:latin typeface="Times New Roman" pitchFamily="18" charset="0"/>
                <a:cs typeface="Times New Roman" pitchFamily="18" charset="0"/>
              </a:rPr>
              <a:t>A ServletException occurs if the server can’t handle the GET request for some reason. </a:t>
            </a:r>
          </a:p>
          <a:p>
            <a:pPr algn="just">
              <a:buFont typeface="Wingdings" pitchFamily="2" charset="2"/>
              <a:buChar char="Ø"/>
            </a:pPr>
            <a:r>
              <a:rPr lang="en-US" sz="2400" smtClean="0">
                <a:latin typeface="Times New Roman" pitchFamily="18" charset="0"/>
                <a:cs typeface="Times New Roman" pitchFamily="18" charset="0"/>
              </a:rPr>
              <a:t>An IOException occurs if there is an input or output error when the servlet is handling the GET request. The doGet() method throws ServletExceptions and IOExceptions.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0763837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public void doGet</a:t>
            </a:r>
          </a:p>
          <a:p>
            <a:pPr algn="just">
              <a:buFont typeface="Arial" pitchFamily="34" charset="0"/>
              <a:buNone/>
            </a:pPr>
            <a:r>
              <a:rPr lang="en-US" sz="2400" smtClean="0">
                <a:latin typeface="Times New Roman" pitchFamily="18" charset="0"/>
                <a:cs typeface="Times New Roman" pitchFamily="18" charset="0"/>
              </a:rPr>
              <a:t>	(HttpServletRequest request,</a:t>
            </a:r>
          </a:p>
          <a:p>
            <a:pPr algn="just">
              <a:buFont typeface="Arial" pitchFamily="34" charset="0"/>
              <a:buNone/>
            </a:pPr>
            <a:r>
              <a:rPr lang="en-US" sz="2400" smtClean="0">
                <a:latin typeface="Times New Roman" pitchFamily="18" charset="0"/>
                <a:cs typeface="Times New Roman" pitchFamily="18" charset="0"/>
              </a:rPr>
              <a:t>	HttpServletResponse response)</a:t>
            </a:r>
          </a:p>
          <a:p>
            <a:pPr algn="just">
              <a:buFont typeface="Arial" pitchFamily="34" charset="0"/>
              <a:buNone/>
            </a:pPr>
            <a:r>
              <a:rPr lang="en-US" sz="2400" smtClean="0">
                <a:latin typeface="Times New Roman" pitchFamily="18" charset="0"/>
                <a:cs typeface="Times New Roman" pitchFamily="18" charset="0"/>
              </a:rPr>
              <a:t>	throws ServletException, IOException {</a:t>
            </a:r>
          </a:p>
          <a:p>
            <a:pPr algn="just">
              <a:buFont typeface="Wingdings" pitchFamily="2" charset="2"/>
              <a:buChar char="Ø"/>
            </a:pPr>
            <a:r>
              <a:rPr lang="en-US" sz="2400" smtClean="0">
                <a:latin typeface="Times New Roman" pitchFamily="18" charset="0"/>
                <a:cs typeface="Times New Roman" pitchFamily="18" charset="0"/>
              </a:rPr>
              <a:t>The getQueryString() method of the HttpServletRequest object returns a string received from the client in the GET request. </a:t>
            </a:r>
          </a:p>
          <a:p>
            <a:pPr algn="just">
              <a:buFont typeface="Wingdings" pitchFamily="2" charset="2"/>
              <a:buChar char="Ø"/>
            </a:pPr>
            <a:r>
              <a:rPr lang="en-US" sz="2400" smtClean="0">
                <a:latin typeface="Times New Roman" pitchFamily="18" charset="0"/>
                <a:cs typeface="Times New Roman" pitchFamily="18" charset="0"/>
              </a:rPr>
              <a:t>In this application, the query string is the text button1 or button2 that appears after the question mark in a button’s hyperlink.</a:t>
            </a:r>
          </a:p>
          <a:p>
            <a:pPr algn="ctr">
              <a:buFont typeface="Arial" pitchFamily="34" charset="0"/>
              <a:buNone/>
            </a:pPr>
            <a:r>
              <a:rPr lang="en-US" sz="2400" smtClean="0">
                <a:latin typeface="Times New Roman" pitchFamily="18" charset="0"/>
                <a:cs typeface="Times New Roman" pitchFamily="18" charset="0"/>
              </a:rPr>
              <a:t>String query = request.getQueryString();</a:t>
            </a:r>
          </a:p>
          <a:p>
            <a:pPr algn="just">
              <a:buFont typeface="Wingdings" pitchFamily="2" charset="2"/>
              <a:buChar char="Ø"/>
            </a:pPr>
            <a:r>
              <a:rPr lang="en-US" sz="2400" smtClean="0">
                <a:latin typeface="Times New Roman" pitchFamily="18" charset="0"/>
                <a:cs typeface="Times New Roman" pitchFamily="18" charset="0"/>
              </a:rPr>
              <a:t>If the query string equals "button1", indicating that Button 1 was clicked, the program calls the toggle() method to change the state of led1. </a:t>
            </a:r>
          </a:p>
          <a:p>
            <a:pPr algn="just">
              <a:buFont typeface="Wingdings" pitchFamily="2" charset="2"/>
              <a:buChar char="Ø"/>
            </a:pPr>
            <a:r>
              <a:rPr lang="en-US" sz="2400" smtClean="0">
                <a:latin typeface="Times New Roman" pitchFamily="18" charset="0"/>
                <a:cs typeface="Times New Roman" pitchFamily="18" charset="0"/>
              </a:rPr>
              <a:t>The method returns true if the toggled LED is on and false if the LED is off.</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spTree>
    <p:extLst>
      <p:ext uri="{BB962C8B-B14F-4D97-AF65-F5344CB8AC3E}">
        <p14:creationId xmlns="" xmlns:p14="http://schemas.microsoft.com/office/powerpoint/2010/main" val="35061612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Content Placeholder 2"/>
          <p:cNvSpPr>
            <a:spLocks noGrp="1"/>
          </p:cNvSpPr>
          <p:nvPr>
            <p:ph idx="4294967295"/>
          </p:nvPr>
        </p:nvSpPr>
        <p:spPr>
          <a:xfrm>
            <a:off x="457200" y="7620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the query string doesn’t contain "button1", the program uses the Bit-Port class’s </a:t>
            </a:r>
            <a:r>
              <a:rPr lang="en-US" sz="2400" dirty="0" err="1" smtClean="0">
                <a:latin typeface="Times New Roman" pitchFamily="18" charset="0"/>
                <a:cs typeface="Times New Roman" pitchFamily="18" charset="0"/>
              </a:rPr>
              <a:t>readLatch</a:t>
            </a:r>
            <a:r>
              <a:rPr lang="en-US" sz="2400" dirty="0" smtClean="0">
                <a:latin typeface="Times New Roman" pitchFamily="18" charset="0"/>
                <a:cs typeface="Times New Roman" pitchFamily="18" charset="0"/>
              </a:rPr>
              <a:t>() method to find out the last value written to led1’s port bit. </a:t>
            </a:r>
          </a:p>
          <a:p>
            <a:pPr algn="just">
              <a:buFont typeface="Wingdings" pitchFamily="2" charset="2"/>
              <a:buChar char="Ø"/>
            </a:pPr>
            <a:r>
              <a:rPr lang="en-US" sz="2400" dirty="0" smtClean="0">
                <a:latin typeface="Times New Roman" pitchFamily="18" charset="0"/>
                <a:cs typeface="Times New Roman" pitchFamily="18" charset="0"/>
              </a:rPr>
              <a:t>If the last value written was zero, the LED is on and </a:t>
            </a:r>
            <a:r>
              <a:rPr lang="en-US" sz="2400" dirty="0" err="1" smtClean="0">
                <a:latin typeface="Times New Roman" pitchFamily="18" charset="0"/>
                <a:cs typeface="Times New Roman" pitchFamily="18" charset="0"/>
              </a:rPr>
              <a:t>ledOn</a:t>
            </a:r>
            <a:r>
              <a:rPr lang="en-US" sz="2400" dirty="0" smtClean="0">
                <a:latin typeface="Times New Roman" pitchFamily="18" charset="0"/>
                <a:cs typeface="Times New Roman" pitchFamily="18" charset="0"/>
              </a:rPr>
              <a:t> is set to true. </a:t>
            </a:r>
          </a:p>
          <a:p>
            <a:pPr algn="just">
              <a:buFont typeface="Wingdings" pitchFamily="2" charset="2"/>
              <a:buChar char="Ø"/>
            </a:pPr>
            <a:r>
              <a:rPr lang="en-US" sz="2400" dirty="0" smtClean="0">
                <a:latin typeface="Times New Roman" pitchFamily="18" charset="0"/>
                <a:cs typeface="Times New Roman" pitchFamily="18" charset="0"/>
              </a:rPr>
              <a:t>If the last value written was 1, the LED is off and </a:t>
            </a:r>
            <a:r>
              <a:rPr lang="en-US" sz="2400" dirty="0" err="1" smtClean="0">
                <a:latin typeface="Times New Roman" pitchFamily="18" charset="0"/>
                <a:cs typeface="Times New Roman" pitchFamily="18" charset="0"/>
              </a:rPr>
              <a:t>ledOn</a:t>
            </a:r>
            <a:r>
              <a:rPr lang="en-US" sz="2400" dirty="0" smtClean="0">
                <a:latin typeface="Times New Roman" pitchFamily="18" charset="0"/>
                <a:cs typeface="Times New Roman" pitchFamily="18" charset="0"/>
              </a:rPr>
              <a:t> is set to false.</a:t>
            </a:r>
          </a:p>
          <a:p>
            <a:pPr algn="just">
              <a:buFont typeface="Wingdings" pitchFamily="2" charset="2"/>
              <a:buChar char="Ø"/>
            </a:pPr>
            <a:r>
              <a:rPr lang="en-US" sz="2400" dirty="0" smtClean="0"/>
              <a:t>In the same way, depending on the contents of the query string, the program toggles or just reads the state of led2.</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02990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457200" y="533400"/>
            <a:ext cx="8229600" cy="63246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a:p>
            <a:pPr>
              <a:buFont typeface="Arial" pitchFamily="34" charset="0"/>
              <a:buNone/>
            </a:pPr>
            <a:r>
              <a:rPr lang="en-US" sz="2400">
                <a:latin typeface="Times New Roman" pitchFamily="18" charset="0"/>
                <a:cs typeface="Times New Roman" pitchFamily="18" charset="0"/>
              </a:rPr>
              <a:t>			printf("The network is not available.\n"); </a:t>
            </a:r>
          </a:p>
          <a:p>
            <a:pPr>
              <a:buFont typeface="Arial" pitchFamily="34" charset="0"/>
              <a:buNone/>
            </a:pPr>
            <a:r>
              <a:rPr lang="en-US" sz="2400">
                <a:latin typeface="Times New Roman" pitchFamily="18" charset="0"/>
                <a:cs typeface="Times New Roman" pitchFamily="18" charset="0"/>
              </a:rPr>
              <a:t>			exit(0);</a:t>
            </a:r>
          </a:p>
          <a:p>
            <a:pPr>
              <a:buFont typeface="Arial" pitchFamily="34" charset="0"/>
              <a:buNone/>
            </a:pPr>
            <a:r>
              <a:rPr lang="en-US" sz="2400">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A call to udp_open() opens the specified UDP socket, enabling communications. The call requires a pointer to the local socket (&amp;my_socket), a local port number (LOCAL_PORT), a remote IP address (resolve(REMOTE_IP)) and port number (REMOTE_PORT) to communicate with, and either a function to call on receiving data or NULL to place received data in the socket’s receive buffer.</a:t>
            </a:r>
          </a:p>
          <a:p>
            <a:pPr algn="just">
              <a:spcBef>
                <a:spcPts val="1200"/>
              </a:spcBef>
              <a:buFont typeface="Wingdings" pitchFamily="2" charset="2"/>
              <a:buChar char="Ø"/>
            </a:pPr>
            <a:r>
              <a:rPr lang="en-US" sz="2400" smtClean="0">
                <a:latin typeface="Times New Roman" pitchFamily="18" charset="0"/>
                <a:cs typeface="Times New Roman" pitchFamily="18" charset="0"/>
              </a:rPr>
              <a:t>This application doesn’t receive datagrams, so the parameter is null. The resolve() function converts an IP address string in dotted-quad format to the longword required by udp_open().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304800"/>
            <a:ext cx="838200" cy="685800"/>
          </a:xfrm>
          <a:prstGeom prst="rect">
            <a:avLst/>
          </a:prstGeom>
          <a:noFill/>
        </p:spPr>
      </p:pic>
    </p:spTree>
    <p:extLst>
      <p:ext uri="{BB962C8B-B14F-4D97-AF65-F5344CB8AC3E}">
        <p14:creationId xmlns="" xmlns:p14="http://schemas.microsoft.com/office/powerpoint/2010/main" val="91966415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Content Placeholder 2"/>
          <p:cNvSpPr>
            <a:spLocks noGrp="1"/>
          </p:cNvSpPr>
          <p:nvPr>
            <p:ph idx="4294967295"/>
          </p:nvPr>
        </p:nvSpPr>
        <p:spPr>
          <a:xfrm>
            <a:off x="762000" y="457200"/>
            <a:ext cx="8229600" cy="6324600"/>
          </a:xfrm>
          <a:prstGeom prst="rect">
            <a:avLst/>
          </a:prstGeom>
        </p:spPr>
        <p:txBody>
          <a:bodyPr/>
          <a:lstStyle/>
          <a:p>
            <a:pPr algn="just">
              <a:buFont typeface="Arial" pitchFamily="34" charset="0"/>
              <a:buNone/>
            </a:pPr>
            <a:r>
              <a:rPr lang="en-US" sz="2000" spc="300" smtClean="0">
                <a:latin typeface="Times New Roman" pitchFamily="18" charset="0"/>
                <a:cs typeface="Times New Roman" pitchFamily="18" charset="0"/>
              </a:rPr>
              <a:t>boolean led1On;</a:t>
            </a:r>
          </a:p>
          <a:p>
            <a:pPr algn="just">
              <a:buFont typeface="Arial" pitchFamily="34" charset="0"/>
              <a:buNone/>
            </a:pPr>
            <a:r>
              <a:rPr lang="en-US" sz="2000" spc="300" smtClean="0">
                <a:latin typeface="Times New Roman" pitchFamily="18" charset="0"/>
                <a:cs typeface="Times New Roman" pitchFamily="18" charset="0"/>
              </a:rPr>
              <a:t>if ("button1".equals(query)) </a:t>
            </a:r>
          </a:p>
          <a:p>
            <a:pPr algn="just">
              <a:buFont typeface="Arial" pitchFamily="34" charset="0"/>
              <a:buNone/>
            </a:pPr>
            <a:r>
              <a:rPr lang="en-US" sz="2000" spc="300" smtClean="0">
                <a:latin typeface="Times New Roman" pitchFamily="18" charset="0"/>
                <a:cs typeface="Times New Roman" pitchFamily="18" charset="0"/>
              </a:rPr>
              <a:t>{</a:t>
            </a:r>
          </a:p>
          <a:p>
            <a:pPr algn="just">
              <a:buFont typeface="Arial" pitchFamily="34" charset="0"/>
              <a:buNone/>
            </a:pPr>
            <a:r>
              <a:rPr lang="en-US" sz="2000" spc="300" smtClean="0">
                <a:latin typeface="Times New Roman" pitchFamily="18" charset="0"/>
                <a:cs typeface="Times New Roman" pitchFamily="18" charset="0"/>
              </a:rPr>
              <a:t>	System.out.println("Button 1 was clicked");</a:t>
            </a:r>
          </a:p>
          <a:p>
            <a:pPr algn="just">
              <a:buFont typeface="Arial" pitchFamily="34" charset="0"/>
              <a:buNone/>
            </a:pPr>
            <a:r>
              <a:rPr lang="en-US" sz="2000" spc="300" smtClean="0">
                <a:latin typeface="Times New Roman" pitchFamily="18" charset="0"/>
                <a:cs typeface="Times New Roman" pitchFamily="18" charset="0"/>
              </a:rPr>
              <a:t>	led1On = toggle(led1);</a:t>
            </a:r>
          </a:p>
          <a:p>
            <a:pPr algn="just">
              <a:buFont typeface="Arial" pitchFamily="34" charset="0"/>
              <a:buNone/>
            </a:pPr>
            <a:r>
              <a:rPr lang="en-US" sz="2000" spc="300" smtClean="0">
                <a:latin typeface="Times New Roman" pitchFamily="18" charset="0"/>
                <a:cs typeface="Times New Roman" pitchFamily="18" charset="0"/>
              </a:rPr>
              <a:t>} </a:t>
            </a:r>
          </a:p>
          <a:p>
            <a:pPr algn="just">
              <a:buFont typeface="Arial" pitchFamily="34" charset="0"/>
              <a:buNone/>
            </a:pPr>
            <a:r>
              <a:rPr lang="en-US" sz="2000" spc="300" smtClean="0">
                <a:latin typeface="Times New Roman" pitchFamily="18" charset="0"/>
                <a:cs typeface="Times New Roman" pitchFamily="18" charset="0"/>
              </a:rPr>
              <a:t>else </a:t>
            </a:r>
          </a:p>
          <a:p>
            <a:pPr algn="just">
              <a:buFont typeface="Arial" pitchFamily="34" charset="0"/>
              <a:buNone/>
            </a:pPr>
            <a:r>
              <a:rPr lang="en-US" sz="2000" spc="300" smtClean="0">
                <a:latin typeface="Times New Roman" pitchFamily="18" charset="0"/>
                <a:cs typeface="Times New Roman" pitchFamily="18" charset="0"/>
              </a:rPr>
              <a:t>{</a:t>
            </a:r>
          </a:p>
          <a:p>
            <a:pPr algn="just">
              <a:buFont typeface="Arial" pitchFamily="34" charset="0"/>
              <a:buNone/>
            </a:pPr>
            <a:r>
              <a:rPr lang="en-US" sz="2000" spc="300" smtClean="0">
                <a:latin typeface="Times New Roman" pitchFamily="18" charset="0"/>
                <a:cs typeface="Times New Roman" pitchFamily="18" charset="0"/>
              </a:rPr>
              <a:t>	led1On = (led1.readLatch() == 0);</a:t>
            </a:r>
          </a:p>
          <a:p>
            <a:pPr algn="just">
              <a:buFont typeface="Arial" pitchFamily="34" charset="0"/>
              <a:buNone/>
            </a:pPr>
            <a:r>
              <a:rPr lang="en-US" sz="2000" spc="300" smtClean="0">
                <a:latin typeface="Times New Roman" pitchFamily="18" charset="0"/>
                <a:cs typeface="Times New Roman" pitchFamily="18" charset="0"/>
              </a:rPr>
              <a:t>}</a:t>
            </a:r>
          </a:p>
          <a:p>
            <a:pPr algn="just">
              <a:buFont typeface="Arial" pitchFamily="34" charset="0"/>
              <a:buNone/>
            </a:pPr>
            <a:r>
              <a:rPr lang="en-US" sz="2000" spc="300" smtClean="0">
                <a:latin typeface="Times New Roman" pitchFamily="18" charset="0"/>
                <a:cs typeface="Times New Roman" pitchFamily="18" charset="0"/>
              </a:rPr>
              <a:t>boolean led2On;</a:t>
            </a:r>
          </a:p>
          <a:p>
            <a:pPr algn="just">
              <a:buFont typeface="Arial" pitchFamily="34" charset="0"/>
              <a:buNone/>
            </a:pPr>
            <a:r>
              <a:rPr lang="en-US" sz="2000" spc="300" smtClean="0">
                <a:latin typeface="Times New Roman" pitchFamily="18" charset="0"/>
                <a:cs typeface="Times New Roman" pitchFamily="18" charset="0"/>
              </a:rPr>
              <a:t>if ("button2".equals(query)) {</a:t>
            </a:r>
          </a:p>
          <a:p>
            <a:pPr algn="just">
              <a:buFont typeface="Arial" pitchFamily="34" charset="0"/>
              <a:buNone/>
            </a:pPr>
            <a:r>
              <a:rPr lang="en-US" sz="2000" spc="300" smtClean="0">
                <a:latin typeface="Times New Roman" pitchFamily="18" charset="0"/>
                <a:cs typeface="Times New Roman" pitchFamily="18" charset="0"/>
              </a:rPr>
              <a:t>System.out.println("Button 2 was clicked");</a:t>
            </a:r>
          </a:p>
          <a:p>
            <a:pPr algn="just">
              <a:buFont typeface="Arial" pitchFamily="34" charset="0"/>
              <a:buNone/>
            </a:pPr>
            <a:r>
              <a:rPr lang="en-US" sz="2000" spc="300" smtClean="0">
                <a:latin typeface="Times New Roman" pitchFamily="18" charset="0"/>
                <a:cs typeface="Times New Roman" pitchFamily="18" charset="0"/>
              </a:rPr>
              <a:t>led2On = toggle(led2);</a:t>
            </a:r>
          </a:p>
          <a:p>
            <a:pPr algn="just">
              <a:buFont typeface="Arial" pitchFamily="34" charset="0"/>
              <a:buNone/>
            </a:pPr>
            <a:r>
              <a:rPr lang="en-US" sz="2000" spc="300" smtClean="0">
                <a:latin typeface="Times New Roman" pitchFamily="18" charset="0"/>
                <a:cs typeface="Times New Roman" pitchFamily="18" charset="0"/>
              </a:rPr>
              <a:t>} else {</a:t>
            </a:r>
          </a:p>
          <a:p>
            <a:pPr algn="just">
              <a:buFont typeface="Arial" pitchFamily="34" charset="0"/>
              <a:buNone/>
            </a:pPr>
            <a:r>
              <a:rPr lang="en-US" sz="2000" spc="300" smtClean="0">
                <a:latin typeface="Times New Roman" pitchFamily="18" charset="0"/>
                <a:cs typeface="Times New Roman" pitchFamily="18" charset="0"/>
              </a:rPr>
              <a:t>led2On = (led2.readLatch() == 0);</a:t>
            </a:r>
          </a:p>
          <a:p>
            <a:pPr algn="just">
              <a:buFont typeface="Arial" pitchFamily="34" charset="0"/>
              <a:buNone/>
            </a:pPr>
            <a:r>
              <a:rPr lang="en-US" sz="2000" spc="300" smtClean="0">
                <a:latin typeface="Times New Roman" pitchFamily="18" charset="0"/>
                <a:cs typeface="Times New Roman" pitchFamily="18" charset="0"/>
              </a:rPr>
              <a:t>}</a:t>
            </a:r>
          </a:p>
          <a:p>
            <a:pPr>
              <a:buFont typeface="Arial" pitchFamily="34" charset="0"/>
              <a:buNone/>
            </a:pPr>
            <a:endParaRPr lang="en-US" sz="2000" spc="3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259452403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000" dirty="0" smtClean="0">
                <a:latin typeface="Times New Roman" pitchFamily="18" charset="0"/>
                <a:cs typeface="Times New Roman" pitchFamily="18" charset="0"/>
              </a:rPr>
              <a:t>If there is no query string, such as when a user requests the page for the first time, the code reads the states of both LEDs and toggles neither. </a:t>
            </a:r>
          </a:p>
          <a:p>
            <a:pPr algn="just">
              <a:buFont typeface="Wingdings" pitchFamily="2" charset="2"/>
              <a:buChar char="Ø"/>
            </a:pPr>
            <a:r>
              <a:rPr lang="en-US" sz="2000" dirty="0" smtClean="0">
                <a:latin typeface="Times New Roman" pitchFamily="18" charset="0"/>
                <a:cs typeface="Times New Roman" pitchFamily="18" charset="0"/>
              </a:rPr>
              <a:t>Two String variables (led1Image, led2Image) hold the names of image files that correspond to the LEDs’ states. </a:t>
            </a:r>
          </a:p>
          <a:p>
            <a:pPr algn="just">
              <a:buFont typeface="Wingdings" pitchFamily="2" charset="2"/>
              <a:buChar char="Ø"/>
            </a:pPr>
            <a:r>
              <a:rPr lang="en-US" sz="2000" dirty="0" smtClean="0">
                <a:latin typeface="Times New Roman" pitchFamily="18" charset="0"/>
                <a:cs typeface="Times New Roman" pitchFamily="18" charset="0"/>
              </a:rPr>
              <a:t>Two additional String variables (led1State, led2State) hold the text "on" or "off" as appropriate for the LEDs. </a:t>
            </a:r>
          </a:p>
          <a:p>
            <a:pPr algn="just">
              <a:buFont typeface="Wingdings" pitchFamily="2" charset="2"/>
              <a:buChar char="Ø"/>
            </a:pPr>
            <a:r>
              <a:rPr lang="en-US" sz="2000" dirty="0" smtClean="0">
                <a:latin typeface="Times New Roman" pitchFamily="18" charset="0"/>
                <a:cs typeface="Times New Roman" pitchFamily="18" charset="0"/>
              </a:rPr>
              <a:t>After reading the LEDs’ states, the program sets the image and text strings to match the LEDs.</a:t>
            </a:r>
          </a:p>
          <a:p>
            <a:pPr>
              <a:buFont typeface="Arial" pitchFamily="34" charset="0"/>
              <a:buNone/>
            </a:pPr>
            <a:r>
              <a:rPr lang="en-US" sz="1950" dirty="0" smtClean="0">
                <a:latin typeface="Times New Roman" pitchFamily="18" charset="0"/>
                <a:cs typeface="Times New Roman" pitchFamily="18" charset="0"/>
              </a:rPr>
              <a:t>	</a:t>
            </a:r>
            <a:r>
              <a:rPr lang="en-US" sz="1950" spc="300" dirty="0" smtClean="0">
                <a:latin typeface="Times New Roman" pitchFamily="18" charset="0"/>
                <a:cs typeface="Times New Roman" pitchFamily="18" charset="0"/>
              </a:rPr>
              <a:t>String led1Image;</a:t>
            </a:r>
          </a:p>
          <a:p>
            <a:pPr>
              <a:buFont typeface="Arial" pitchFamily="34" charset="0"/>
              <a:buNone/>
            </a:pPr>
            <a:r>
              <a:rPr lang="en-US" sz="1950" spc="300" dirty="0" smtClean="0">
                <a:latin typeface="Times New Roman" pitchFamily="18" charset="0"/>
                <a:cs typeface="Times New Roman" pitchFamily="18" charset="0"/>
              </a:rPr>
              <a:t>	String led1State;</a:t>
            </a:r>
          </a:p>
          <a:p>
            <a:pPr>
              <a:buFont typeface="Arial" pitchFamily="34" charset="0"/>
              <a:buNone/>
            </a:pPr>
            <a:r>
              <a:rPr lang="en-US" sz="1950" spc="300" dirty="0" smtClean="0">
                <a:latin typeface="Times New Roman" pitchFamily="18" charset="0"/>
                <a:cs typeface="Times New Roman" pitchFamily="18" charset="0"/>
              </a:rPr>
              <a:t>	if (led1On) {</a:t>
            </a:r>
          </a:p>
          <a:p>
            <a:pPr>
              <a:buFont typeface="Arial" pitchFamily="34" charset="0"/>
              <a:buNone/>
            </a:pPr>
            <a:r>
              <a:rPr lang="en-US" sz="1950" spc="300" dirty="0" smtClean="0">
                <a:latin typeface="Times New Roman" pitchFamily="18" charset="0"/>
                <a:cs typeface="Times New Roman" pitchFamily="18" charset="0"/>
              </a:rPr>
              <a:t>	led1Image= "/ledon.gif";</a:t>
            </a:r>
          </a:p>
          <a:p>
            <a:pPr>
              <a:buFont typeface="Arial" pitchFamily="34" charset="0"/>
              <a:buNone/>
            </a:pPr>
            <a:r>
              <a:rPr lang="en-US" sz="1950" spc="300" dirty="0" smtClean="0">
                <a:latin typeface="Times New Roman" pitchFamily="18" charset="0"/>
                <a:cs typeface="Times New Roman" pitchFamily="18" charset="0"/>
              </a:rPr>
              <a:t>	led1State = "on";</a:t>
            </a:r>
          </a:p>
          <a:p>
            <a:pPr>
              <a:buFont typeface="Arial" pitchFamily="34" charset="0"/>
              <a:buNone/>
            </a:pPr>
            <a:r>
              <a:rPr lang="en-US" sz="1950" spc="300" dirty="0" smtClean="0">
                <a:latin typeface="Times New Roman" pitchFamily="18" charset="0"/>
                <a:cs typeface="Times New Roman" pitchFamily="18" charset="0"/>
              </a:rPr>
              <a:t>	}</a:t>
            </a:r>
          </a:p>
          <a:p>
            <a:pPr>
              <a:buFont typeface="Arial" pitchFamily="34" charset="0"/>
              <a:buNone/>
            </a:pPr>
            <a:r>
              <a:rPr lang="en-US" sz="1950" spc="300" dirty="0" smtClean="0">
                <a:latin typeface="Times New Roman" pitchFamily="18" charset="0"/>
                <a:cs typeface="Times New Roman" pitchFamily="18" charset="0"/>
              </a:rPr>
              <a:t>	else {</a:t>
            </a:r>
          </a:p>
          <a:p>
            <a:pPr>
              <a:buFont typeface="Arial" pitchFamily="34" charset="0"/>
              <a:buNone/>
            </a:pPr>
            <a:r>
              <a:rPr lang="en-US" sz="1950" spc="300" dirty="0" smtClean="0">
                <a:latin typeface="Times New Roman" pitchFamily="18" charset="0"/>
                <a:cs typeface="Times New Roman" pitchFamily="18" charset="0"/>
              </a:rPr>
              <a:t>	led1Image = "/ledoff.gif";</a:t>
            </a:r>
          </a:p>
          <a:p>
            <a:pPr>
              <a:buFont typeface="Arial" pitchFamily="34" charset="0"/>
              <a:buNone/>
            </a:pPr>
            <a:r>
              <a:rPr lang="en-US" sz="1950" spc="300" dirty="0" smtClean="0">
                <a:latin typeface="Times New Roman" pitchFamily="18" charset="0"/>
                <a:cs typeface="Times New Roman" pitchFamily="18" charset="0"/>
              </a:rPr>
              <a:t>	led1State = "off";</a:t>
            </a:r>
          </a:p>
          <a:p>
            <a:pPr>
              <a:buFont typeface="Arial" pitchFamily="34" charset="0"/>
              <a:buNone/>
            </a:pPr>
            <a:r>
              <a:rPr lang="en-US" sz="1950" spc="300" dirty="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5072888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Content Placeholder 2"/>
          <p:cNvSpPr>
            <a:spLocks noGrp="1"/>
          </p:cNvSpPr>
          <p:nvPr>
            <p:ph idx="4294967295"/>
          </p:nvPr>
        </p:nvSpPr>
        <p:spPr>
          <a:xfrm>
            <a:off x="609600" y="457200"/>
            <a:ext cx="8077200" cy="63246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String led2Image;</a:t>
            </a:r>
          </a:p>
          <a:p>
            <a:pPr algn="just">
              <a:buFont typeface="Arial" pitchFamily="34" charset="0"/>
              <a:buNone/>
            </a:pPr>
            <a:r>
              <a:rPr lang="en-US" sz="2400" smtClean="0">
                <a:latin typeface="Times New Roman" pitchFamily="18" charset="0"/>
                <a:cs typeface="Times New Roman" pitchFamily="18" charset="0"/>
              </a:rPr>
              <a:t>String led2State;</a:t>
            </a:r>
          </a:p>
          <a:p>
            <a:pPr algn="just">
              <a:buFont typeface="Arial" pitchFamily="34" charset="0"/>
              <a:buNone/>
            </a:pPr>
            <a:r>
              <a:rPr lang="en-US" sz="2400" smtClean="0">
                <a:latin typeface="Times New Roman" pitchFamily="18" charset="0"/>
                <a:cs typeface="Times New Roman" pitchFamily="18" charset="0"/>
              </a:rPr>
              <a:t>if (led2On) {</a:t>
            </a:r>
          </a:p>
          <a:p>
            <a:pPr algn="just">
              <a:buFont typeface="Arial" pitchFamily="34" charset="0"/>
              <a:buNone/>
            </a:pPr>
            <a:r>
              <a:rPr lang="en-US" sz="2400" smtClean="0">
                <a:latin typeface="Times New Roman" pitchFamily="18" charset="0"/>
                <a:cs typeface="Times New Roman" pitchFamily="18" charset="0"/>
              </a:rPr>
              <a:t>led2Image= "/ledon.gif";</a:t>
            </a:r>
          </a:p>
          <a:p>
            <a:pPr algn="just">
              <a:buFont typeface="Arial" pitchFamily="34" charset="0"/>
              <a:buNone/>
            </a:pPr>
            <a:r>
              <a:rPr lang="en-US" sz="2400" smtClean="0">
                <a:latin typeface="Times New Roman" pitchFamily="18" charset="0"/>
                <a:cs typeface="Times New Roman" pitchFamily="18" charset="0"/>
              </a:rPr>
              <a:t>led2State = "on";</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else {</a:t>
            </a:r>
          </a:p>
          <a:p>
            <a:pPr algn="just">
              <a:buFont typeface="Arial" pitchFamily="34" charset="0"/>
              <a:buNone/>
            </a:pPr>
            <a:r>
              <a:rPr lang="en-US" sz="2400" smtClean="0">
                <a:latin typeface="Times New Roman" pitchFamily="18" charset="0"/>
                <a:cs typeface="Times New Roman" pitchFamily="18" charset="0"/>
              </a:rPr>
              <a:t>led2Image = "/ledoff.gif";</a:t>
            </a:r>
          </a:p>
          <a:p>
            <a:pPr algn="just">
              <a:buFont typeface="Arial" pitchFamily="34" charset="0"/>
              <a:buNone/>
            </a:pPr>
            <a:r>
              <a:rPr lang="en-US" sz="2400" smtClean="0">
                <a:latin typeface="Times New Roman" pitchFamily="18" charset="0"/>
                <a:cs typeface="Times New Roman" pitchFamily="18" charset="0"/>
              </a:rPr>
              <a:t>led2State = "off";</a:t>
            </a:r>
          </a:p>
          <a:p>
            <a:pPr algn="just">
              <a:buFont typeface="Arial" pitchFamily="34" charset="0"/>
              <a:buNone/>
            </a:pPr>
            <a:r>
              <a:rPr lang="en-US" sz="2400" smtClean="0">
                <a:latin typeface="Times New Roman" pitchFamily="18" charset="0"/>
                <a:cs typeface="Times New Roman" pitchFamily="18" charset="0"/>
              </a:rPr>
              <a:t>}</a:t>
            </a:r>
          </a:p>
          <a:p>
            <a:pPr algn="just">
              <a:buFont typeface="Wingdings" pitchFamily="2" charset="2"/>
              <a:buChar char="Ø"/>
            </a:pPr>
            <a:r>
              <a:rPr lang="en-US" sz="2400" smtClean="0">
                <a:latin typeface="Times New Roman" pitchFamily="18" charset="0"/>
                <a:cs typeface="Times New Roman" pitchFamily="18" charset="0"/>
              </a:rPr>
              <a:t>A call to the class’s sendWebPage() method sends an updated Web page to the client. </a:t>
            </a:r>
          </a:p>
          <a:p>
            <a:pPr algn="just">
              <a:buFont typeface="Wingdings" pitchFamily="2" charset="2"/>
              <a:buChar char="Ø"/>
            </a:pPr>
            <a:r>
              <a:rPr lang="en-US" sz="2400" smtClean="0">
                <a:latin typeface="Times New Roman" pitchFamily="18" charset="0"/>
                <a:cs typeface="Times New Roman" pitchFamily="18" charset="0"/>
              </a:rPr>
              <a:t>The method uses the HttpServlet response object and the four variables that indicate the LEDs’ states and image files.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40912554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Content Placeholder 2"/>
          <p:cNvSpPr>
            <a:spLocks noGrp="1"/>
          </p:cNvSpPr>
          <p:nvPr>
            <p:ph idx="4294967295"/>
          </p:nvPr>
        </p:nvSpPr>
        <p:spPr>
          <a:xfrm>
            <a:off x="457200" y="609600"/>
            <a:ext cx="8229600" cy="6172200"/>
          </a:xfrm>
          <a:prstGeom prst="rect">
            <a:avLst/>
          </a:prstGeom>
        </p:spPr>
        <p:txBody>
          <a:bodyPr/>
          <a:lstStyle/>
          <a:p>
            <a:pPr algn="just">
              <a:buFont typeface="Arial" pitchFamily="34" charset="0"/>
              <a:buNone/>
            </a:pPr>
            <a:r>
              <a:rPr lang="en-US" sz="2200" smtClean="0">
                <a:latin typeface="Times New Roman" pitchFamily="18" charset="0"/>
                <a:cs typeface="Times New Roman" pitchFamily="18" charset="0"/>
              </a:rPr>
              <a:t>	sendWebPage (response, led1Image, led2Image,led1State, led2State);</a:t>
            </a:r>
          </a:p>
          <a:p>
            <a:pPr algn="just">
              <a:buFont typeface="Arial" pitchFamily="34" charset="0"/>
              <a:buNone/>
            </a:pPr>
            <a:r>
              <a:rPr lang="en-US" sz="2200" smtClean="0">
                <a:latin typeface="Times New Roman" pitchFamily="18" charset="0"/>
                <a:cs typeface="Times New Roman" pitchFamily="18" charset="0"/>
              </a:rPr>
              <a:t>	} // end doGet()</a:t>
            </a:r>
          </a:p>
          <a:p>
            <a:pPr algn="just">
              <a:buFont typeface="Arial" pitchFamily="34" charset="0"/>
              <a:buNone/>
            </a:pPr>
            <a:r>
              <a:rPr lang="en-US" sz="2200" b="1" smtClean="0">
                <a:solidFill>
                  <a:srgbClr val="0000FF"/>
                </a:solidFill>
                <a:latin typeface="Times New Roman" pitchFamily="18" charset="0"/>
                <a:cs typeface="Times New Roman" pitchFamily="18" charset="0"/>
              </a:rPr>
              <a:t>Toggling an LED</a:t>
            </a:r>
          </a:p>
          <a:p>
            <a:pPr algn="just">
              <a:buFont typeface="Wingdings" pitchFamily="2" charset="2"/>
              <a:buChar char="Ø"/>
            </a:pPr>
            <a:r>
              <a:rPr lang="en-US" sz="2200" smtClean="0">
                <a:latin typeface="Times New Roman" pitchFamily="18" charset="0"/>
                <a:cs typeface="Times New Roman" pitchFamily="18" charset="0"/>
              </a:rPr>
              <a:t>The toggle() method toggles the state of a BitPort object. </a:t>
            </a:r>
          </a:p>
          <a:p>
            <a:pPr algn="just">
              <a:buFont typeface="Wingdings" pitchFamily="2" charset="2"/>
              <a:buChar char="Ø"/>
            </a:pPr>
            <a:r>
              <a:rPr lang="en-US" sz="2200" smtClean="0">
                <a:latin typeface="Times New Roman" pitchFamily="18" charset="0"/>
                <a:cs typeface="Times New Roman" pitchFamily="18" charset="0"/>
              </a:rPr>
              <a:t>The method returns a boolean value that indicates if the corresponding LED is on. </a:t>
            </a:r>
          </a:p>
          <a:p>
            <a:pPr algn="just">
              <a:buFont typeface="Wingdings" pitchFamily="2" charset="2"/>
              <a:buChar char="Ø"/>
            </a:pPr>
            <a:r>
              <a:rPr lang="en-US" sz="2200" smtClean="0">
                <a:latin typeface="Times New Roman" pitchFamily="18" charset="0"/>
                <a:cs typeface="Times New Roman" pitchFamily="18" charset="0"/>
              </a:rPr>
              <a:t>The value is false if the last value written to the LED was 1 and the LED is off, and true if the last value written was zero and the LED is on.</a:t>
            </a:r>
          </a:p>
          <a:p>
            <a:pPr>
              <a:buFont typeface="Arial" pitchFamily="34" charset="0"/>
              <a:buNone/>
            </a:pPr>
            <a:r>
              <a:rPr lang="en-US" sz="1800" smtClean="0">
                <a:latin typeface="Times New Roman" pitchFamily="18" charset="0"/>
                <a:cs typeface="Times New Roman" pitchFamily="18" charset="0"/>
              </a:rPr>
              <a:t>	</a:t>
            </a:r>
            <a:r>
              <a:rPr lang="en-US" sz="1400" spc="300" smtClean="0">
                <a:latin typeface="Times New Roman" pitchFamily="18" charset="0"/>
                <a:cs typeface="Times New Roman" pitchFamily="18" charset="0"/>
              </a:rPr>
              <a:t>private static boolean toggle(BitPort bitPort) {</a:t>
            </a:r>
          </a:p>
          <a:p>
            <a:pPr>
              <a:buFont typeface="Arial" pitchFamily="34" charset="0"/>
              <a:buNone/>
            </a:pPr>
            <a:r>
              <a:rPr lang="en-US" sz="1400" spc="300" smtClean="0">
                <a:latin typeface="Times New Roman" pitchFamily="18" charset="0"/>
                <a:cs typeface="Times New Roman" pitchFamily="18" charset="0"/>
              </a:rPr>
              <a:t>	if (bitPort.readLatch() == 0) {</a:t>
            </a:r>
          </a:p>
          <a:p>
            <a:pPr>
              <a:buFont typeface="Arial" pitchFamily="34" charset="0"/>
              <a:buNone/>
            </a:pPr>
            <a:r>
              <a:rPr lang="en-US" sz="1400" spc="300" smtClean="0">
                <a:latin typeface="Times New Roman" pitchFamily="18" charset="0"/>
                <a:cs typeface="Times New Roman" pitchFamily="18" charset="0"/>
              </a:rPr>
              <a:t>	bitPort.set();</a:t>
            </a:r>
          </a:p>
          <a:p>
            <a:pPr>
              <a:buFont typeface="Arial" pitchFamily="34" charset="0"/>
              <a:buNone/>
            </a:pPr>
            <a:r>
              <a:rPr lang="en-US" sz="1400" spc="300" smtClean="0">
                <a:latin typeface="Times New Roman" pitchFamily="18" charset="0"/>
                <a:cs typeface="Times New Roman" pitchFamily="18" charset="0"/>
              </a:rPr>
              <a:t>	return false;</a:t>
            </a:r>
          </a:p>
          <a:p>
            <a:pPr>
              <a:buFont typeface="Arial" pitchFamily="34" charset="0"/>
              <a:buNone/>
            </a:pPr>
            <a:r>
              <a:rPr lang="en-US" sz="1400" spc="300" smtClean="0">
                <a:latin typeface="Times New Roman" pitchFamily="18" charset="0"/>
                <a:cs typeface="Times New Roman" pitchFamily="18" charset="0"/>
              </a:rPr>
              <a:t>	} else {</a:t>
            </a:r>
          </a:p>
          <a:p>
            <a:pPr>
              <a:buFont typeface="Arial" pitchFamily="34" charset="0"/>
              <a:buNone/>
            </a:pPr>
            <a:r>
              <a:rPr lang="en-US" sz="1400" spc="300" smtClean="0">
                <a:latin typeface="Times New Roman" pitchFamily="18" charset="0"/>
                <a:cs typeface="Times New Roman" pitchFamily="18" charset="0"/>
              </a:rPr>
              <a:t>	bitPort.clear();</a:t>
            </a:r>
          </a:p>
          <a:p>
            <a:pPr>
              <a:buFont typeface="Arial" pitchFamily="34" charset="0"/>
              <a:buNone/>
            </a:pPr>
            <a:r>
              <a:rPr lang="en-US" sz="1400" spc="300" smtClean="0">
                <a:latin typeface="Times New Roman" pitchFamily="18" charset="0"/>
                <a:cs typeface="Times New Roman" pitchFamily="18" charset="0"/>
              </a:rPr>
              <a:t>	return true;</a:t>
            </a:r>
          </a:p>
          <a:p>
            <a:pPr>
              <a:buFont typeface="Arial" pitchFamily="34" charset="0"/>
              <a:buNone/>
            </a:pPr>
            <a:r>
              <a:rPr lang="en-US" sz="1400" spc="300" smtClean="0">
                <a:latin typeface="Times New Roman" pitchFamily="18" charset="0"/>
                <a:cs typeface="Times New Roman" pitchFamily="18" charset="0"/>
              </a:rPr>
              <a:t>	}</a:t>
            </a:r>
          </a:p>
          <a:p>
            <a:pPr>
              <a:buFont typeface="Arial" pitchFamily="34" charset="0"/>
              <a:buNone/>
            </a:pPr>
            <a:r>
              <a:rPr lang="en-US" sz="1400" spc="300" smtClean="0">
                <a:latin typeface="Times New Roman" pitchFamily="18" charset="0"/>
                <a:cs typeface="Times New Roman" pitchFamily="18" charset="0"/>
              </a:rPr>
              <a:t>	} // end toggle()</a:t>
            </a:r>
          </a:p>
          <a:p>
            <a:pPr>
              <a:buFont typeface="Arial" pitchFamily="34" charset="0"/>
              <a:buNone/>
            </a:pPr>
            <a:endParaRPr lang="en-US"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4405377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Content Placeholder 2"/>
          <p:cNvSpPr>
            <a:spLocks noGrp="1"/>
          </p:cNvSpPr>
          <p:nvPr>
            <p:ph idx="4294967295"/>
          </p:nvPr>
        </p:nvSpPr>
        <p:spPr>
          <a:xfrm>
            <a:off x="457200" y="5334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Sending the Web Page</a:t>
            </a:r>
          </a:p>
          <a:p>
            <a:pPr algn="just">
              <a:buFont typeface="Wingdings" pitchFamily="2" charset="2"/>
              <a:buChar char="Ø"/>
            </a:pPr>
            <a:r>
              <a:rPr lang="en-US" sz="2400" smtClean="0">
                <a:latin typeface="Times New Roman" pitchFamily="18" charset="0"/>
                <a:cs typeface="Times New Roman" pitchFamily="18" charset="0"/>
              </a:rPr>
              <a:t>The sendWebPage() method writes a Web page to an output stream. The method uses the HttpServlet response object and four variables that the method inserts in the Web page. </a:t>
            </a:r>
          </a:p>
          <a:p>
            <a:pPr algn="just">
              <a:buFont typeface="Wingdings" pitchFamily="2" charset="2"/>
              <a:buChar char="Ø"/>
            </a:pPr>
            <a:r>
              <a:rPr lang="en-US" sz="2400" smtClean="0">
                <a:latin typeface="Times New Roman" pitchFamily="18" charset="0"/>
                <a:cs typeface="Times New Roman" pitchFamily="18" charset="0"/>
              </a:rPr>
              <a:t>The method throws IOExceptions.</a:t>
            </a:r>
          </a:p>
          <a:p>
            <a:pPr algn="just">
              <a:buFont typeface="Arial" pitchFamily="34" charset="0"/>
              <a:buNone/>
            </a:pPr>
            <a:r>
              <a:rPr lang="en-US" sz="2400" smtClean="0">
                <a:latin typeface="Times New Roman" pitchFamily="18" charset="0"/>
                <a:cs typeface="Times New Roman" pitchFamily="18" charset="0"/>
              </a:rPr>
              <a:t>	private void sendWebPage (HttpServletResponse response,</a:t>
            </a:r>
          </a:p>
          <a:p>
            <a:pPr algn="just">
              <a:buFont typeface="Arial" pitchFamily="34" charset="0"/>
              <a:buNone/>
            </a:pPr>
            <a:r>
              <a:rPr lang="en-US" sz="2400" smtClean="0">
                <a:latin typeface="Times New Roman" pitchFamily="18" charset="0"/>
                <a:cs typeface="Times New Roman" pitchFamily="18" charset="0"/>
              </a:rPr>
              <a:t>	String led1Image, String led2Image, String led1State,</a:t>
            </a:r>
          </a:p>
          <a:p>
            <a:pPr>
              <a:buFont typeface="Arial" pitchFamily="34" charset="0"/>
              <a:buNone/>
            </a:pPr>
            <a:r>
              <a:rPr lang="en-US" sz="2400" smtClean="0"/>
              <a:t>	String led2State)</a:t>
            </a:r>
          </a:p>
          <a:p>
            <a:pPr>
              <a:buFont typeface="Arial" pitchFamily="34" charset="0"/>
              <a:buNone/>
            </a:pPr>
            <a:r>
              <a:rPr lang="en-US" sz="2400" smtClean="0"/>
              <a:t>	throws IOException {</a:t>
            </a:r>
          </a:p>
          <a:p>
            <a:pPr algn="just">
              <a:buFont typeface="Wingdings" pitchFamily="2" charset="2"/>
              <a:buChar char="Ø"/>
            </a:pPr>
            <a:r>
              <a:rPr lang="en-US" sz="2400" smtClean="0">
                <a:latin typeface="Times New Roman" pitchFamily="18" charset="0"/>
                <a:cs typeface="Times New Roman" pitchFamily="18" charset="0"/>
              </a:rPr>
              <a:t>The setContentType() method of the HttpServletResponse object sets the Content-Type field in the response’s HTML header:</a:t>
            </a:r>
          </a:p>
          <a:p>
            <a:pPr algn="ctr">
              <a:buFont typeface="Arial" pitchFamily="34" charset="0"/>
              <a:buNone/>
            </a:pPr>
            <a:r>
              <a:rPr lang="en-US" sz="2400" smtClean="0"/>
              <a:t>response.setContentType("text/html");</a:t>
            </a: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304800"/>
            <a:ext cx="838200" cy="685800"/>
          </a:xfrm>
          <a:prstGeom prst="rect">
            <a:avLst/>
          </a:prstGeom>
          <a:noFill/>
        </p:spPr>
      </p:pic>
    </p:spTree>
    <p:extLst>
      <p:ext uri="{BB962C8B-B14F-4D97-AF65-F5344CB8AC3E}">
        <p14:creationId xmlns="" xmlns:p14="http://schemas.microsoft.com/office/powerpoint/2010/main" val="358718369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getOutputStream() method of the HttpServletResponse object returns an instance of a ServletOutputStream object. </a:t>
            </a:r>
          </a:p>
          <a:p>
            <a:pPr algn="just">
              <a:buFont typeface="Wingdings" pitchFamily="2" charset="2"/>
              <a:buChar char="Ø"/>
            </a:pPr>
            <a:r>
              <a:rPr lang="en-US" sz="2400" smtClean="0">
                <a:latin typeface="Times New Roman" pitchFamily="18" charset="0"/>
                <a:cs typeface="Times New Roman" pitchFamily="18" charset="0"/>
              </a:rPr>
              <a:t>The ServletOutputStream class extends the java.io. OutputStream class and provides an output stream for sending data to a client.</a:t>
            </a:r>
          </a:p>
          <a:p>
            <a:pPr algn="just">
              <a:buFont typeface="Wingdings" pitchFamily="2" charset="2"/>
              <a:buChar char="Ø"/>
            </a:pPr>
            <a:r>
              <a:rPr lang="en-US" sz="2400" smtClean="0">
                <a:latin typeface="Times New Roman" pitchFamily="18" charset="0"/>
                <a:cs typeface="Times New Roman" pitchFamily="18" charset="0"/>
              </a:rPr>
              <a:t>A series of out.print statements write the Web page’s contents to the output stream. </a:t>
            </a:r>
          </a:p>
          <a:p>
            <a:pPr algn="just">
              <a:buFont typeface="Wingdings" pitchFamily="2" charset="2"/>
              <a:buChar char="Ø"/>
            </a:pPr>
            <a:r>
              <a:rPr lang="en-US" sz="2400" smtClean="0">
                <a:latin typeface="Times New Roman" pitchFamily="18" charset="0"/>
                <a:cs typeface="Times New Roman" pitchFamily="18" charset="0"/>
              </a:rPr>
              <a:t>The servlet container automatically creates and writes an HTTP header that precedes the page’s contents.</a:t>
            </a:r>
          </a:p>
          <a:p>
            <a:pPr>
              <a:buFont typeface="Arial" pitchFamily="34" charset="0"/>
              <a:buNone/>
            </a:pPr>
            <a:r>
              <a:rPr lang="en-US" sz="2400" smtClean="0">
                <a:latin typeface="Times New Roman" pitchFamily="18" charset="0"/>
                <a:cs typeface="Times New Roman" pitchFamily="18" charset="0"/>
              </a:rPr>
              <a:t>	</a:t>
            </a:r>
            <a:r>
              <a:rPr lang="en-US" sz="1900" smtClean="0">
                <a:latin typeface="Times New Roman" pitchFamily="18" charset="0"/>
                <a:cs typeface="Times New Roman" pitchFamily="18" charset="0"/>
              </a:rPr>
              <a:t>ServletOutputStream out = response.getOutputStream();</a:t>
            </a:r>
          </a:p>
          <a:p>
            <a:pPr>
              <a:buFont typeface="Arial" pitchFamily="34" charset="0"/>
              <a:buNone/>
            </a:pPr>
            <a:r>
              <a:rPr lang="en-US" sz="1900" smtClean="0">
                <a:latin typeface="Times New Roman" pitchFamily="18" charset="0"/>
                <a:cs typeface="Times New Roman" pitchFamily="18" charset="0"/>
              </a:rPr>
              <a:t>	out.print("&lt;html&gt;"</a:t>
            </a:r>
          </a:p>
          <a:p>
            <a:pPr>
              <a:buFont typeface="Arial" pitchFamily="34" charset="0"/>
              <a:buNone/>
            </a:pPr>
            <a:r>
              <a:rPr lang="en-US" sz="1900" smtClean="0">
                <a:latin typeface="Times New Roman" pitchFamily="18" charset="0"/>
                <a:cs typeface="Times New Roman" pitchFamily="18" charset="0"/>
              </a:rPr>
              <a:t>	+ "&lt;head&gt;"</a:t>
            </a:r>
          </a:p>
          <a:p>
            <a:pPr>
              <a:buFont typeface="Arial" pitchFamily="34" charset="0"/>
              <a:buNone/>
            </a:pPr>
            <a:r>
              <a:rPr lang="en-US" sz="1900" smtClean="0">
                <a:latin typeface="Times New Roman" pitchFamily="18" charset="0"/>
                <a:cs typeface="Times New Roman" pitchFamily="18" charset="0"/>
              </a:rPr>
              <a:t>	+ "&lt;title&gt;Device Controller&lt;/title&gt;"</a:t>
            </a:r>
          </a:p>
          <a:p>
            <a:pPr>
              <a:buFont typeface="Arial" pitchFamily="34" charset="0"/>
              <a:buNone/>
            </a:pPr>
            <a:r>
              <a:rPr lang="en-US" sz="1900" smtClean="0">
                <a:latin typeface="Times New Roman" pitchFamily="18" charset="0"/>
                <a:cs typeface="Times New Roman" pitchFamily="18" charset="0"/>
              </a:rPr>
              <a:t>	+ "&lt;/head&gt;"</a:t>
            </a:r>
          </a:p>
          <a:p>
            <a:pPr>
              <a:buFont typeface="Arial" pitchFamily="34" charset="0"/>
              <a:buNone/>
            </a:pPr>
            <a:r>
              <a:rPr lang="en-US" sz="1900" smtClean="0">
                <a:latin typeface="Times New Roman" pitchFamily="18" charset="0"/>
                <a:cs typeface="Times New Roman" pitchFamily="18" charset="0"/>
              </a:rPr>
              <a:t>	+ "&lt;body&gt;"</a:t>
            </a:r>
          </a:p>
          <a:p>
            <a:pPr>
              <a:buFont typeface="Arial" pitchFamily="34" charset="0"/>
              <a:buNone/>
            </a:pPr>
            <a:r>
              <a:rPr lang="en-US" sz="1900" smtClean="0">
                <a:latin typeface="Times New Roman" pitchFamily="18" charset="0"/>
                <a:cs typeface="Times New Roman" pitchFamily="18" charset="0"/>
              </a:rPr>
              <a:t>	+ "&lt;h1&gt;Device Controller&lt;/h1&gt;");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6330477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250" dirty="0" smtClean="0">
                <a:latin typeface="Times New Roman" pitchFamily="18" charset="0"/>
                <a:cs typeface="Times New Roman" pitchFamily="18" charset="0"/>
              </a:rPr>
              <a:t>The LED and button images are in a table to ensure they line up on the page. </a:t>
            </a:r>
          </a:p>
          <a:p>
            <a:pPr algn="just">
              <a:spcBef>
                <a:spcPts val="600"/>
              </a:spcBef>
              <a:buFont typeface="Wingdings" pitchFamily="2" charset="2"/>
              <a:buChar char="Ø"/>
            </a:pPr>
            <a:r>
              <a:rPr lang="en-US" sz="2250" dirty="0" smtClean="0">
                <a:latin typeface="Times New Roman" pitchFamily="18" charset="0"/>
                <a:cs typeface="Times New Roman" pitchFamily="18" charset="0"/>
              </a:rPr>
              <a:t>The variables led1Image and led2Image each contain a filename, "ledon.gif" or "ledoff.gif", as appropriate, to indicate the images the browser should display for the LEDs.</a:t>
            </a:r>
          </a:p>
          <a:p>
            <a:pPr algn="just">
              <a:spcBef>
                <a:spcPts val="600"/>
              </a:spcBef>
              <a:buFont typeface="Wingdings" pitchFamily="2" charset="2"/>
              <a:buChar char="Ø"/>
            </a:pPr>
            <a:r>
              <a:rPr lang="en-US" sz="2250" dirty="0" smtClean="0">
                <a:latin typeface="Times New Roman" pitchFamily="18" charset="0"/>
                <a:cs typeface="Times New Roman" pitchFamily="18" charset="0"/>
              </a:rPr>
              <a:t>Some of the text in the HTML code includes quotation marks.</a:t>
            </a:r>
          </a:p>
          <a:p>
            <a:pPr algn="just">
              <a:spcBef>
                <a:spcPts val="600"/>
              </a:spcBef>
              <a:buFont typeface="Wingdings" pitchFamily="2" charset="2"/>
              <a:buChar char="Ø"/>
            </a:pPr>
            <a:r>
              <a:rPr lang="en-US" sz="2250" dirty="0" smtClean="0">
                <a:latin typeface="Times New Roman" pitchFamily="18" charset="0"/>
                <a:cs typeface="Times New Roman" pitchFamily="18" charset="0"/>
              </a:rPr>
              <a:t>Because quotation marks are also the delimiters for a string, any quotation mark within a string must be preceded by a back slash (\). </a:t>
            </a:r>
          </a:p>
          <a:p>
            <a:pPr algn="just">
              <a:spcBef>
                <a:spcPts val="600"/>
              </a:spcBef>
              <a:buFont typeface="Wingdings" pitchFamily="2" charset="2"/>
              <a:buChar char="Ø"/>
            </a:pPr>
            <a:r>
              <a:rPr lang="en-US" sz="2250" dirty="0" smtClean="0">
                <a:latin typeface="Times New Roman" pitchFamily="18" charset="0"/>
                <a:cs typeface="Times New Roman" pitchFamily="18" charset="0"/>
              </a:rPr>
              <a:t>For example, many HTML tags include attributes enclosed by quotation marks, such as &lt;</a:t>
            </a:r>
            <a:r>
              <a:rPr lang="en-US" sz="2250" dirty="0" err="1" smtClean="0">
                <a:latin typeface="Times New Roman" pitchFamily="18" charset="0"/>
                <a:cs typeface="Times New Roman" pitchFamily="18" charset="0"/>
              </a:rPr>
              <a:t>img</a:t>
            </a:r>
            <a:r>
              <a:rPr lang="en-US" sz="2250" dirty="0" smtClean="0">
                <a:latin typeface="Times New Roman" pitchFamily="18" charset="0"/>
                <a:cs typeface="Times New Roman" pitchFamily="18" charset="0"/>
              </a:rPr>
              <a:t> </a:t>
            </a:r>
            <a:r>
              <a:rPr lang="en-US" sz="2250" dirty="0" err="1" smtClean="0">
                <a:latin typeface="Times New Roman" pitchFamily="18" charset="0"/>
                <a:cs typeface="Times New Roman" pitchFamily="18" charset="0"/>
              </a:rPr>
              <a:t>src</a:t>
            </a:r>
            <a:r>
              <a:rPr lang="en-US" sz="2250" dirty="0" smtClean="0">
                <a:latin typeface="Times New Roman" pitchFamily="18" charset="0"/>
                <a:cs typeface="Times New Roman" pitchFamily="18" charset="0"/>
              </a:rPr>
              <a:t>="ledon.gif"&gt;</a:t>
            </a:r>
          </a:p>
          <a:p>
            <a:pPr algn="just">
              <a:spcBef>
                <a:spcPts val="600"/>
              </a:spcBef>
              <a:buFont typeface="Wingdings" pitchFamily="2" charset="2"/>
              <a:buChar char="Ø"/>
            </a:pPr>
            <a:r>
              <a:rPr lang="en-US" sz="2250" dirty="0" smtClean="0">
                <a:latin typeface="Times New Roman" pitchFamily="18" charset="0"/>
                <a:cs typeface="Times New Roman" pitchFamily="18" charset="0"/>
              </a:rPr>
              <a:t>To write this line to the output stream, each quotation mark in the string must be preceded by a back slash: </a:t>
            </a:r>
            <a:r>
              <a:rPr lang="en-US" sz="2250" dirty="0" err="1" smtClean="0">
                <a:latin typeface="Times New Roman" pitchFamily="18" charset="0"/>
                <a:cs typeface="Times New Roman" pitchFamily="18" charset="0"/>
              </a:rPr>
              <a:t>out.print</a:t>
            </a:r>
            <a:r>
              <a:rPr lang="en-US" sz="2250" dirty="0" smtClean="0">
                <a:latin typeface="Times New Roman" pitchFamily="18" charset="0"/>
                <a:cs typeface="Times New Roman" pitchFamily="18" charset="0"/>
              </a:rPr>
              <a:t>("&lt;</a:t>
            </a:r>
            <a:r>
              <a:rPr lang="en-US" sz="2250" dirty="0" err="1" smtClean="0">
                <a:latin typeface="Times New Roman" pitchFamily="18" charset="0"/>
                <a:cs typeface="Times New Roman" pitchFamily="18" charset="0"/>
              </a:rPr>
              <a:t>img</a:t>
            </a:r>
            <a:r>
              <a:rPr lang="en-US" sz="2250" dirty="0" smtClean="0">
                <a:latin typeface="Times New Roman" pitchFamily="18" charset="0"/>
                <a:cs typeface="Times New Roman" pitchFamily="18" charset="0"/>
              </a:rPr>
              <a:t> </a:t>
            </a:r>
            <a:r>
              <a:rPr lang="en-US" sz="2250" dirty="0" err="1" smtClean="0">
                <a:latin typeface="Times New Roman" pitchFamily="18" charset="0"/>
                <a:cs typeface="Times New Roman" pitchFamily="18" charset="0"/>
              </a:rPr>
              <a:t>src</a:t>
            </a:r>
            <a:r>
              <a:rPr lang="en-US" sz="2250" dirty="0" smtClean="0">
                <a:latin typeface="Times New Roman" pitchFamily="18" charset="0"/>
                <a:cs typeface="Times New Roman" pitchFamily="18" charset="0"/>
              </a:rPr>
              <a:t>=\"ledon.gif\"&gt;");</a:t>
            </a:r>
          </a:p>
          <a:p>
            <a:pPr algn="just">
              <a:spcBef>
                <a:spcPts val="600"/>
              </a:spcBef>
              <a:buFont typeface="Wingdings" pitchFamily="2" charset="2"/>
              <a:buChar char="Ø"/>
            </a:pPr>
            <a:r>
              <a:rPr lang="en-US" sz="2250" dirty="0" smtClean="0">
                <a:latin typeface="Times New Roman" pitchFamily="18" charset="0"/>
                <a:cs typeface="Times New Roman" pitchFamily="18" charset="0"/>
              </a:rPr>
              <a:t>The back slash indicates that the quotation mark is part of the string and not the string’s delimiter.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1748342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Content Placeholder 2"/>
          <p:cNvSpPr>
            <a:spLocks noGrp="1"/>
          </p:cNvSpPr>
          <p:nvPr>
            <p:ph idx="4294967295"/>
          </p:nvPr>
        </p:nvSpPr>
        <p:spPr>
          <a:xfrm>
            <a:off x="685800" y="533400"/>
            <a:ext cx="7924800" cy="5410200"/>
          </a:xfrm>
          <a:prstGeom prst="rect">
            <a:avLst/>
          </a:prstGeom>
        </p:spPr>
        <p:txBody>
          <a:bodyPr/>
          <a:lstStyle/>
          <a:p>
            <a:pPr>
              <a:buFont typeface="Arial" pitchFamily="34" charset="0"/>
              <a:buNone/>
            </a:pPr>
            <a:r>
              <a:rPr lang="en-US" sz="2400" spc="200" smtClean="0">
                <a:latin typeface="Times New Roman" pitchFamily="18" charset="0"/>
                <a:cs typeface="Times New Roman" pitchFamily="18" charset="0"/>
              </a:rPr>
              <a:t>out.print("&lt;table&gt;"</a:t>
            </a:r>
          </a:p>
          <a:p>
            <a:pPr>
              <a:buFont typeface="Arial" pitchFamily="34" charset="0"/>
              <a:buNone/>
            </a:pPr>
            <a:r>
              <a:rPr lang="en-US" sz="2400" spc="200" smtClean="0">
                <a:latin typeface="Times New Roman" pitchFamily="18" charset="0"/>
                <a:cs typeface="Times New Roman" pitchFamily="18" charset="0"/>
              </a:rPr>
              <a:t>+ "&lt;tr&gt;"</a:t>
            </a:r>
          </a:p>
          <a:p>
            <a:pPr>
              <a:buFont typeface="Arial" pitchFamily="34" charset="0"/>
              <a:buNone/>
            </a:pPr>
            <a:r>
              <a:rPr lang="en-US" sz="2400" spc="200" smtClean="0">
                <a:latin typeface="Times New Roman" pitchFamily="18" charset="0"/>
                <a:cs typeface="Times New Roman" pitchFamily="18" charset="0"/>
              </a:rPr>
              <a:t>+ "&lt;td&gt;"</a:t>
            </a:r>
          </a:p>
          <a:p>
            <a:pPr>
              <a:buFont typeface="Arial" pitchFamily="34" charset="0"/>
              <a:buNone/>
            </a:pPr>
            <a:r>
              <a:rPr lang="en-US" sz="2400" spc="200" smtClean="0">
                <a:latin typeface="Times New Roman" pitchFamily="18" charset="0"/>
                <a:cs typeface="Times New Roman" pitchFamily="18" charset="0"/>
              </a:rPr>
              <a:t>+ "&lt;img src=\"");</a:t>
            </a:r>
          </a:p>
          <a:p>
            <a:pPr>
              <a:buFont typeface="Arial" pitchFamily="34" charset="0"/>
              <a:buNone/>
            </a:pPr>
            <a:r>
              <a:rPr lang="en-US" sz="2400" spc="200" smtClean="0">
                <a:latin typeface="Times New Roman" pitchFamily="18" charset="0"/>
                <a:cs typeface="Times New Roman" pitchFamily="18" charset="0"/>
              </a:rPr>
              <a:t>out.print(led1Image);</a:t>
            </a:r>
          </a:p>
          <a:p>
            <a:pPr>
              <a:buFont typeface="Arial" pitchFamily="34" charset="0"/>
              <a:buNone/>
            </a:pPr>
            <a:r>
              <a:rPr lang="en-US" sz="2400" spc="200" smtClean="0">
                <a:latin typeface="Times New Roman" pitchFamily="18" charset="0"/>
                <a:cs typeface="Times New Roman" pitchFamily="18" charset="0"/>
              </a:rPr>
              <a:t>out.print("\"&gt;"</a:t>
            </a:r>
          </a:p>
          <a:p>
            <a:pPr>
              <a:buFont typeface="Arial" pitchFamily="34" charset="0"/>
              <a:buNone/>
            </a:pPr>
            <a:r>
              <a:rPr lang="en-US" sz="2400" spc="200" smtClean="0">
                <a:latin typeface="Times New Roman" pitchFamily="18" charset="0"/>
                <a:cs typeface="Times New Roman" pitchFamily="18" charset="0"/>
              </a:rPr>
              <a:t>+ "&lt;/td&gt;"</a:t>
            </a:r>
          </a:p>
          <a:p>
            <a:pPr>
              <a:buFont typeface="Arial" pitchFamily="34" charset="0"/>
              <a:buNone/>
            </a:pPr>
            <a:r>
              <a:rPr lang="en-US" sz="2400" spc="200" smtClean="0">
                <a:latin typeface="Times New Roman" pitchFamily="18" charset="0"/>
                <a:cs typeface="Times New Roman" pitchFamily="18" charset="0"/>
              </a:rPr>
              <a:t>+ "&lt;td&gt;"</a:t>
            </a:r>
          </a:p>
          <a:p>
            <a:pPr>
              <a:buFont typeface="Arial" pitchFamily="34" charset="0"/>
              <a:buNone/>
            </a:pPr>
            <a:r>
              <a:rPr lang="en-US" sz="2400" spc="200" smtClean="0">
                <a:latin typeface="Times New Roman" pitchFamily="18" charset="0"/>
                <a:cs typeface="Times New Roman" pitchFamily="18" charset="0"/>
              </a:rPr>
              <a:t>+ "&lt;img src=\"");</a:t>
            </a:r>
          </a:p>
          <a:p>
            <a:pPr>
              <a:buFont typeface="Arial" pitchFamily="34" charset="0"/>
              <a:buNone/>
            </a:pPr>
            <a:r>
              <a:rPr lang="en-US" sz="2400" spc="200" smtClean="0">
                <a:latin typeface="Times New Roman" pitchFamily="18" charset="0"/>
                <a:cs typeface="Times New Roman" pitchFamily="18" charset="0"/>
              </a:rPr>
              <a:t>out.print(led2Image);</a:t>
            </a:r>
          </a:p>
          <a:p>
            <a:pPr>
              <a:buFont typeface="Arial" pitchFamily="34" charset="0"/>
              <a:buNone/>
            </a:pPr>
            <a:r>
              <a:rPr lang="en-US" sz="2400" spc="200" smtClean="0">
                <a:latin typeface="Times New Roman" pitchFamily="18" charset="0"/>
                <a:cs typeface="Times New Roman" pitchFamily="18" charset="0"/>
              </a:rPr>
              <a:t>out.print("\"&gt;"</a:t>
            </a:r>
          </a:p>
          <a:p>
            <a:pPr>
              <a:buFont typeface="Arial" pitchFamily="34" charset="0"/>
              <a:buNone/>
            </a:pPr>
            <a:r>
              <a:rPr lang="en-US" sz="2400" spc="200" smtClean="0">
                <a:latin typeface="Times New Roman" pitchFamily="18" charset="0"/>
                <a:cs typeface="Times New Roman" pitchFamily="18" charset="0"/>
              </a:rPr>
              <a:t>+ "&lt;/td&gt;"</a:t>
            </a:r>
          </a:p>
          <a:p>
            <a:pPr>
              <a:buFont typeface="Arial" pitchFamily="34" charset="0"/>
              <a:buNone/>
            </a:pPr>
            <a:r>
              <a:rPr lang="en-US" sz="2400" spc="200" smtClean="0">
                <a:latin typeface="Times New Roman" pitchFamily="18" charset="0"/>
                <a:cs typeface="Times New Roman" pitchFamily="18" charset="0"/>
              </a:rPr>
              <a:t>+ "&lt;/tr&gt;");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76215016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the hyperlinks for the button images,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/Device Controller is a mapping that tells the server, via a configuration file, that </a:t>
            </a:r>
            <a:r>
              <a:rPr lang="en-US" sz="2400" dirty="0" err="1" smtClean="0">
                <a:latin typeface="Times New Roman" pitchFamily="18" charset="0"/>
                <a:cs typeface="Times New Roman" pitchFamily="18" charset="0"/>
              </a:rPr>
              <a:t>DeviceController</a:t>
            </a:r>
            <a:r>
              <a:rPr lang="en-US" sz="2400" dirty="0" smtClean="0">
                <a:latin typeface="Times New Roman" pitchFamily="18" charset="0"/>
                <a:cs typeface="Times New Roman" pitchFamily="18" charset="0"/>
              </a:rPr>
              <a:t> is a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When a user clicks a button on the Web page, the browser returns either button1 or button2 to the TINI in the request’s query string.</a:t>
            </a:r>
          </a:p>
          <a:p>
            <a:pPr>
              <a:buFont typeface="Arial" pitchFamily="34" charset="0"/>
              <a:buNone/>
            </a:pPr>
            <a:r>
              <a:rPr lang="en-US" sz="24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out.print</a:t>
            </a:r>
            <a:r>
              <a:rPr lang="en-US" sz="2200" dirty="0" smtClean="0">
                <a:latin typeface="Times New Roman" pitchFamily="18" charset="0"/>
                <a:cs typeface="Times New Roman" pitchFamily="18" charset="0"/>
              </a:rPr>
              <a:t>("&lt;</a:t>
            </a:r>
            <a:r>
              <a:rPr lang="en-US" sz="2200" dirty="0" err="1" smtClean="0">
                <a:latin typeface="Times New Roman" pitchFamily="18" charset="0"/>
                <a:cs typeface="Times New Roman" pitchFamily="18" charset="0"/>
              </a:rPr>
              <a:t>tr</a:t>
            </a:r>
            <a:r>
              <a:rPr lang="en-US" sz="2200" dirty="0" smtClean="0">
                <a:latin typeface="Times New Roman" pitchFamily="18" charset="0"/>
                <a:cs typeface="Times New Roman" pitchFamily="18" charset="0"/>
              </a:rPr>
              <a:t>&gt;&lt;td&gt;");</a:t>
            </a:r>
          </a:p>
          <a:p>
            <a:pPr>
              <a:buFont typeface="Arial" pitchFamily="34"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out.print</a:t>
            </a:r>
            <a:r>
              <a:rPr lang="en-US" sz="2200" dirty="0" smtClean="0">
                <a:latin typeface="Times New Roman" pitchFamily="18" charset="0"/>
                <a:cs typeface="Times New Roman" pitchFamily="18" charset="0"/>
              </a:rPr>
              <a:t>("&lt;a </a:t>
            </a:r>
            <a:r>
              <a:rPr lang="en-US" sz="2200" dirty="0" err="1" smtClean="0">
                <a:latin typeface="Times New Roman" pitchFamily="18" charset="0"/>
                <a:cs typeface="Times New Roman" pitchFamily="18" charset="0"/>
              </a:rPr>
              <a:t>href</a:t>
            </a:r>
            <a:r>
              <a:rPr lang="en-US" sz="2200" dirty="0" smtClean="0">
                <a:latin typeface="Times New Roman" pitchFamily="18" charset="0"/>
                <a:cs typeface="Times New Roman" pitchFamily="18" charset="0"/>
              </a:rPr>
              <a:t>=</a:t>
            </a:r>
          </a:p>
          <a:p>
            <a:pPr>
              <a:buFont typeface="Arial" pitchFamily="34"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servlet</a:t>
            </a:r>
            <a:r>
              <a:rPr lang="en-US" sz="2200" dirty="0" smtClean="0">
                <a:latin typeface="Times New Roman" pitchFamily="18" charset="0"/>
                <a:cs typeface="Times New Roman" pitchFamily="18" charset="0"/>
              </a:rPr>
              <a:t>/DeviceController?button1\"&gt;</a:t>
            </a:r>
          </a:p>
          <a:p>
            <a:pPr>
              <a:buFont typeface="Arial" pitchFamily="34" charset="0"/>
              <a:buNone/>
            </a:pPr>
            <a:r>
              <a:rPr lang="en-US" sz="2200" dirty="0" smtClean="0">
                <a:latin typeface="Times New Roman" pitchFamily="18" charset="0"/>
                <a:cs typeface="Times New Roman" pitchFamily="18" charset="0"/>
              </a:rPr>
              <a:t>	&lt;</a:t>
            </a:r>
            <a:r>
              <a:rPr lang="en-US" sz="2200" dirty="0" err="1" smtClean="0">
                <a:latin typeface="Times New Roman" pitchFamily="18" charset="0"/>
                <a:cs typeface="Times New Roman" pitchFamily="18" charset="0"/>
              </a:rPr>
              <a:t>img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src</a:t>
            </a:r>
            <a:r>
              <a:rPr lang="en-US" sz="2200" dirty="0" smtClean="0">
                <a:latin typeface="Times New Roman" pitchFamily="18" charset="0"/>
                <a:cs typeface="Times New Roman" pitchFamily="18" charset="0"/>
              </a:rPr>
              <a:t>=\"/button.gif\"&gt;&lt;/a&gt;");</a:t>
            </a:r>
          </a:p>
          <a:p>
            <a:pPr>
              <a:buFont typeface="Arial" pitchFamily="34"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out.print</a:t>
            </a:r>
            <a:r>
              <a:rPr lang="en-US" sz="2200" dirty="0" smtClean="0">
                <a:latin typeface="Times New Roman" pitchFamily="18" charset="0"/>
                <a:cs typeface="Times New Roman" pitchFamily="18" charset="0"/>
              </a:rPr>
              <a:t>("&lt;/td&gt;&lt;td&gt;");</a:t>
            </a:r>
          </a:p>
          <a:p>
            <a:pPr>
              <a:buFont typeface="Arial" pitchFamily="34"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out.print</a:t>
            </a:r>
            <a:r>
              <a:rPr lang="en-US" sz="2200" dirty="0" smtClean="0">
                <a:latin typeface="Times New Roman" pitchFamily="18" charset="0"/>
                <a:cs typeface="Times New Roman" pitchFamily="18" charset="0"/>
              </a:rPr>
              <a:t>("&lt;a </a:t>
            </a:r>
            <a:r>
              <a:rPr lang="en-US" sz="2200" dirty="0" err="1" smtClean="0">
                <a:latin typeface="Times New Roman" pitchFamily="18" charset="0"/>
                <a:cs typeface="Times New Roman" pitchFamily="18" charset="0"/>
              </a:rPr>
              <a:t>href</a:t>
            </a:r>
            <a:r>
              <a:rPr lang="en-US" sz="2200" dirty="0" smtClean="0">
                <a:latin typeface="Times New Roman" pitchFamily="18" charset="0"/>
                <a:cs typeface="Times New Roman" pitchFamily="18" charset="0"/>
              </a:rPr>
              <a:t>=</a:t>
            </a:r>
          </a:p>
          <a:p>
            <a:pPr>
              <a:buFont typeface="Arial" pitchFamily="34"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servlet</a:t>
            </a:r>
            <a:r>
              <a:rPr lang="en-US" sz="2200" dirty="0" smtClean="0">
                <a:latin typeface="Times New Roman" pitchFamily="18" charset="0"/>
                <a:cs typeface="Times New Roman" pitchFamily="18" charset="0"/>
              </a:rPr>
              <a:t>/DeviceController?button2\"&gt;</a:t>
            </a:r>
          </a:p>
          <a:p>
            <a:pPr>
              <a:buFont typeface="Arial" pitchFamily="34" charset="0"/>
              <a:buNone/>
            </a:pPr>
            <a:r>
              <a:rPr lang="en-US" sz="2200" dirty="0" smtClean="0">
                <a:latin typeface="Times New Roman" pitchFamily="18" charset="0"/>
                <a:cs typeface="Times New Roman" pitchFamily="18" charset="0"/>
              </a:rPr>
              <a:t>	&lt;</a:t>
            </a:r>
            <a:r>
              <a:rPr lang="en-US" sz="2200" dirty="0" err="1" smtClean="0">
                <a:latin typeface="Times New Roman" pitchFamily="18" charset="0"/>
                <a:cs typeface="Times New Roman" pitchFamily="18" charset="0"/>
              </a:rPr>
              <a:t>img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src</a:t>
            </a:r>
            <a:r>
              <a:rPr lang="en-US" sz="2200" dirty="0" smtClean="0">
                <a:latin typeface="Times New Roman" pitchFamily="18" charset="0"/>
                <a:cs typeface="Times New Roman" pitchFamily="18" charset="0"/>
              </a:rPr>
              <a:t>=\"/button.gif\" &gt;&lt;/a&gt;");</a:t>
            </a:r>
          </a:p>
          <a:p>
            <a:pPr>
              <a:buFont typeface="Arial" pitchFamily="34" charse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out.print</a:t>
            </a:r>
            <a:r>
              <a:rPr lang="en-US" sz="2200" dirty="0" smtClean="0">
                <a:latin typeface="Times New Roman" pitchFamily="18" charset="0"/>
                <a:cs typeface="Times New Roman" pitchFamily="18" charset="0"/>
              </a:rPr>
              <a:t>("&lt;/td&gt;&lt;/</a:t>
            </a:r>
            <a:r>
              <a:rPr lang="en-US" sz="2200" dirty="0" err="1" smtClean="0">
                <a:latin typeface="Times New Roman" pitchFamily="18" charset="0"/>
                <a:cs typeface="Times New Roman" pitchFamily="18" charset="0"/>
              </a:rPr>
              <a:t>tr</a:t>
            </a:r>
            <a:r>
              <a:rPr lang="en-US" sz="2200" dirty="0" smtClean="0">
                <a:latin typeface="Times New Roman" pitchFamily="18" charset="0"/>
                <a:cs typeface="Times New Roman" pitchFamily="18" charset="0"/>
              </a:rPr>
              <a:t>&gt;&lt;/table&gt;");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6247830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In addition to the LEDs’ images, two lines of text indicate the states of the LEDs. The variables led1State and led2State each hold the text "on" or "off" as appropriate, and out.print statements write the text to the output stream.</a:t>
            </a:r>
          </a:p>
          <a:p>
            <a:pPr algn="just">
              <a:buFont typeface="Arial" pitchFamily="34" charset="0"/>
              <a:buNone/>
            </a:pPr>
            <a:r>
              <a:rPr lang="en-US" sz="1800" smtClean="0">
                <a:latin typeface="Times New Roman" pitchFamily="18" charset="0"/>
                <a:cs typeface="Times New Roman" pitchFamily="18" charset="0"/>
              </a:rPr>
              <a:t>	out.print("&lt;p&gt;LED 1 is ");</a:t>
            </a:r>
          </a:p>
          <a:p>
            <a:pPr algn="just">
              <a:buFont typeface="Arial" pitchFamily="34" charset="0"/>
              <a:buNone/>
            </a:pPr>
            <a:r>
              <a:rPr lang="en-US" sz="1800" smtClean="0">
                <a:latin typeface="Times New Roman" pitchFamily="18" charset="0"/>
                <a:cs typeface="Times New Roman" pitchFamily="18" charset="0"/>
              </a:rPr>
              <a:t>	out.print (led1State);</a:t>
            </a:r>
          </a:p>
          <a:p>
            <a:pPr algn="just">
              <a:buFont typeface="Arial" pitchFamily="34" charset="0"/>
              <a:buNone/>
            </a:pPr>
            <a:r>
              <a:rPr lang="en-US" sz="1800" smtClean="0">
                <a:latin typeface="Times New Roman" pitchFamily="18" charset="0"/>
                <a:cs typeface="Times New Roman" pitchFamily="18" charset="0"/>
              </a:rPr>
              <a:t>	out.print(".&lt;/p&gt;”</a:t>
            </a:r>
          </a:p>
          <a:p>
            <a:pPr algn="just">
              <a:buFont typeface="Arial" pitchFamily="34" charset="0"/>
              <a:buNone/>
            </a:pPr>
            <a:r>
              <a:rPr lang="en-US" sz="1800" smtClean="0">
                <a:latin typeface="Times New Roman" pitchFamily="18" charset="0"/>
                <a:cs typeface="Times New Roman" pitchFamily="18" charset="0"/>
              </a:rPr>
              <a:t>	+ "&lt;p&gt;"</a:t>
            </a:r>
          </a:p>
          <a:p>
            <a:pPr algn="just">
              <a:buFont typeface="Arial" pitchFamily="34" charset="0"/>
              <a:buNone/>
            </a:pPr>
            <a:r>
              <a:rPr lang="en-US" sz="1800" smtClean="0">
                <a:latin typeface="Times New Roman" pitchFamily="18" charset="0"/>
                <a:cs typeface="Times New Roman" pitchFamily="18" charset="0"/>
              </a:rPr>
              <a:t>	+ "LED 2 is ");</a:t>
            </a:r>
          </a:p>
          <a:p>
            <a:pPr algn="just">
              <a:buFont typeface="Arial" pitchFamily="34" charset="0"/>
              <a:buNone/>
            </a:pPr>
            <a:r>
              <a:rPr lang="en-US" sz="1800" smtClean="0">
                <a:latin typeface="Times New Roman" pitchFamily="18" charset="0"/>
                <a:cs typeface="Times New Roman" pitchFamily="18" charset="0"/>
              </a:rPr>
              <a:t>	out.print (led2State);</a:t>
            </a:r>
          </a:p>
          <a:p>
            <a:pPr algn="just">
              <a:buFont typeface="Arial" pitchFamily="34" charset="0"/>
              <a:buNone/>
            </a:pPr>
            <a:r>
              <a:rPr lang="en-US" sz="1800" smtClean="0">
                <a:latin typeface="Times New Roman" pitchFamily="18" charset="0"/>
                <a:cs typeface="Times New Roman" pitchFamily="18" charset="0"/>
              </a:rPr>
              <a:t>	out.print(".&lt;/p&gt;"</a:t>
            </a:r>
          </a:p>
          <a:p>
            <a:pPr algn="just">
              <a:buFont typeface="Arial" pitchFamily="34" charset="0"/>
              <a:buNone/>
            </a:pPr>
            <a:r>
              <a:rPr lang="en-US" sz="1800" smtClean="0">
                <a:latin typeface="Times New Roman" pitchFamily="18" charset="0"/>
                <a:cs typeface="Times New Roman" pitchFamily="18" charset="0"/>
              </a:rPr>
              <a:t>	+ "&lt;p&gt;"</a:t>
            </a:r>
          </a:p>
          <a:p>
            <a:pPr algn="just">
              <a:buFont typeface="Arial" pitchFamily="34" charset="0"/>
              <a:buNone/>
            </a:pPr>
            <a:r>
              <a:rPr lang="en-US" sz="1800" smtClean="0">
                <a:latin typeface="Times New Roman" pitchFamily="18" charset="0"/>
                <a:cs typeface="Times New Roman" pitchFamily="18" charset="0"/>
              </a:rPr>
              <a:t>	+ "Click a button to turn an LED on or off."</a:t>
            </a:r>
          </a:p>
          <a:p>
            <a:pPr algn="just">
              <a:buFont typeface="Arial" pitchFamily="34" charset="0"/>
              <a:buNone/>
            </a:pPr>
            <a:r>
              <a:rPr lang="en-US" sz="1800" smtClean="0">
                <a:latin typeface="Times New Roman" pitchFamily="18" charset="0"/>
                <a:cs typeface="Times New Roman" pitchFamily="18" charset="0"/>
              </a:rPr>
              <a:t>	+ "&lt;p&gt;"</a:t>
            </a:r>
          </a:p>
          <a:p>
            <a:pPr algn="just">
              <a:buFont typeface="Arial" pitchFamily="34" charset="0"/>
              <a:buNone/>
            </a:pPr>
            <a:r>
              <a:rPr lang="en-US" sz="1800" smtClean="0">
                <a:latin typeface="Times New Roman" pitchFamily="18" charset="0"/>
                <a:cs typeface="Times New Roman" pitchFamily="18" charset="0"/>
              </a:rPr>
              <a:t>	+ "The Web page will update to show the</a:t>
            </a:r>
          </a:p>
          <a:p>
            <a:pPr algn="just">
              <a:buFont typeface="Arial" pitchFamily="34" charset="0"/>
              <a:buNone/>
            </a:pPr>
            <a:r>
              <a:rPr lang="en-US" sz="1800" smtClean="0">
                <a:latin typeface="Times New Roman" pitchFamily="18" charset="0"/>
                <a:cs typeface="Times New Roman" pitchFamily="18" charset="0"/>
              </a:rPr>
              <a:t>	current states of the LEDs."</a:t>
            </a:r>
          </a:p>
          <a:p>
            <a:pPr algn="just">
              <a:buFont typeface="Arial" pitchFamily="34" charset="0"/>
              <a:buNone/>
            </a:pPr>
            <a:r>
              <a:rPr lang="en-US" sz="1800" smtClean="0">
                <a:latin typeface="Times New Roman" pitchFamily="18" charset="0"/>
                <a:cs typeface="Times New Roman" pitchFamily="18" charset="0"/>
              </a:rPr>
              <a:t>	+ "&lt;/p&gt;"</a:t>
            </a:r>
          </a:p>
          <a:p>
            <a:pPr algn="just">
              <a:buFont typeface="Arial" pitchFamily="34" charset="0"/>
              <a:buNone/>
            </a:pPr>
            <a:r>
              <a:rPr lang="en-US" sz="1800" smtClean="0">
                <a:latin typeface="Times New Roman" pitchFamily="18" charset="0"/>
                <a:cs typeface="Times New Roman" pitchFamily="18" charset="0"/>
              </a:rPr>
              <a:t>	+ "&lt;/body&gt;"</a:t>
            </a:r>
          </a:p>
          <a:p>
            <a:pPr algn="just">
              <a:buFont typeface="Arial" pitchFamily="34" charset="0"/>
              <a:buNone/>
            </a:pPr>
            <a:r>
              <a:rPr lang="en-US" sz="1800" smtClean="0">
                <a:latin typeface="Times New Roman" pitchFamily="18" charset="0"/>
                <a:cs typeface="Times New Roman" pitchFamily="18" charset="0"/>
              </a:rPr>
              <a:t>	+ "&lt;/html&gt;");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8587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381000" y="762000"/>
            <a:ext cx="8229600" cy="6019800"/>
          </a:xfrm>
          <a:prstGeom prst="rect">
            <a:avLst/>
          </a:prstGeom>
        </p:spPr>
        <p:txBody>
          <a:bodyPr/>
          <a:lstStyle/>
          <a:p>
            <a:pPr marL="293688" indent="-3175" algn="just">
              <a:buNone/>
            </a:pPr>
            <a:r>
              <a:rPr lang="en-US" sz="2300" dirty="0">
                <a:latin typeface="Times New Roman" pitchFamily="18" charset="0"/>
                <a:cs typeface="Times New Roman" pitchFamily="18" charset="0"/>
              </a:rPr>
              <a:t>If the remote IP address is zero, the socket connects to the IP address and port of the first received datagram on the socket. If the remote IP address is -1, the socket accepts </a:t>
            </a:r>
            <a:r>
              <a:rPr lang="en-US" sz="2300" dirty="0" err="1">
                <a:latin typeface="Times New Roman" pitchFamily="18" charset="0"/>
                <a:cs typeface="Times New Roman" pitchFamily="18" charset="0"/>
              </a:rPr>
              <a:t>datagrams</a:t>
            </a:r>
            <a:r>
              <a:rPr lang="en-US" sz="2300" dirty="0">
                <a:latin typeface="Times New Roman" pitchFamily="18" charset="0"/>
                <a:cs typeface="Times New Roman" pitchFamily="18" charset="0"/>
              </a:rPr>
              <a:t> from any remote host and port and sends all </a:t>
            </a:r>
            <a:r>
              <a:rPr lang="en-US" sz="2300" dirty="0" err="1">
                <a:latin typeface="Times New Roman" pitchFamily="18" charset="0"/>
                <a:cs typeface="Times New Roman" pitchFamily="18" charset="0"/>
              </a:rPr>
              <a:t>datagrams</a:t>
            </a:r>
            <a:r>
              <a:rPr lang="en-US" sz="2300" dirty="0">
                <a:latin typeface="Times New Roman" pitchFamily="18" charset="0"/>
                <a:cs typeface="Times New Roman" pitchFamily="18" charset="0"/>
              </a:rPr>
              <a:t> as broadcasts.</a:t>
            </a:r>
          </a:p>
          <a:p>
            <a:pPr marL="293688" indent="-3175" algn="just">
              <a:buFont typeface="Arial" pitchFamily="34" charset="0"/>
              <a:buNone/>
            </a:pPr>
            <a:r>
              <a:rPr lang="en-US" sz="2300" dirty="0" smtClean="0">
                <a:latin typeface="Times New Roman" pitchFamily="18" charset="0"/>
                <a:cs typeface="Times New Roman" pitchFamily="18" charset="0"/>
              </a:rPr>
              <a:t>if(!</a:t>
            </a:r>
            <a:r>
              <a:rPr lang="en-US" sz="2300" dirty="0" err="1" smtClean="0">
                <a:latin typeface="Times New Roman" pitchFamily="18" charset="0"/>
                <a:cs typeface="Times New Roman" pitchFamily="18" charset="0"/>
              </a:rPr>
              <a:t>udp_open</a:t>
            </a:r>
            <a:r>
              <a:rPr lang="en-US" sz="2300" dirty="0" smtClean="0">
                <a:latin typeface="Times New Roman" pitchFamily="18" charset="0"/>
                <a:cs typeface="Times New Roman" pitchFamily="18" charset="0"/>
              </a:rPr>
              <a:t>(&amp;</a:t>
            </a:r>
            <a:r>
              <a:rPr lang="en-US" sz="2300" dirty="0" err="1" smtClean="0">
                <a:latin typeface="Times New Roman" pitchFamily="18" charset="0"/>
                <a:cs typeface="Times New Roman" pitchFamily="18" charset="0"/>
              </a:rPr>
              <a:t>my_socket</a:t>
            </a:r>
            <a:r>
              <a:rPr lang="en-US" sz="2300" dirty="0" smtClean="0">
                <a:latin typeface="Times New Roman" pitchFamily="18" charset="0"/>
                <a:cs typeface="Times New Roman" pitchFamily="18" charset="0"/>
              </a:rPr>
              <a:t>, LOCAL_PORT,</a:t>
            </a:r>
          </a:p>
          <a:p>
            <a:pPr marL="293688" indent="-3175" algn="just">
              <a:buFont typeface="Arial" pitchFamily="34" charset="0"/>
              <a:buNone/>
            </a:pPr>
            <a:r>
              <a:rPr lang="en-US" sz="2300" dirty="0" smtClean="0">
                <a:latin typeface="Times New Roman" pitchFamily="18" charset="0"/>
                <a:cs typeface="Times New Roman" pitchFamily="18" charset="0"/>
              </a:rPr>
              <a:t>resolve(REMOTE_IP), REMOTE_PORT, NULL)) </a:t>
            </a:r>
          </a:p>
          <a:p>
            <a:pPr marL="293688" indent="-3175" algn="just">
              <a:buFont typeface="Arial" pitchFamily="34" charset="0"/>
              <a:buNone/>
            </a:pPr>
            <a:r>
              <a:rPr lang="en-US" sz="2300" dirty="0" smtClean="0">
                <a:latin typeface="Times New Roman" pitchFamily="18" charset="0"/>
                <a:cs typeface="Times New Roman" pitchFamily="18" charset="0"/>
              </a:rPr>
              <a:t>{</a:t>
            </a:r>
          </a:p>
          <a:p>
            <a:pPr marL="293688" indent="-3175" algn="just">
              <a:buFont typeface="Arial" pitchFamily="34" charset="0"/>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printf</a:t>
            </a:r>
            <a:r>
              <a:rPr lang="en-US" sz="2300" dirty="0" smtClean="0">
                <a:latin typeface="Times New Roman" pitchFamily="18" charset="0"/>
                <a:cs typeface="Times New Roman" pitchFamily="18" charset="0"/>
              </a:rPr>
              <a:t>("</a:t>
            </a:r>
            <a:r>
              <a:rPr lang="en-US" sz="2300" dirty="0" err="1" smtClean="0">
                <a:latin typeface="Times New Roman" pitchFamily="18" charset="0"/>
                <a:cs typeface="Times New Roman" pitchFamily="18" charset="0"/>
              </a:rPr>
              <a:t>udp_open</a:t>
            </a:r>
            <a:r>
              <a:rPr lang="en-US" sz="2300" dirty="0" smtClean="0">
                <a:latin typeface="Times New Roman" pitchFamily="18" charset="0"/>
                <a:cs typeface="Times New Roman" pitchFamily="18" charset="0"/>
              </a:rPr>
              <a:t> failed.\n");</a:t>
            </a:r>
          </a:p>
          <a:p>
            <a:pPr marL="293688" indent="-3175" algn="just">
              <a:buFont typeface="Arial" pitchFamily="34" charset="0"/>
              <a:buNone/>
            </a:pPr>
            <a:r>
              <a:rPr lang="en-US" sz="2300" dirty="0" smtClean="0">
                <a:latin typeface="Times New Roman" pitchFamily="18" charset="0"/>
                <a:cs typeface="Times New Roman" pitchFamily="18" charset="0"/>
              </a:rPr>
              <a:t>	exit(0);</a:t>
            </a:r>
          </a:p>
          <a:p>
            <a:pPr marL="293688" indent="-3175" algn="just">
              <a:buFont typeface="Arial" pitchFamily="34" charset="0"/>
              <a:buNone/>
            </a:pPr>
            <a:r>
              <a:rPr lang="en-US" sz="2300" dirty="0" smtClean="0">
                <a:latin typeface="Times New Roman" pitchFamily="18" charset="0"/>
                <a:cs typeface="Times New Roman" pitchFamily="18" charset="0"/>
              </a:rPr>
              <a:t>}</a:t>
            </a:r>
          </a:p>
          <a:p>
            <a:pPr marL="293688" indent="-3175" algn="just">
              <a:buFont typeface="Arial" pitchFamily="34" charset="0"/>
              <a:buNone/>
            </a:pPr>
            <a:r>
              <a:rPr lang="en-US" sz="2300" dirty="0" smtClean="0">
                <a:latin typeface="Times New Roman" pitchFamily="18" charset="0"/>
                <a:cs typeface="Times New Roman" pitchFamily="18" charset="0"/>
              </a:rPr>
              <a:t>else </a:t>
            </a:r>
          </a:p>
          <a:p>
            <a:pPr marL="293688" indent="-3175" algn="just">
              <a:buFont typeface="Arial" pitchFamily="34" charset="0"/>
              <a:buNone/>
            </a:pPr>
            <a:r>
              <a:rPr lang="en-US" sz="2300" dirty="0" smtClean="0">
                <a:latin typeface="Times New Roman" pitchFamily="18" charset="0"/>
                <a:cs typeface="Times New Roman" pitchFamily="18" charset="0"/>
              </a:rPr>
              <a:t>{</a:t>
            </a:r>
          </a:p>
          <a:p>
            <a:pPr marL="293688" indent="-3175" algn="just">
              <a:buFont typeface="Arial" pitchFamily="34" charset="0"/>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printf</a:t>
            </a:r>
            <a:r>
              <a:rPr lang="en-US" sz="2300" dirty="0" smtClean="0">
                <a:latin typeface="Times New Roman" pitchFamily="18" charset="0"/>
                <a:cs typeface="Times New Roman" pitchFamily="18" charset="0"/>
              </a:rPr>
              <a:t>("</a:t>
            </a:r>
            <a:r>
              <a:rPr lang="en-US" sz="2300" dirty="0" err="1" smtClean="0">
                <a:latin typeface="Times New Roman" pitchFamily="18" charset="0"/>
                <a:cs typeface="Times New Roman" pitchFamily="18" charset="0"/>
              </a:rPr>
              <a:t>udp_open</a:t>
            </a:r>
            <a:r>
              <a:rPr lang="en-US" sz="2300" dirty="0" smtClean="0">
                <a:latin typeface="Times New Roman" pitchFamily="18" charset="0"/>
                <a:cs typeface="Times New Roman" pitchFamily="18" charset="0"/>
              </a:rPr>
              <a:t> succeeded.\n");</a:t>
            </a:r>
          </a:p>
          <a:p>
            <a:pPr marL="293688" indent="-3175" algn="just">
              <a:buFont typeface="Arial" pitchFamily="34" charset="0"/>
              <a:buNone/>
            </a:pPr>
            <a:r>
              <a:rPr lang="en-US" sz="23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56715600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Content Placeholder 2"/>
          <p:cNvSpPr>
            <a:spLocks noGrp="1"/>
          </p:cNvSpPr>
          <p:nvPr>
            <p:ph idx="4294967295"/>
          </p:nvPr>
        </p:nvSpPr>
        <p:spPr>
          <a:xfrm>
            <a:off x="457200" y="685800"/>
            <a:ext cx="8229600" cy="63246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servlet container flushes and closes the output stream when the request has been serviced, so there’s no need to do so in the servlet.</a:t>
            </a:r>
          </a:p>
          <a:p>
            <a:pPr algn="just">
              <a:spcBef>
                <a:spcPts val="1200"/>
              </a:spcBef>
              <a:buFont typeface="Arial" pitchFamily="34" charset="0"/>
              <a:buNone/>
            </a:pPr>
            <a:r>
              <a:rPr lang="en-US" sz="2200" b="1" smtClean="0">
                <a:solidFill>
                  <a:srgbClr val="0000FF"/>
                </a:solidFill>
                <a:latin typeface="Times New Roman" pitchFamily="18" charset="0"/>
                <a:cs typeface="Times New Roman" pitchFamily="18" charset="0"/>
              </a:rPr>
              <a:t>Loading and Running Servlets</a:t>
            </a:r>
          </a:p>
          <a:p>
            <a:pPr algn="just">
              <a:buFont typeface="Wingdings" pitchFamily="2" charset="2"/>
              <a:buChar char="Ø"/>
            </a:pPr>
            <a:r>
              <a:rPr lang="en-US" sz="2200" smtClean="0">
                <a:latin typeface="Times New Roman" pitchFamily="18" charset="0"/>
                <a:cs typeface="Times New Roman" pitchFamily="18" charset="0"/>
              </a:rPr>
              <a:t>In writing an ordinary Java program for use on a TINI, we compile the program to one or more .class files and use the TINIConvertor utility to convert the file(s) to a .tini file. </a:t>
            </a:r>
          </a:p>
          <a:p>
            <a:pPr algn="just">
              <a:buFont typeface="Wingdings" pitchFamily="2" charset="2"/>
              <a:buChar char="Ø"/>
            </a:pPr>
            <a:r>
              <a:rPr lang="en-US" sz="2200" smtClean="0">
                <a:latin typeface="Times New Roman" pitchFamily="18" charset="0"/>
                <a:cs typeface="Times New Roman" pitchFamily="18" charset="0"/>
              </a:rPr>
              <a:t>We can then use an FTP program to copy the file to the TINI. </a:t>
            </a:r>
          </a:p>
          <a:p>
            <a:pPr algn="just">
              <a:buFont typeface="Wingdings" pitchFamily="2" charset="2"/>
              <a:buChar char="Ø"/>
            </a:pPr>
            <a:r>
              <a:rPr lang="en-US" sz="2200" smtClean="0">
                <a:latin typeface="Times New Roman" pitchFamily="18" charset="0"/>
                <a:cs typeface="Times New Roman" pitchFamily="18" charset="0"/>
              </a:rPr>
              <a:t>Or we can use the build utility Ant to automate the process of creating and copying the files. </a:t>
            </a:r>
          </a:p>
          <a:p>
            <a:pPr algn="just">
              <a:buFont typeface="Wingdings" pitchFamily="2" charset="2"/>
              <a:buChar char="Ø"/>
            </a:pPr>
            <a:r>
              <a:rPr lang="en-US" sz="2200" smtClean="0">
                <a:latin typeface="Times New Roman" pitchFamily="18" charset="0"/>
                <a:cs typeface="Times New Roman" pitchFamily="18" charset="0"/>
              </a:rPr>
              <a:t>When the file or files have been transferred to the TINI, you can run the program from a Telnet session by typing java, followed by the name of the .tini file.</a:t>
            </a:r>
          </a:p>
          <a:p>
            <a:pPr algn="just">
              <a:buFont typeface="Wingdings" pitchFamily="2" charset="2"/>
              <a:buChar char="Ø"/>
            </a:pPr>
            <a:r>
              <a:rPr lang="en-US" sz="2200" smtClean="0">
                <a:latin typeface="Times New Roman" pitchFamily="18" charset="0"/>
                <a:cs typeface="Times New Roman" pitchFamily="18" charset="0"/>
              </a:rPr>
              <a:t>With servlets, things are more complicated. The Tynamo Web server functions both as a Web server, which responds to HTTP requests, and as a servlet container, which contains and manages the servlets.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2556424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variety of configuration files contain information about the servlets and Web server. </a:t>
            </a:r>
          </a:p>
          <a:p>
            <a:pPr algn="just">
              <a:buFont typeface="Wingdings" pitchFamily="2" charset="2"/>
              <a:buChar char="Ø"/>
            </a:pPr>
            <a:r>
              <a:rPr lang="en-US" sz="2400" smtClean="0">
                <a:latin typeface="Times New Roman" pitchFamily="18" charset="0"/>
                <a:cs typeface="Times New Roman" pitchFamily="18" charset="0"/>
              </a:rPr>
              <a:t>The Ant utility is the recommended way to compile, convert, and deploy the Web server and servlets on the TINI.</a:t>
            </a:r>
          </a:p>
          <a:p>
            <a:pPr algn="just">
              <a:buFont typeface="Wingdings" pitchFamily="2" charset="2"/>
              <a:buChar char="Ø"/>
            </a:pPr>
            <a:r>
              <a:rPr lang="en-US" sz="2400" smtClean="0">
                <a:latin typeface="Times New Roman" pitchFamily="18" charset="0"/>
                <a:cs typeface="Times New Roman" pitchFamily="18" charset="0"/>
              </a:rPr>
              <a:t>With Ant, we can compile our .java files and create the file webserver.tini, which contains both the object code required to respond to HTTP requests and the code for your servlets.</a:t>
            </a:r>
          </a:p>
          <a:p>
            <a:pPr algn="just">
              <a:spcBef>
                <a:spcPts val="1200"/>
              </a:spcBef>
              <a:buFont typeface="Arial" pitchFamily="34" charset="0"/>
              <a:buNone/>
            </a:pPr>
            <a:r>
              <a:rPr lang="en-US" sz="2400" b="1" smtClean="0">
                <a:solidFill>
                  <a:srgbClr val="0000FF"/>
                </a:solidFill>
                <a:latin typeface="Times New Roman" pitchFamily="18" charset="0"/>
                <a:cs typeface="Times New Roman" pitchFamily="18" charset="0"/>
              </a:rPr>
              <a:t>Required Components</a:t>
            </a:r>
          </a:p>
          <a:p>
            <a:pPr algn="just">
              <a:buFont typeface="Wingdings" pitchFamily="2" charset="2"/>
              <a:buChar char="Ø"/>
            </a:pPr>
            <a:r>
              <a:rPr lang="en-US" sz="2400" smtClean="0">
                <a:latin typeface="Times New Roman" pitchFamily="18" charset="0"/>
                <a:cs typeface="Times New Roman" pitchFamily="18" charset="0"/>
              </a:rPr>
              <a:t>These are the required components for creating and running servlets on a TINI with the Tynamo Web server:</a:t>
            </a:r>
          </a:p>
          <a:p>
            <a:pPr algn="just">
              <a:buFont typeface="Arial" pitchFamily="34" charset="0"/>
              <a:buNone/>
            </a:pPr>
            <a:r>
              <a:rPr lang="en-US" sz="2400" smtClean="0">
                <a:latin typeface="Times New Roman" pitchFamily="18" charset="0"/>
                <a:cs typeface="Times New Roman" pitchFamily="18" charset="0"/>
              </a:rPr>
              <a:t>	A TINI module, to run the Tynamo Web server.</a:t>
            </a:r>
          </a:p>
          <a:p>
            <a:pPr algn="just">
              <a:buFont typeface="Arial" pitchFamily="34" charset="0"/>
              <a:buNone/>
            </a:pPr>
            <a:r>
              <a:rPr lang="en-US" sz="2400" smtClean="0">
                <a:latin typeface="Times New Roman" pitchFamily="18" charset="0"/>
                <a:cs typeface="Times New Roman" pitchFamily="18" charset="0"/>
              </a:rPr>
              <a:t> 	The Java SDK, for program development, from </a:t>
            </a:r>
            <a:r>
              <a:rPr lang="en-US" sz="2400" i="1" smtClean="0">
                <a:latin typeface="Times New Roman" pitchFamily="18" charset="0"/>
                <a:cs typeface="Times New Roman" pitchFamily="18" charset="0"/>
              </a:rPr>
              <a:t>java.sun.com.</a:t>
            </a:r>
          </a:p>
          <a:p>
            <a:pPr algn="just">
              <a:buFont typeface="Arial" pitchFamily="34" charset="0"/>
              <a:buNone/>
            </a:pPr>
            <a:r>
              <a:rPr lang="en-US" sz="2400" smtClean="0">
                <a:latin typeface="Times New Roman" pitchFamily="18" charset="0"/>
                <a:cs typeface="Times New Roman" pitchFamily="18" charset="0"/>
              </a:rPr>
              <a:t>	The Tynamo Web server, to support servlets, from </a:t>
            </a:r>
            <a:r>
              <a:rPr lang="en-US" sz="2400" i="1" smtClean="0">
                <a:latin typeface="Times New Roman" pitchFamily="18" charset="0"/>
                <a:cs typeface="Times New Roman" pitchFamily="18" charset="0"/>
              </a:rPr>
              <a:t>tynamo.qindesign.com.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5172601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Content Placeholder 2"/>
          <p:cNvSpPr>
            <a:spLocks noGrp="1"/>
          </p:cNvSpPr>
          <p:nvPr>
            <p:ph idx="4294967295"/>
          </p:nvPr>
        </p:nvSpPr>
        <p:spPr>
          <a:xfrm>
            <a:off x="457200" y="457200"/>
            <a:ext cx="8229600" cy="6400800"/>
          </a:xfrm>
          <a:prstGeom prst="rect">
            <a:avLst/>
          </a:prstGeom>
        </p:spPr>
        <p:txBody>
          <a:bodyPr/>
          <a:lstStyle/>
          <a:p>
            <a:pPr algn="just">
              <a:buFont typeface="Arial" pitchFamily="34" charset="0"/>
              <a:buNone/>
            </a:pPr>
            <a:r>
              <a:rPr lang="en-US" sz="2400" dirty="0" smtClean="0">
                <a:latin typeface="Times New Roman" pitchFamily="18" charset="0"/>
                <a:cs typeface="Times New Roman" pitchFamily="18" charset="0"/>
              </a:rPr>
              <a:t>	Ant, a Java-based build tool, from </a:t>
            </a:r>
            <a:r>
              <a:rPr lang="en-US" sz="2400" i="1" dirty="0" smtClean="0">
                <a:latin typeface="Times New Roman" pitchFamily="18" charset="0"/>
                <a:cs typeface="Times New Roman" pitchFamily="18" charset="0"/>
              </a:rPr>
              <a:t>jakarta.apache.org.</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TiniAnt</a:t>
            </a:r>
            <a:r>
              <a:rPr lang="en-US" sz="2400" dirty="0" smtClean="0">
                <a:latin typeface="Times New Roman" pitchFamily="18" charset="0"/>
                <a:cs typeface="Times New Roman" pitchFamily="18" charset="0"/>
              </a:rPr>
              <a:t>, a plug-in that integrates TINI’s build process into Ant, from </a:t>
            </a:r>
            <a:r>
              <a:rPr lang="en-US" sz="2400" i="1" dirty="0" smtClean="0">
                <a:latin typeface="Times New Roman" pitchFamily="18" charset="0"/>
                <a:cs typeface="Times New Roman" pitchFamily="18" charset="0"/>
              </a:rPr>
              <a:t>tiniant.sourceforge.net.</a:t>
            </a:r>
          </a:p>
          <a:p>
            <a:pPr algn="just">
              <a:buFont typeface="Arial" pitchFamily="34" charset="0"/>
              <a:buNone/>
            </a:pPr>
            <a:r>
              <a:rPr lang="en-US" sz="2400" dirty="0" smtClean="0">
                <a:latin typeface="Times New Roman" pitchFamily="18" charset="0"/>
                <a:cs typeface="Times New Roman" pitchFamily="18" charset="0"/>
              </a:rPr>
              <a:t>	The </a:t>
            </a:r>
            <a:r>
              <a:rPr lang="en-US" sz="2400" i="1" dirty="0" smtClean="0">
                <a:latin typeface="Times New Roman" pitchFamily="18" charset="0"/>
                <a:cs typeface="Times New Roman" pitchFamily="18" charset="0"/>
              </a:rPr>
              <a:t>NetComponents.jar library, with FTP and Telnet support for deploying </a:t>
            </a:r>
            <a:r>
              <a:rPr lang="en-US" sz="2400" dirty="0" smtClean="0">
                <a:latin typeface="Times New Roman" pitchFamily="18" charset="0"/>
                <a:cs typeface="Times New Roman" pitchFamily="18" charset="0"/>
              </a:rPr>
              <a:t>the Web server on the TINI. The </a:t>
            </a:r>
            <a:r>
              <a:rPr lang="en-US" sz="2400" dirty="0" err="1" smtClean="0">
                <a:latin typeface="Times New Roman" pitchFamily="18" charset="0"/>
                <a:cs typeface="Times New Roman" pitchFamily="18" charset="0"/>
              </a:rPr>
              <a:t>NetComponents</a:t>
            </a:r>
            <a:r>
              <a:rPr lang="en-US" sz="2400" dirty="0" smtClean="0">
                <a:latin typeface="Times New Roman" pitchFamily="18" charset="0"/>
                <a:cs typeface="Times New Roman" pitchFamily="18" charset="0"/>
              </a:rPr>
              <a:t> distribution is available from </a:t>
            </a:r>
            <a:r>
              <a:rPr lang="en-US" sz="2400" i="1" dirty="0" smtClean="0">
                <a:latin typeface="Times New Roman" pitchFamily="18" charset="0"/>
                <a:cs typeface="Times New Roman" pitchFamily="18" charset="0"/>
              </a:rPr>
              <a:t>www.savarese.org.</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Tynamo</a:t>
            </a:r>
            <a:r>
              <a:rPr lang="en-US" sz="2400" dirty="0" smtClean="0">
                <a:latin typeface="Times New Roman" pitchFamily="18" charset="0"/>
                <a:cs typeface="Times New Roman" pitchFamily="18" charset="0"/>
              </a:rPr>
              <a:t> Web server uses four configuration files. We must edit at least three of these to provide information that is specific to our development PC and your </a:t>
            </a:r>
            <a:r>
              <a:rPr lang="en-US" sz="2400" dirty="0" err="1" smtClean="0">
                <a:latin typeface="Times New Roman" pitchFamily="18" charset="0"/>
                <a:cs typeface="Times New Roman" pitchFamily="18" charset="0"/>
              </a:rPr>
              <a:t>servlets</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build.properties</a:t>
            </a:r>
            <a:r>
              <a:rPr lang="en-US" sz="2400" dirty="0" smtClean="0">
                <a:latin typeface="Times New Roman" pitchFamily="18" charset="0"/>
                <a:cs typeface="Times New Roman" pitchFamily="18" charset="0"/>
              </a:rPr>
              <a:t> file contains the locations and names of various files and directories on the development computer. </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servlets.props</a:t>
            </a:r>
            <a:r>
              <a:rPr lang="en-US" sz="2400" dirty="0" smtClean="0">
                <a:latin typeface="Times New Roman" pitchFamily="18" charset="0"/>
                <a:cs typeface="Times New Roman" pitchFamily="18" charset="0"/>
              </a:rPr>
              <a:t> file contains information about the </a:t>
            </a:r>
            <a:r>
              <a:rPr lang="en-US" sz="2400" dirty="0" err="1" smtClean="0">
                <a:latin typeface="Times New Roman" pitchFamily="18" charset="0"/>
                <a:cs typeface="Times New Roman" pitchFamily="18" charset="0"/>
              </a:rPr>
              <a:t>servlets</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deploy.properties</a:t>
            </a:r>
            <a:r>
              <a:rPr lang="en-US" sz="2400" dirty="0" smtClean="0">
                <a:latin typeface="Times New Roman" pitchFamily="18" charset="0"/>
                <a:cs typeface="Times New Roman" pitchFamily="18" charset="0"/>
              </a:rPr>
              <a:t> file contains your TINI’s IP address and other information that the Ant utility uses in copying the Web server’s files to the TINI.</a:t>
            </a:r>
          </a:p>
          <a:p>
            <a:pPr>
              <a:buFont typeface="Arial" pitchFamily="34" charset="0"/>
              <a:buNone/>
            </a:pPr>
            <a:endParaRPr lang="en-US" dirty="0"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49410479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250" dirty="0" smtClean="0">
                <a:latin typeface="Times New Roman" pitchFamily="18" charset="0"/>
                <a:cs typeface="Times New Roman" pitchFamily="18" charset="0"/>
              </a:rPr>
              <a:t>The </a:t>
            </a:r>
            <a:r>
              <a:rPr lang="en-US" sz="2250" i="1" dirty="0" err="1" smtClean="0">
                <a:latin typeface="Times New Roman" pitchFamily="18" charset="0"/>
                <a:cs typeface="Times New Roman" pitchFamily="18" charset="0"/>
              </a:rPr>
              <a:t>webserver.props</a:t>
            </a:r>
            <a:r>
              <a:rPr lang="en-US" sz="2250" i="1" dirty="0" smtClean="0">
                <a:latin typeface="Times New Roman" pitchFamily="18" charset="0"/>
                <a:cs typeface="Times New Roman" pitchFamily="18" charset="0"/>
              </a:rPr>
              <a:t> </a:t>
            </a:r>
            <a:r>
              <a:rPr lang="en-US" sz="2250" dirty="0" smtClean="0">
                <a:latin typeface="Times New Roman" pitchFamily="18" charset="0"/>
                <a:cs typeface="Times New Roman" pitchFamily="18" charset="0"/>
              </a:rPr>
              <a:t>file enables you to specify a default directory, home page, and other properties of your server.</a:t>
            </a:r>
          </a:p>
          <a:p>
            <a:pPr algn="just">
              <a:spcBef>
                <a:spcPts val="1200"/>
              </a:spcBef>
              <a:buFont typeface="Arial" pitchFamily="34" charset="0"/>
              <a:buNone/>
            </a:pPr>
            <a:r>
              <a:rPr lang="en-US" sz="2250" b="1" dirty="0" smtClean="0">
                <a:solidFill>
                  <a:srgbClr val="0000FF"/>
                </a:solidFill>
                <a:latin typeface="Times New Roman" pitchFamily="18" charset="0"/>
                <a:cs typeface="Times New Roman" pitchFamily="18" charset="0"/>
              </a:rPr>
              <a:t>Creating a </a:t>
            </a:r>
            <a:r>
              <a:rPr lang="en-US" sz="2250" b="1" dirty="0" err="1" smtClean="0">
                <a:solidFill>
                  <a:srgbClr val="0000FF"/>
                </a:solidFill>
                <a:latin typeface="Times New Roman" pitchFamily="18" charset="0"/>
                <a:cs typeface="Times New Roman" pitchFamily="18" charset="0"/>
              </a:rPr>
              <a:t>build.properties</a:t>
            </a:r>
            <a:r>
              <a:rPr lang="en-US" sz="2250" b="1" dirty="0" smtClean="0">
                <a:solidFill>
                  <a:srgbClr val="0000FF"/>
                </a:solidFill>
                <a:latin typeface="Times New Roman" pitchFamily="18" charset="0"/>
                <a:cs typeface="Times New Roman" pitchFamily="18" charset="0"/>
              </a:rPr>
              <a:t> File</a:t>
            </a:r>
          </a:p>
          <a:p>
            <a:pPr algn="just">
              <a:buFont typeface="Wingdings" pitchFamily="2" charset="2"/>
              <a:buChar char="Ø"/>
            </a:pPr>
            <a:r>
              <a:rPr lang="en-US" sz="2250" dirty="0" smtClean="0">
                <a:latin typeface="Times New Roman" pitchFamily="18" charset="0"/>
                <a:cs typeface="Times New Roman" pitchFamily="18" charset="0"/>
              </a:rPr>
              <a:t>The </a:t>
            </a:r>
            <a:r>
              <a:rPr lang="en-US" sz="2250" i="1" dirty="0" err="1" smtClean="0">
                <a:latin typeface="Times New Roman" pitchFamily="18" charset="0"/>
                <a:cs typeface="Times New Roman" pitchFamily="18" charset="0"/>
              </a:rPr>
              <a:t>build.properties</a:t>
            </a:r>
            <a:r>
              <a:rPr lang="en-US" sz="2250" i="1" dirty="0" smtClean="0">
                <a:latin typeface="Times New Roman" pitchFamily="18" charset="0"/>
                <a:cs typeface="Times New Roman" pitchFamily="18" charset="0"/>
              </a:rPr>
              <a:t> file is in the home directory of the </a:t>
            </a:r>
            <a:r>
              <a:rPr lang="en-US" sz="2250" i="1" dirty="0" err="1" smtClean="0">
                <a:latin typeface="Times New Roman" pitchFamily="18" charset="0"/>
                <a:cs typeface="Times New Roman" pitchFamily="18" charset="0"/>
              </a:rPr>
              <a:t>Tynamo</a:t>
            </a:r>
            <a:r>
              <a:rPr lang="en-US" sz="2250" i="1" dirty="0" smtClean="0">
                <a:latin typeface="Times New Roman" pitchFamily="18" charset="0"/>
                <a:cs typeface="Times New Roman" pitchFamily="18" charset="0"/>
              </a:rPr>
              <a:t> distribution. </a:t>
            </a:r>
            <a:r>
              <a:rPr lang="en-US" sz="2250" dirty="0" smtClean="0">
                <a:latin typeface="Times New Roman" pitchFamily="18" charset="0"/>
                <a:cs typeface="Times New Roman" pitchFamily="18" charset="0"/>
              </a:rPr>
              <a:t>The file contains the locations and names of the TINI’s home directory and the </a:t>
            </a:r>
            <a:r>
              <a:rPr lang="en-US" sz="2250" dirty="0" err="1" smtClean="0">
                <a:latin typeface="Times New Roman" pitchFamily="18" charset="0"/>
                <a:cs typeface="Times New Roman" pitchFamily="18" charset="0"/>
              </a:rPr>
              <a:t>servlets</a:t>
            </a:r>
            <a:r>
              <a:rPr lang="en-US" sz="2250" dirty="0" smtClean="0">
                <a:latin typeface="Times New Roman" pitchFamily="18" charset="0"/>
                <a:cs typeface="Times New Roman" pitchFamily="18" charset="0"/>
              </a:rPr>
              <a:t> on the development computer. The Ant utility uses the information in the file in building the TINI’s executable file. Below is an example </a:t>
            </a:r>
            <a:r>
              <a:rPr lang="en-US" sz="2250" i="1" dirty="0" err="1" smtClean="0">
                <a:latin typeface="Times New Roman" pitchFamily="18" charset="0"/>
                <a:cs typeface="Times New Roman" pitchFamily="18" charset="0"/>
              </a:rPr>
              <a:t>build.properties</a:t>
            </a:r>
            <a:r>
              <a:rPr lang="en-US" sz="2250" i="1" dirty="0" smtClean="0">
                <a:latin typeface="Times New Roman" pitchFamily="18" charset="0"/>
                <a:cs typeface="Times New Roman" pitchFamily="18" charset="0"/>
              </a:rPr>
              <a:t> file.</a:t>
            </a:r>
            <a:endParaRPr lang="en-US" sz="2250" dirty="0" smtClean="0">
              <a:latin typeface="Times New Roman" pitchFamily="18" charset="0"/>
              <a:cs typeface="Times New Roman" pitchFamily="18" charset="0"/>
            </a:endParaRPr>
          </a:p>
        </p:txBody>
      </p:sp>
      <p:pic>
        <p:nvPicPr>
          <p:cNvPr id="27955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505200"/>
            <a:ext cx="71628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1430183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Content Placeholder 2"/>
          <p:cNvSpPr>
            <a:spLocks noGrp="1"/>
          </p:cNvSpPr>
          <p:nvPr>
            <p:ph idx="4294967295"/>
          </p:nvPr>
        </p:nvSpPr>
        <p:spPr>
          <a:xfrm>
            <a:off x="457200" y="533400"/>
            <a:ext cx="8229600" cy="64008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Creating a servlets.props File</a:t>
            </a:r>
          </a:p>
          <a:p>
            <a:pPr algn="just">
              <a:buFont typeface="Wingdings" pitchFamily="2" charset="2"/>
              <a:buChar char="Ø"/>
            </a:pPr>
            <a:r>
              <a:rPr lang="en-US" sz="2400" smtClean="0">
                <a:latin typeface="Times New Roman" pitchFamily="18" charset="0"/>
                <a:cs typeface="Times New Roman" pitchFamily="18" charset="0"/>
              </a:rPr>
              <a:t>The </a:t>
            </a:r>
            <a:r>
              <a:rPr lang="en-US" sz="2400" i="1" smtClean="0">
                <a:latin typeface="Times New Roman" pitchFamily="18" charset="0"/>
                <a:cs typeface="Times New Roman" pitchFamily="18" charset="0"/>
              </a:rPr>
              <a:t>servlets.props file is in the \bin directory of the Tynamo installation and </a:t>
            </a:r>
            <a:r>
              <a:rPr lang="en-US" sz="2400" smtClean="0">
                <a:latin typeface="Times New Roman" pitchFamily="18" charset="0"/>
                <a:cs typeface="Times New Roman" pitchFamily="18" charset="0"/>
              </a:rPr>
              <a:t>must contain information required by the servlet container to run your servlets. </a:t>
            </a:r>
          </a:p>
          <a:p>
            <a:pPr algn="just">
              <a:buFont typeface="Wingdings" pitchFamily="2" charset="2"/>
              <a:buChar char="Ø"/>
            </a:pPr>
            <a:r>
              <a:rPr lang="en-US" sz="2400" smtClean="0">
                <a:latin typeface="Times New Roman" pitchFamily="18" charset="0"/>
                <a:cs typeface="Times New Roman" pitchFamily="18" charset="0"/>
              </a:rPr>
              <a:t>The file provides information about each servlet supported by the server. Below is an example </a:t>
            </a:r>
            <a:r>
              <a:rPr lang="en-US" sz="2400" i="1" smtClean="0">
                <a:latin typeface="Times New Roman" pitchFamily="18" charset="0"/>
                <a:cs typeface="Times New Roman" pitchFamily="18" charset="0"/>
              </a:rPr>
              <a:t>servlets.props file for the servlets Device- </a:t>
            </a:r>
            <a:r>
              <a:rPr lang="en-US" sz="2400" smtClean="0">
                <a:latin typeface="Times New Roman" pitchFamily="18" charset="0"/>
                <a:cs typeface="Times New Roman" pitchFamily="18" charset="0"/>
              </a:rPr>
              <a:t>Controller and FormResponse.</a:t>
            </a:r>
          </a:p>
        </p:txBody>
      </p:sp>
      <p:pic>
        <p:nvPicPr>
          <p:cNvPr id="28057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3429000"/>
            <a:ext cx="7848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8483468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servlet name identifies the servlet in the file. The servlet names in the example are DeviceController and FormResponse.</a:t>
            </a:r>
          </a:p>
          <a:p>
            <a:pPr algn="just">
              <a:spcBef>
                <a:spcPts val="1200"/>
              </a:spcBef>
              <a:buFont typeface="Wingdings" pitchFamily="2" charset="2"/>
              <a:buChar char="Ø"/>
            </a:pPr>
            <a:r>
              <a:rPr lang="en-US" sz="2400" smtClean="0">
                <a:latin typeface="Times New Roman" pitchFamily="18" charset="0"/>
                <a:cs typeface="Times New Roman" pitchFamily="18" charset="0"/>
              </a:rPr>
              <a:t>A mapping specifies how clients can request to run the servlet and has the following format:</a:t>
            </a:r>
          </a:p>
          <a:p>
            <a:pPr algn="ctr">
              <a:buFont typeface="Arial" pitchFamily="34" charset="0"/>
              <a:buNone/>
            </a:pPr>
            <a:r>
              <a:rPr lang="en-US" sz="2400" smtClean="0">
                <a:latin typeface="Times New Roman" pitchFamily="18" charset="0"/>
                <a:cs typeface="Times New Roman" pitchFamily="18" charset="0"/>
              </a:rPr>
              <a:t>servlet_name</a:t>
            </a:r>
            <a:r>
              <a:rPr lang="en-US" sz="2400" b="1" smtClean="0">
                <a:latin typeface="Times New Roman" pitchFamily="18" charset="0"/>
                <a:cs typeface="Times New Roman" pitchFamily="18" charset="0"/>
              </a:rPr>
              <a:t>.mapping=mapping</a:t>
            </a:r>
          </a:p>
          <a:p>
            <a:pPr algn="just">
              <a:buFont typeface="Arial" pitchFamily="34" charset="0"/>
              <a:buNone/>
            </a:pPr>
            <a:r>
              <a:rPr lang="en-US" sz="2400" smtClean="0">
                <a:latin typeface="Times New Roman" pitchFamily="18" charset="0"/>
                <a:cs typeface="Times New Roman" pitchFamily="18" charset="0"/>
              </a:rPr>
              <a:t>   	where servlet_name is a servlet name and mapping is the text that clients can use to request the servlet from the server.</a:t>
            </a:r>
          </a:p>
          <a:p>
            <a:pPr algn="just">
              <a:spcBef>
                <a:spcPts val="1200"/>
              </a:spcBef>
              <a:buFont typeface="Wingdings" pitchFamily="2" charset="2"/>
              <a:buChar char="Ø"/>
            </a:pPr>
            <a:r>
              <a:rPr lang="en-US" sz="2400" smtClean="0">
                <a:latin typeface="Times New Roman" pitchFamily="18" charset="0"/>
                <a:cs typeface="Times New Roman" pitchFamily="18" charset="0"/>
              </a:rPr>
              <a:t>The following mapping enables clients to request to run the servlet Device-Controller by typing the TINI’s IP address or domain name followed by /servlet/DeviceController in a browser’s Address text box:</a:t>
            </a:r>
          </a:p>
          <a:p>
            <a:pPr algn="ctr">
              <a:buFont typeface="Arial" pitchFamily="34" charset="0"/>
              <a:buNone/>
            </a:pPr>
            <a:r>
              <a:rPr lang="en-US" sz="2400" smtClean="0">
                <a:latin typeface="Times New Roman" pitchFamily="18" charset="0"/>
                <a:cs typeface="Times New Roman" pitchFamily="18" charset="0"/>
              </a:rPr>
              <a:t>DeviceController.mapping=/servlet/DeviceController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417729474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200" dirty="0" smtClean="0">
                <a:latin typeface="+mj-lt"/>
                <a:cs typeface="Times New Roman" pitchFamily="18" charset="0"/>
              </a:rPr>
              <a:t>For example, if the IP address is 192.168.111.9, the user would enter the following:</a:t>
            </a:r>
          </a:p>
          <a:p>
            <a:pPr algn="ctr">
              <a:buFont typeface="Arial" pitchFamily="34" charset="0"/>
              <a:buNone/>
            </a:pPr>
            <a:r>
              <a:rPr lang="en-US" sz="2200" dirty="0" smtClean="0">
                <a:latin typeface="+mj-lt"/>
                <a:hlinkClick r:id="rId2"/>
              </a:rPr>
              <a:t>http://192.168.111.9/servlet/DeviceController</a:t>
            </a:r>
            <a:endParaRPr lang="en-US" sz="2200" dirty="0" smtClean="0">
              <a:latin typeface="+mj-lt"/>
            </a:endParaRPr>
          </a:p>
          <a:p>
            <a:pPr algn="just">
              <a:buFont typeface="Wingdings" pitchFamily="2" charset="2"/>
              <a:buChar char="Ø"/>
            </a:pPr>
            <a:r>
              <a:rPr lang="en-US" sz="2200" dirty="0" smtClean="0">
                <a:latin typeface="+mj-lt"/>
                <a:cs typeface="Times New Roman" pitchFamily="18" charset="0"/>
              </a:rPr>
              <a:t>The </a:t>
            </a:r>
            <a:r>
              <a:rPr lang="en-US" sz="2200" dirty="0" err="1" smtClean="0">
                <a:latin typeface="+mj-lt"/>
                <a:cs typeface="Times New Roman" pitchFamily="18" charset="0"/>
              </a:rPr>
              <a:t>servlets.props</a:t>
            </a:r>
            <a:r>
              <a:rPr lang="en-US" sz="2200" dirty="0" smtClean="0">
                <a:latin typeface="+mj-lt"/>
                <a:cs typeface="Times New Roman" pitchFamily="18" charset="0"/>
              </a:rPr>
              <a:t> file must also specify the full class name of the class that implements the </a:t>
            </a:r>
            <a:r>
              <a:rPr lang="en-US" sz="2200" dirty="0" err="1" smtClean="0">
                <a:latin typeface="+mj-lt"/>
                <a:cs typeface="Times New Roman" pitchFamily="18" charset="0"/>
              </a:rPr>
              <a:t>javax.servlet.Servlet</a:t>
            </a:r>
            <a:r>
              <a:rPr lang="en-US" sz="2200" dirty="0" smtClean="0">
                <a:latin typeface="+mj-lt"/>
                <a:cs typeface="Times New Roman" pitchFamily="18" charset="0"/>
              </a:rPr>
              <a:t> interface for each </a:t>
            </a:r>
            <a:r>
              <a:rPr lang="en-US" sz="2200" dirty="0" err="1" smtClean="0">
                <a:latin typeface="+mj-lt"/>
                <a:cs typeface="Times New Roman" pitchFamily="18" charset="0"/>
              </a:rPr>
              <a:t>servlet</a:t>
            </a:r>
            <a:r>
              <a:rPr lang="en-US" sz="2200" dirty="0" smtClean="0">
                <a:latin typeface="+mj-lt"/>
                <a:cs typeface="Times New Roman" pitchFamily="18" charset="0"/>
              </a:rPr>
              <a:t>. </a:t>
            </a:r>
          </a:p>
          <a:p>
            <a:pPr algn="just">
              <a:buFont typeface="Wingdings" pitchFamily="2" charset="2"/>
              <a:buChar char="Ø"/>
            </a:pPr>
            <a:r>
              <a:rPr lang="en-US" sz="2200" dirty="0" smtClean="0">
                <a:latin typeface="+mj-lt"/>
                <a:cs typeface="Times New Roman" pitchFamily="18" charset="0"/>
              </a:rPr>
              <a:t>The class name is the name of the </a:t>
            </a:r>
            <a:r>
              <a:rPr lang="en-US" sz="2200" dirty="0" err="1" smtClean="0">
                <a:latin typeface="+mj-lt"/>
                <a:cs typeface="Times New Roman" pitchFamily="18" charset="0"/>
              </a:rPr>
              <a:t>servlet’s</a:t>
            </a:r>
            <a:r>
              <a:rPr lang="en-US" sz="2200" dirty="0" smtClean="0">
                <a:latin typeface="+mj-lt"/>
                <a:cs typeface="Times New Roman" pitchFamily="18" charset="0"/>
              </a:rPr>
              <a:t> class in the source code, preceded by its package name, if any. </a:t>
            </a:r>
          </a:p>
          <a:p>
            <a:pPr algn="just">
              <a:buFont typeface="Wingdings" pitchFamily="2" charset="2"/>
              <a:buChar char="Ø"/>
            </a:pPr>
            <a:r>
              <a:rPr lang="en-US" sz="2200" dirty="0" smtClean="0">
                <a:latin typeface="+mj-lt"/>
                <a:cs typeface="Times New Roman" pitchFamily="18" charset="0"/>
              </a:rPr>
              <a:t>This information uses the following format:</a:t>
            </a:r>
          </a:p>
          <a:p>
            <a:pPr algn="ctr">
              <a:buFont typeface="Arial" pitchFamily="34" charset="0"/>
              <a:buNone/>
            </a:pPr>
            <a:r>
              <a:rPr lang="en-US" sz="2200" dirty="0" err="1" smtClean="0">
                <a:latin typeface="+mj-lt"/>
                <a:cs typeface="Times New Roman" pitchFamily="18" charset="0"/>
              </a:rPr>
              <a:t>servlet_name</a:t>
            </a:r>
            <a:r>
              <a:rPr lang="en-US" sz="2200" b="1" dirty="0" err="1" smtClean="0">
                <a:latin typeface="+mj-lt"/>
                <a:cs typeface="Times New Roman" pitchFamily="18" charset="0"/>
              </a:rPr>
              <a:t>.class</a:t>
            </a:r>
            <a:r>
              <a:rPr lang="en-US" sz="2200" b="1" dirty="0" smtClean="0">
                <a:latin typeface="+mj-lt"/>
                <a:cs typeface="Times New Roman" pitchFamily="18" charset="0"/>
              </a:rPr>
              <a:t>=class</a:t>
            </a:r>
          </a:p>
          <a:p>
            <a:pPr algn="just">
              <a:buFont typeface="Arial" pitchFamily="34" charset="0"/>
              <a:buNone/>
            </a:pPr>
            <a:r>
              <a:rPr lang="en-US" sz="2200" dirty="0" smtClean="0">
                <a:latin typeface="+mj-lt"/>
                <a:cs typeface="Times New Roman" pitchFamily="18" charset="0"/>
              </a:rPr>
              <a:t>    where </a:t>
            </a:r>
            <a:r>
              <a:rPr lang="en-US" sz="2200" dirty="0" err="1" smtClean="0">
                <a:latin typeface="+mj-lt"/>
                <a:cs typeface="Times New Roman" pitchFamily="18" charset="0"/>
              </a:rPr>
              <a:t>servlet_name</a:t>
            </a:r>
            <a:r>
              <a:rPr lang="en-US" sz="2200" dirty="0" smtClean="0">
                <a:latin typeface="+mj-lt"/>
                <a:cs typeface="Times New Roman" pitchFamily="18" charset="0"/>
              </a:rPr>
              <a:t> is the </a:t>
            </a:r>
            <a:r>
              <a:rPr lang="en-US" sz="2200" dirty="0" err="1" smtClean="0">
                <a:latin typeface="+mj-lt"/>
                <a:cs typeface="Times New Roman" pitchFamily="18" charset="0"/>
              </a:rPr>
              <a:t>servlet</a:t>
            </a:r>
            <a:r>
              <a:rPr lang="en-US" sz="2200" dirty="0" smtClean="0">
                <a:latin typeface="+mj-lt"/>
                <a:cs typeface="Times New Roman" pitchFamily="18" charset="0"/>
              </a:rPr>
              <a:t> name and class is the class name. In the example, the class name for the </a:t>
            </a:r>
            <a:r>
              <a:rPr lang="en-US" sz="2200" dirty="0" err="1" smtClean="0">
                <a:latin typeface="+mj-lt"/>
                <a:cs typeface="Times New Roman" pitchFamily="18" charset="0"/>
              </a:rPr>
              <a:t>servlet</a:t>
            </a:r>
            <a:r>
              <a:rPr lang="en-US" sz="2200" dirty="0" smtClean="0">
                <a:latin typeface="+mj-lt"/>
                <a:cs typeface="Times New Roman" pitchFamily="18" charset="0"/>
              </a:rPr>
              <a:t> </a:t>
            </a:r>
            <a:r>
              <a:rPr lang="en-US" sz="2200" dirty="0" err="1" smtClean="0">
                <a:latin typeface="+mj-lt"/>
                <a:cs typeface="Times New Roman" pitchFamily="18" charset="0"/>
              </a:rPr>
              <a:t>DeviceController</a:t>
            </a:r>
            <a:r>
              <a:rPr lang="en-US" sz="2200" dirty="0" smtClean="0">
                <a:latin typeface="+mj-lt"/>
                <a:cs typeface="Times New Roman" pitchFamily="18" charset="0"/>
              </a:rPr>
              <a:t> is also Device- Controller.</a:t>
            </a:r>
          </a:p>
          <a:p>
            <a:pPr algn="just">
              <a:buFont typeface="Wingdings" pitchFamily="2" charset="2"/>
              <a:buChar char="Ø"/>
            </a:pPr>
            <a:r>
              <a:rPr lang="en-US" sz="2200" dirty="0" smtClean="0">
                <a:latin typeface="+mj-lt"/>
                <a:cs typeface="Times New Roman" pitchFamily="18" charset="0"/>
              </a:rPr>
              <a:t>If the </a:t>
            </a:r>
            <a:r>
              <a:rPr lang="en-US" sz="2200" dirty="0" err="1" smtClean="0">
                <a:latin typeface="+mj-lt"/>
                <a:cs typeface="Times New Roman" pitchFamily="18" charset="0"/>
              </a:rPr>
              <a:t>servlet</a:t>
            </a:r>
            <a:r>
              <a:rPr lang="en-US" sz="2200" dirty="0" smtClean="0">
                <a:latin typeface="+mj-lt"/>
                <a:cs typeface="Times New Roman" pitchFamily="18" charset="0"/>
              </a:rPr>
              <a:t> is in a package, the class name must specify the package name as well, as in this example:</a:t>
            </a:r>
          </a:p>
          <a:p>
            <a:pPr algn="ctr">
              <a:buFont typeface="Arial" pitchFamily="34" charset="0"/>
              <a:buNone/>
            </a:pPr>
            <a:r>
              <a:rPr lang="en-US" sz="2200" dirty="0" err="1" smtClean="0">
                <a:latin typeface="+mj-lt"/>
                <a:cs typeface="Times New Roman" pitchFamily="18" charset="0"/>
              </a:rPr>
              <a:t>Shutdown.class</a:t>
            </a:r>
            <a:r>
              <a:rPr lang="en-US" sz="2200" dirty="0" smtClean="0">
                <a:latin typeface="+mj-lt"/>
                <a:cs typeface="Times New Roman" pitchFamily="18" charset="0"/>
              </a:rPr>
              <a:t>=</a:t>
            </a:r>
            <a:r>
              <a:rPr lang="en-US" sz="2200" dirty="0" err="1" smtClean="0">
                <a:latin typeface="+mj-lt"/>
                <a:cs typeface="Times New Roman" pitchFamily="18" charset="0"/>
              </a:rPr>
              <a:t>com.qindesign.servlet.ShutdownServlet</a:t>
            </a:r>
            <a:endParaRPr lang="en-US" sz="2200" dirty="0" smtClean="0">
              <a:latin typeface="+mj-lt"/>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436438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Content Placeholder 2"/>
          <p:cNvSpPr>
            <a:spLocks noGrp="1"/>
          </p:cNvSpPr>
          <p:nvPr>
            <p:ph idx="4294967295"/>
          </p:nvPr>
        </p:nvSpPr>
        <p:spPr>
          <a:xfrm>
            <a:off x="457200" y="609600"/>
            <a:ext cx="8229600" cy="63246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optional initParams entry can specify one or more initialization parameters to use when the servlet starts:</a:t>
            </a:r>
          </a:p>
          <a:p>
            <a:pPr algn="ctr">
              <a:buFont typeface="Arial" pitchFamily="34" charset="0"/>
              <a:buNone/>
            </a:pPr>
            <a:r>
              <a:rPr lang="en-US" sz="2200" smtClean="0">
                <a:latin typeface="Times New Roman" pitchFamily="18" charset="0"/>
                <a:cs typeface="Times New Roman" pitchFamily="18" charset="0"/>
              </a:rPr>
              <a:t>Shutdown.initParams=passwd=shut:down</a:t>
            </a:r>
          </a:p>
          <a:p>
            <a:pPr algn="just">
              <a:buFont typeface="Wingdings" pitchFamily="2" charset="2"/>
              <a:buChar char="Ø"/>
            </a:pPr>
            <a:r>
              <a:rPr lang="en-US" sz="2200" smtClean="0">
                <a:latin typeface="Times New Roman" pitchFamily="18" charset="0"/>
                <a:cs typeface="Times New Roman" pitchFamily="18" charset="0"/>
              </a:rPr>
              <a:t>The optional loadOnStartup entry can specify that the servlet should load when the server starts, rather than on first use:</a:t>
            </a:r>
          </a:p>
          <a:p>
            <a:pPr algn="ctr">
              <a:buFont typeface="Arial" pitchFamily="34" charset="0"/>
              <a:buNone/>
            </a:pPr>
            <a:r>
              <a:rPr lang="en-US" sz="2200" smtClean="0">
                <a:latin typeface="Times New Roman" pitchFamily="18" charset="0"/>
                <a:cs typeface="Times New Roman" pitchFamily="18" charset="0"/>
              </a:rPr>
              <a:t>Shutdown.loadOnStartup=true</a:t>
            </a:r>
          </a:p>
          <a:p>
            <a:pPr algn="just">
              <a:buFont typeface="Wingdings" pitchFamily="2" charset="2"/>
              <a:buChar char="Ø"/>
            </a:pPr>
            <a:r>
              <a:rPr lang="en-US" sz="2200" smtClean="0">
                <a:latin typeface="Times New Roman" pitchFamily="18" charset="0"/>
                <a:cs typeface="Times New Roman" pitchFamily="18" charset="0"/>
              </a:rPr>
              <a:t>The number sign (#) indicates a comment, which the server ignores: # Shutdown servlet</a:t>
            </a:r>
          </a:p>
          <a:p>
            <a:pPr>
              <a:buFont typeface="Arial" pitchFamily="34" charset="0"/>
              <a:buNone/>
            </a:pPr>
            <a:r>
              <a:rPr lang="en-US" sz="2200" b="1" smtClean="0">
                <a:solidFill>
                  <a:srgbClr val="0000FF"/>
                </a:solidFill>
                <a:latin typeface="Times New Roman" pitchFamily="18" charset="0"/>
                <a:cs typeface="Times New Roman" pitchFamily="18" charset="0"/>
              </a:rPr>
              <a:t>Creating a deploy.properties File</a:t>
            </a:r>
          </a:p>
          <a:p>
            <a:pPr algn="just">
              <a:buFont typeface="Wingdings" pitchFamily="2" charset="2"/>
              <a:buChar char="Ø"/>
            </a:pPr>
            <a:r>
              <a:rPr lang="en-US" sz="2200" smtClean="0">
                <a:latin typeface="Times New Roman" pitchFamily="18" charset="0"/>
                <a:cs typeface="Times New Roman" pitchFamily="18" charset="0"/>
              </a:rPr>
              <a:t>The </a:t>
            </a:r>
            <a:r>
              <a:rPr lang="en-US" sz="2200" i="1" smtClean="0">
                <a:latin typeface="Times New Roman" pitchFamily="18" charset="0"/>
                <a:cs typeface="Times New Roman" pitchFamily="18" charset="0"/>
              </a:rPr>
              <a:t>deploy.properties file simplifies the process of transferring files to a TINI. </a:t>
            </a:r>
            <a:r>
              <a:rPr lang="en-US" sz="2200" smtClean="0">
                <a:latin typeface="Times New Roman" pitchFamily="18" charset="0"/>
                <a:cs typeface="Times New Roman" pitchFamily="18" charset="0"/>
              </a:rPr>
              <a:t>Below shows an example.</a:t>
            </a:r>
          </a:p>
        </p:txBody>
      </p:sp>
      <p:pic>
        <p:nvPicPr>
          <p:cNvPr id="28365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4495800"/>
            <a:ext cx="72390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804749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Four deploy properties contain information about the TINI. </a:t>
            </a:r>
          </a:p>
          <a:p>
            <a:pPr algn="just">
              <a:buFont typeface="Wingdings" pitchFamily="2" charset="2"/>
              <a:buChar char="Ø"/>
            </a:pPr>
            <a:r>
              <a:rPr lang="en-US" sz="2400" dirty="0" smtClean="0">
                <a:latin typeface="Times New Roman" pitchFamily="18" charset="0"/>
                <a:cs typeface="Times New Roman" pitchFamily="18" charset="0"/>
              </a:rPr>
              <a:t>The server property is the TINI’s IP address. </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userid</a:t>
            </a:r>
            <a:r>
              <a:rPr lang="en-US" sz="2400" dirty="0" smtClean="0">
                <a:latin typeface="Times New Roman" pitchFamily="18" charset="0"/>
                <a:cs typeface="Times New Roman" pitchFamily="18" charset="0"/>
              </a:rPr>
              <a:t> and password properties are the user ID and password required to log onto the TINI’s FTP server. </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rootdir</a:t>
            </a:r>
            <a:r>
              <a:rPr lang="en-US" sz="2400" dirty="0" smtClean="0">
                <a:latin typeface="Times New Roman" pitchFamily="18" charset="0"/>
                <a:cs typeface="Times New Roman" pitchFamily="18" charset="0"/>
              </a:rPr>
              <a:t> property is the directory the deploy process should use as the root directory on the TINI when transferring files.</a:t>
            </a:r>
          </a:p>
          <a:p>
            <a:pPr algn="just">
              <a:buFont typeface="Wingdings" pitchFamily="2" charset="2"/>
              <a:buChar char="Ø"/>
            </a:pPr>
            <a:r>
              <a:rPr lang="en-US" sz="2400" dirty="0" smtClean="0">
                <a:latin typeface="Times New Roman" pitchFamily="18" charset="0"/>
                <a:cs typeface="Times New Roman" pitchFamily="18" charset="0"/>
              </a:rPr>
              <a:t>The deploy process creates the directory if it doesn’t exist.</a:t>
            </a:r>
          </a:p>
          <a:p>
            <a:pPr algn="just">
              <a:spcBef>
                <a:spcPts val="1200"/>
              </a:spcBef>
              <a:buFont typeface="Arial" pitchFamily="34" charset="0"/>
              <a:buNone/>
            </a:pPr>
            <a:r>
              <a:rPr lang="en-US" sz="2400" b="1" dirty="0" smtClean="0">
                <a:solidFill>
                  <a:srgbClr val="0000FF"/>
                </a:solidFill>
                <a:latin typeface="Times New Roman" pitchFamily="18" charset="0"/>
                <a:cs typeface="Times New Roman" pitchFamily="18" charset="0"/>
              </a:rPr>
              <a:t>Setting Web Server Properties</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i="1" dirty="0" err="1" smtClean="0">
                <a:latin typeface="Times New Roman" pitchFamily="18" charset="0"/>
                <a:cs typeface="Times New Roman" pitchFamily="18" charset="0"/>
              </a:rPr>
              <a:t>webserver.props</a:t>
            </a:r>
            <a:r>
              <a:rPr lang="en-US" sz="2400" i="1" dirty="0" smtClean="0">
                <a:latin typeface="Times New Roman" pitchFamily="18" charset="0"/>
                <a:cs typeface="Times New Roman" pitchFamily="18" charset="0"/>
              </a:rPr>
              <a:t> file enables you to specify properties of the server. The </a:t>
            </a:r>
            <a:r>
              <a:rPr lang="en-US" sz="2400" dirty="0" smtClean="0">
                <a:latin typeface="Times New Roman" pitchFamily="18" charset="0"/>
                <a:cs typeface="Times New Roman" pitchFamily="18" charset="0"/>
              </a:rPr>
              <a:t>default file will work with no changes, but we can edit the entries if we wish. </a:t>
            </a:r>
          </a:p>
          <a:p>
            <a:pPr algn="just">
              <a:buFont typeface="Wingdings" pitchFamily="2" charset="2"/>
              <a:buChar char="Ø"/>
            </a:pPr>
            <a:r>
              <a:rPr lang="en-US" sz="2400" dirty="0" smtClean="0">
                <a:latin typeface="Times New Roman" pitchFamily="18" charset="0"/>
                <a:cs typeface="Times New Roman" pitchFamily="18" charset="0"/>
              </a:rPr>
              <a:t>To use a default directory other than </a:t>
            </a:r>
            <a:r>
              <a:rPr lang="en-US" sz="2400" i="1" dirty="0" smtClean="0">
                <a:latin typeface="Times New Roman" pitchFamily="18" charset="0"/>
                <a:cs typeface="Times New Roman" pitchFamily="18" charset="0"/>
              </a:rPr>
              <a:t>/web/http-root for files on the </a:t>
            </a:r>
            <a:r>
              <a:rPr lang="en-US" sz="2400" dirty="0" smtClean="0">
                <a:latin typeface="Times New Roman" pitchFamily="18" charset="0"/>
                <a:cs typeface="Times New Roman" pitchFamily="18" charset="0"/>
              </a:rPr>
              <a:t>server, edit this entry with the desired directory path.</a:t>
            </a:r>
          </a:p>
          <a:p>
            <a:pPr algn="ctr">
              <a:buFont typeface="Arial" pitchFamily="34" charset="0"/>
              <a:buNone/>
            </a:pPr>
            <a:r>
              <a:rPr lang="en-US" sz="2400" dirty="0" err="1" smtClean="0">
                <a:latin typeface="Times New Roman" pitchFamily="18" charset="0"/>
                <a:cs typeface="Times New Roman" pitchFamily="18" charset="0"/>
              </a:rPr>
              <a:t>server.rootDir</a:t>
            </a:r>
            <a:r>
              <a:rPr lang="en-US" sz="2400" dirty="0" smtClean="0">
                <a:latin typeface="Times New Roman" pitchFamily="18" charset="0"/>
                <a:cs typeface="Times New Roman" pitchFamily="18" charset="0"/>
              </a:rPr>
              <a:t>=/web/http-root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2523280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Content Placeholder 2"/>
          <p:cNvSpPr>
            <a:spLocks noGrp="1"/>
          </p:cNvSpPr>
          <p:nvPr>
            <p:ph idx="4294967295"/>
          </p:nvPr>
        </p:nvSpPr>
        <p:spPr>
          <a:xfrm>
            <a:off x="457200" y="533400"/>
            <a:ext cx="8229600" cy="6477000"/>
          </a:xfrm>
          <a:prstGeom prst="rect">
            <a:avLst/>
          </a:prstGeom>
        </p:spPr>
        <p:txBody>
          <a:bodyPr/>
          <a:lstStyle/>
          <a:p>
            <a:pPr marL="468313" indent="-468313" algn="just">
              <a:buFont typeface="Wingdings" pitchFamily="2" charset="2"/>
              <a:buChar char="Ø"/>
            </a:pPr>
            <a:r>
              <a:rPr lang="en-US" sz="2400" smtClean="0">
                <a:latin typeface="Times New Roman" pitchFamily="18" charset="0"/>
                <a:cs typeface="Times New Roman" pitchFamily="18" charset="0"/>
              </a:rPr>
              <a:t>To use a default home page other than index.html, edit this entry with the desired default file’s name:</a:t>
            </a:r>
          </a:p>
          <a:p>
            <a:pPr marL="468313" indent="-468313" algn="ctr">
              <a:buFont typeface="Arial" pitchFamily="34" charset="0"/>
              <a:buNone/>
            </a:pPr>
            <a:r>
              <a:rPr lang="en-US" sz="2400" smtClean="0">
                <a:latin typeface="Times New Roman" pitchFamily="18" charset="0"/>
                <a:cs typeface="Times New Roman" pitchFamily="18" charset="0"/>
              </a:rPr>
              <a:t>server.welcomeFile=index.html</a:t>
            </a:r>
          </a:p>
          <a:p>
            <a:pPr marL="468313" indent="-468313" algn="just">
              <a:buFont typeface="Arial" pitchFamily="34" charset="0"/>
              <a:buNone/>
            </a:pPr>
            <a:r>
              <a:rPr lang="en-US" sz="2400" b="1" smtClean="0">
                <a:solidFill>
                  <a:srgbClr val="0000FF"/>
                </a:solidFill>
                <a:latin typeface="Times New Roman" pitchFamily="18" charset="0"/>
                <a:cs typeface="Times New Roman" pitchFamily="18" charset="0"/>
              </a:rPr>
              <a:t>Running the Web server</a:t>
            </a:r>
          </a:p>
          <a:p>
            <a:pPr marL="468313" indent="-468313" algn="just">
              <a:buFont typeface="Wingdings" pitchFamily="2" charset="2"/>
              <a:buChar char="Ø"/>
            </a:pPr>
            <a:r>
              <a:rPr lang="en-US" sz="2400" smtClean="0">
                <a:latin typeface="Times New Roman" pitchFamily="18" charset="0"/>
                <a:cs typeface="Times New Roman" pitchFamily="18" charset="0"/>
              </a:rPr>
              <a:t>When we have obtained the necessary components and have written a servlet such as the DeviceController servlet above, these are the steps required to use Tynamo to run the servlet on a TINI:</a:t>
            </a:r>
          </a:p>
          <a:p>
            <a:pPr marL="468313" indent="-468313" algn="just">
              <a:buFont typeface="Arial" pitchFamily="34" charset="0"/>
              <a:buNone/>
            </a:pPr>
            <a:r>
              <a:rPr lang="en-US" sz="2400" smtClean="0"/>
              <a:t>1. 	</a:t>
            </a:r>
            <a:r>
              <a:rPr lang="en-US" sz="2400" smtClean="0">
                <a:latin typeface="Times New Roman" pitchFamily="18" charset="0"/>
                <a:cs typeface="Times New Roman" pitchFamily="18" charset="0"/>
              </a:rPr>
              <a:t>Install Ant and TiniAnt on your development PC, following the instructions provided with each, including setting the recommended environment variables to identify file locations.</a:t>
            </a:r>
          </a:p>
          <a:p>
            <a:pPr marL="468313" indent="-468313" algn="just">
              <a:buFont typeface="Arial" pitchFamily="34" charset="0"/>
              <a:buNone/>
            </a:pPr>
            <a:r>
              <a:rPr lang="en-US" sz="2400" smtClean="0"/>
              <a:t>2. </a:t>
            </a:r>
            <a:r>
              <a:rPr lang="en-US" sz="2400" smtClean="0">
                <a:latin typeface="Times New Roman" pitchFamily="18" charset="0"/>
                <a:cs typeface="Times New Roman" pitchFamily="18" charset="0"/>
              </a:rPr>
              <a:t>As described above, edit </a:t>
            </a:r>
            <a:r>
              <a:rPr lang="en-US" sz="2400" i="1" smtClean="0">
                <a:latin typeface="Times New Roman" pitchFamily="18" charset="0"/>
                <a:cs typeface="Times New Roman" pitchFamily="18" charset="0"/>
              </a:rPr>
              <a:t>build.properties, servlets.props, deploy.properties, </a:t>
            </a:r>
            <a:r>
              <a:rPr lang="en-US" sz="2400" smtClean="0">
                <a:latin typeface="Times New Roman" pitchFamily="18" charset="0"/>
                <a:cs typeface="Times New Roman" pitchFamily="18" charset="0"/>
              </a:rPr>
              <a:t>and </a:t>
            </a:r>
            <a:r>
              <a:rPr lang="en-US" sz="2400" i="1" smtClean="0">
                <a:latin typeface="Times New Roman" pitchFamily="18" charset="0"/>
                <a:cs typeface="Times New Roman" pitchFamily="18" charset="0"/>
              </a:rPr>
              <a:t>webserver.props with the appropriate information for your TINI and </a:t>
            </a:r>
            <a:r>
              <a:rPr lang="en-US" sz="2400" smtClean="0">
                <a:latin typeface="Times New Roman" pitchFamily="18" charset="0"/>
                <a:cs typeface="Times New Roman" pitchFamily="18" charset="0"/>
              </a:rPr>
              <a:t>servlets.</a:t>
            </a:r>
          </a:p>
          <a:p>
            <a:pPr>
              <a:buFont typeface="Arial" pitchFamily="34" charset="0"/>
              <a:buNone/>
            </a:pPr>
            <a:endParaRPr lang="en-US"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80887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457200" y="685800"/>
            <a:ext cx="8229600" cy="6096000"/>
          </a:xfrm>
          <a:prstGeom prst="rect">
            <a:avLst/>
          </a:prstGeom>
        </p:spPr>
        <p:txBody>
          <a:bodyPr/>
          <a:lstStyle/>
          <a:p>
            <a:pPr>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WrPortI</a:t>
            </a:r>
            <a:r>
              <a:rPr lang="en-US" sz="2400" dirty="0" smtClean="0">
                <a:latin typeface="Times New Roman" pitchFamily="18" charset="0"/>
                <a:cs typeface="Times New Roman" pitchFamily="18" charset="0"/>
              </a:rPr>
              <a:t>() function configures Port G, bit 6 as an output. </a:t>
            </a:r>
          </a:p>
          <a:p>
            <a:pPr>
              <a:buFont typeface="Wingdings" pitchFamily="2" charset="2"/>
              <a:buChar char="Ø"/>
            </a:pPr>
            <a:r>
              <a:rPr lang="en-US" sz="2400" dirty="0" smtClean="0">
                <a:latin typeface="Times New Roman" pitchFamily="18" charset="0"/>
                <a:cs typeface="Times New Roman" pitchFamily="18" charset="0"/>
              </a:rPr>
              <a:t>This bit controls LED DS1 on the RCM3200 module’s prototyping board. </a:t>
            </a:r>
          </a:p>
          <a:p>
            <a:pPr>
              <a:buFont typeface="Wingdings" pitchFamily="2" charset="2"/>
              <a:buChar char="Ø"/>
            </a:pPr>
            <a:r>
              <a:rPr lang="en-US" sz="2400" dirty="0" smtClean="0">
                <a:latin typeface="Times New Roman" pitchFamily="18" charset="0"/>
                <a:cs typeface="Times New Roman" pitchFamily="18" charset="0"/>
              </a:rPr>
              <a:t>This application sends the state of bit 6 in the datagram.</a:t>
            </a:r>
            <a:r>
              <a:rPr lang="en-US" dirty="0" smtClean="0"/>
              <a:t> </a:t>
            </a:r>
          </a:p>
          <a:p>
            <a:pPr algn="ctr">
              <a:buFont typeface="Arial" pitchFamily="34" charset="0"/>
              <a:buNone/>
            </a:pPr>
            <a:r>
              <a:rPr lang="en-US" sz="2400" dirty="0" err="1" smtClean="0">
                <a:solidFill>
                  <a:srgbClr val="0000FF"/>
                </a:solidFill>
                <a:latin typeface="Times New Roman" pitchFamily="18" charset="0"/>
                <a:cs typeface="Times New Roman" pitchFamily="18" charset="0"/>
              </a:rPr>
              <a:t>WrPortI</a:t>
            </a:r>
            <a:r>
              <a:rPr lang="en-US" sz="2400" dirty="0" smtClean="0">
                <a:solidFill>
                  <a:srgbClr val="0000FF"/>
                </a:solidFill>
                <a:latin typeface="Times New Roman" pitchFamily="18" charset="0"/>
                <a:cs typeface="Times New Roman" pitchFamily="18" charset="0"/>
              </a:rPr>
              <a:t>(PGDDR, NULL, 0x40);</a:t>
            </a:r>
          </a:p>
          <a:p>
            <a:pPr algn="just">
              <a:buFont typeface="Wingdings" pitchFamily="2" charset="2"/>
              <a:buChar char="Ø"/>
            </a:pPr>
            <a:r>
              <a:rPr lang="en-US" sz="2400" dirty="0" smtClean="0">
                <a:latin typeface="Times New Roman" pitchFamily="18" charset="0"/>
                <a:cs typeface="Times New Roman" pitchFamily="18" charset="0"/>
              </a:rPr>
              <a:t>An endless while loop calls the </a:t>
            </a:r>
            <a:r>
              <a:rPr lang="en-US" sz="2400" dirty="0" err="1" smtClean="0">
                <a:latin typeface="Times New Roman" pitchFamily="18" charset="0"/>
                <a:cs typeface="Times New Roman" pitchFamily="18" charset="0"/>
              </a:rPr>
              <a:t>tcp_tick</a:t>
            </a:r>
            <a:r>
              <a:rPr lang="en-US" sz="2400" dirty="0" smtClean="0">
                <a:latin typeface="Times New Roman" pitchFamily="18" charset="0"/>
                <a:cs typeface="Times New Roman" pitchFamily="18" charset="0"/>
              </a:rPr>
              <a:t>() function and a </a:t>
            </a:r>
            <a:r>
              <a:rPr lang="en-US" sz="2400" dirty="0" err="1" smtClean="0">
                <a:latin typeface="Times New Roman" pitchFamily="18" charset="0"/>
                <a:cs typeface="Times New Roman" pitchFamily="18" charset="0"/>
              </a:rPr>
              <a:t>costatement</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The application must call </a:t>
            </a:r>
            <a:r>
              <a:rPr lang="en-US" sz="2400" dirty="0" err="1" smtClean="0">
                <a:latin typeface="Times New Roman" pitchFamily="18" charset="0"/>
                <a:cs typeface="Times New Roman" pitchFamily="18" charset="0"/>
              </a:rPr>
              <a:t>tcp_tick</a:t>
            </a:r>
            <a:r>
              <a:rPr lang="en-US" sz="2400" dirty="0" smtClean="0">
                <a:latin typeface="Times New Roman" pitchFamily="18" charset="0"/>
                <a:cs typeface="Times New Roman" pitchFamily="18" charset="0"/>
              </a:rPr>
              <a:t>() periodically to process network packets. </a:t>
            </a:r>
          </a:p>
          <a:p>
            <a:pPr algn="just">
              <a:buFont typeface="Wingdings" pitchFamily="2" charset="2"/>
              <a:buChar char="Ø"/>
            </a:pPr>
            <a:r>
              <a:rPr lang="en-US" sz="2400" dirty="0" smtClean="0">
                <a:latin typeface="Times New Roman" pitchFamily="18" charset="0"/>
                <a:cs typeface="Times New Roman" pitchFamily="18" charset="0"/>
              </a:rPr>
              <a:t>In this application, the </a:t>
            </a:r>
            <a:r>
              <a:rPr lang="en-US" sz="2400" dirty="0" err="1" smtClean="0">
                <a:latin typeface="Times New Roman" pitchFamily="18" charset="0"/>
                <a:cs typeface="Times New Roman" pitchFamily="18" charset="0"/>
              </a:rPr>
              <a:t>costatement</a:t>
            </a:r>
            <a:r>
              <a:rPr lang="en-US" sz="2400" dirty="0" smtClean="0">
                <a:latin typeface="Times New Roman" pitchFamily="18" charset="0"/>
                <a:cs typeface="Times New Roman" pitchFamily="18" charset="0"/>
              </a:rPr>
              <a:t> calls a routine that sends a datagram with a delay between each send. </a:t>
            </a:r>
          </a:p>
          <a:p>
            <a:pPr algn="just">
              <a:buFont typeface="Wingdings" pitchFamily="2" charset="2"/>
              <a:buChar char="Ø"/>
            </a:pPr>
            <a:r>
              <a:rPr lang="en-US" sz="2400" dirty="0" smtClean="0">
                <a:latin typeface="Times New Roman" pitchFamily="18" charset="0"/>
                <a:cs typeface="Times New Roman" pitchFamily="18" charset="0"/>
              </a:rPr>
              <a:t>Dynamic C’s </a:t>
            </a:r>
            <a:r>
              <a:rPr lang="en-US" sz="2400" dirty="0" err="1" smtClean="0">
                <a:latin typeface="Times New Roman" pitchFamily="18" charset="0"/>
                <a:cs typeface="Times New Roman" pitchFamily="18" charset="0"/>
              </a:rPr>
              <a:t>DelaySec</a:t>
            </a:r>
            <a:r>
              <a:rPr lang="en-US" sz="2400" dirty="0" smtClean="0">
                <a:latin typeface="Times New Roman" pitchFamily="18" charset="0"/>
                <a:cs typeface="Times New Roman" pitchFamily="18" charset="0"/>
              </a:rPr>
              <a:t>() function specifies the number of seconds to wait between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The application’s </a:t>
            </a:r>
            <a:r>
              <a:rPr lang="en-US" sz="2400" dirty="0" err="1" smtClean="0">
                <a:latin typeface="Times New Roman" pitchFamily="18" charset="0"/>
                <a:cs typeface="Times New Roman" pitchFamily="18" charset="0"/>
              </a:rPr>
              <a:t>send_packet</a:t>
            </a:r>
            <a:r>
              <a:rPr lang="en-US" sz="2400" dirty="0" smtClean="0">
                <a:latin typeface="Times New Roman" pitchFamily="18" charset="0"/>
                <a:cs typeface="Times New Roman" pitchFamily="18" charset="0"/>
              </a:rPr>
              <a:t>() function sends the datagram.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0"/>
            <a:ext cx="838200" cy="685800"/>
          </a:xfrm>
          <a:prstGeom prst="rect">
            <a:avLst/>
          </a:prstGeom>
          <a:noFill/>
        </p:spPr>
      </p:pic>
    </p:spTree>
    <p:extLst>
      <p:ext uri="{BB962C8B-B14F-4D97-AF65-F5344CB8AC3E}">
        <p14:creationId xmlns="" xmlns:p14="http://schemas.microsoft.com/office/powerpoint/2010/main" val="846499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Content Placeholder 2"/>
          <p:cNvSpPr>
            <a:spLocks noGrp="1"/>
          </p:cNvSpPr>
          <p:nvPr>
            <p:ph idx="4294967295"/>
          </p:nvPr>
        </p:nvSpPr>
        <p:spPr>
          <a:xfrm>
            <a:off x="457200" y="685800"/>
            <a:ext cx="8229600" cy="6248400"/>
          </a:xfrm>
          <a:prstGeom prst="rect">
            <a:avLst/>
          </a:prstGeom>
        </p:spPr>
        <p:txBody>
          <a:bodyPr/>
          <a:lstStyle/>
          <a:p>
            <a:pPr marL="465138" indent="-465138" algn="just">
              <a:buFont typeface="Arial" pitchFamily="34" charset="0"/>
              <a:buNone/>
            </a:pPr>
            <a:r>
              <a:rPr lang="en-US" sz="2400" dirty="0" smtClean="0">
                <a:latin typeface="Times New Roman" pitchFamily="18" charset="0"/>
                <a:cs typeface="Times New Roman" pitchFamily="18" charset="0"/>
              </a:rPr>
              <a:t>3. 	Build </a:t>
            </a:r>
            <a:r>
              <a:rPr lang="en-US" sz="2400" dirty="0" err="1" smtClean="0">
                <a:latin typeface="Times New Roman" pitchFamily="18" charset="0"/>
                <a:cs typeface="Times New Roman" pitchFamily="18" charset="0"/>
              </a:rPr>
              <a:t>webserver.tini</a:t>
            </a:r>
            <a:r>
              <a:rPr lang="en-US" sz="2400" dirty="0" smtClean="0">
                <a:latin typeface="Times New Roman" pitchFamily="18" charset="0"/>
                <a:cs typeface="Times New Roman" pitchFamily="18" charset="0"/>
              </a:rPr>
              <a:t> with Ant. Open a window with a command prompt. Under Windows XP, click Start, then Run, and enter </a:t>
            </a:r>
            <a:r>
              <a:rPr lang="en-US" sz="2400" dirty="0" err="1" smtClean="0">
                <a:latin typeface="Times New Roman" pitchFamily="18" charset="0"/>
                <a:cs typeface="Times New Roman" pitchFamily="18" charset="0"/>
              </a:rPr>
              <a:t>cmd</a:t>
            </a:r>
            <a:r>
              <a:rPr lang="en-US" sz="2400" dirty="0" smtClean="0">
                <a:latin typeface="Times New Roman" pitchFamily="18" charset="0"/>
                <a:cs typeface="Times New Roman" pitchFamily="18" charset="0"/>
              </a:rPr>
              <a:t> in the Open: text box that appears. Change to </a:t>
            </a:r>
            <a:r>
              <a:rPr lang="en-US" sz="2400" dirty="0" err="1" smtClean="0">
                <a:latin typeface="Times New Roman" pitchFamily="18" charset="0"/>
                <a:cs typeface="Times New Roman" pitchFamily="18" charset="0"/>
              </a:rPr>
              <a:t>Tynamo’s</a:t>
            </a:r>
            <a:r>
              <a:rPr lang="en-US" sz="2400" dirty="0" smtClean="0">
                <a:latin typeface="Times New Roman" pitchFamily="18" charset="0"/>
                <a:cs typeface="Times New Roman" pitchFamily="18" charset="0"/>
              </a:rPr>
              <a:t> home directory and enter ant. This runs the file ant.bat included with the Ant distribution. Ant uses the information in </a:t>
            </a:r>
            <a:r>
              <a:rPr lang="en-US" sz="2400" dirty="0" err="1" smtClean="0">
                <a:latin typeface="Times New Roman" pitchFamily="18" charset="0"/>
                <a:cs typeface="Times New Roman" pitchFamily="18" charset="0"/>
              </a:rPr>
              <a:t>build.properties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Tynamo’s</a:t>
            </a:r>
            <a:r>
              <a:rPr lang="en-US" sz="2400" dirty="0" smtClean="0">
                <a:latin typeface="Times New Roman" pitchFamily="18" charset="0"/>
                <a:cs typeface="Times New Roman" pitchFamily="18" charset="0"/>
              </a:rPr>
              <a:t> build.xml file to locate the needed files, compile, and convert the result to the file </a:t>
            </a:r>
            <a:r>
              <a:rPr lang="en-US" sz="2400" dirty="0" err="1" smtClean="0">
                <a:latin typeface="Times New Roman" pitchFamily="18" charset="0"/>
                <a:cs typeface="Times New Roman" pitchFamily="18" charset="0"/>
              </a:rPr>
              <a:t>webserver.tini</a:t>
            </a:r>
            <a:r>
              <a:rPr lang="en-US" sz="2400" dirty="0" smtClean="0">
                <a:latin typeface="Times New Roman" pitchFamily="18" charset="0"/>
                <a:cs typeface="Times New Roman" pitchFamily="18" charset="0"/>
              </a:rPr>
              <a:t>. The file contains the executable code for the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container and the </a:t>
            </a:r>
            <a:r>
              <a:rPr lang="en-US" sz="2400" dirty="0" err="1" smtClean="0">
                <a:latin typeface="Times New Roman" pitchFamily="18" charset="0"/>
                <a:cs typeface="Times New Roman" pitchFamily="18" charset="0"/>
              </a:rPr>
              <a:t>servlets</a:t>
            </a:r>
            <a:r>
              <a:rPr lang="en-US" sz="2400" dirty="0" smtClean="0">
                <a:latin typeface="Times New Roman" pitchFamily="18" charset="0"/>
                <a:cs typeface="Times New Roman" pitchFamily="18" charset="0"/>
              </a:rPr>
              <a:t> the Web server can run.</a:t>
            </a:r>
          </a:p>
          <a:p>
            <a:pPr marL="465138" indent="-465138" algn="just">
              <a:spcBef>
                <a:spcPts val="1200"/>
              </a:spcBef>
              <a:buFont typeface="Arial" pitchFamily="34" charset="0"/>
              <a:buNone/>
            </a:pPr>
            <a:r>
              <a:rPr lang="en-US" sz="2400" dirty="0" smtClean="0">
                <a:latin typeface="Times New Roman" pitchFamily="18" charset="0"/>
                <a:cs typeface="Times New Roman" pitchFamily="18" charset="0"/>
              </a:rPr>
              <a:t>4. 	Copy any static HTML files, images, or other files the Web server will need to access to the appropriate directories under the </a:t>
            </a:r>
            <a:r>
              <a:rPr lang="en-US" sz="2400" dirty="0" err="1" smtClean="0">
                <a:latin typeface="Times New Roman" pitchFamily="18" charset="0"/>
                <a:cs typeface="Times New Roman" pitchFamily="18" charset="0"/>
              </a:rPr>
              <a:t>Tynamo’s</a:t>
            </a:r>
            <a:r>
              <a:rPr lang="en-US" sz="2400" dirty="0" smtClean="0">
                <a:latin typeface="Times New Roman" pitchFamily="18" charset="0"/>
                <a:cs typeface="Times New Roman" pitchFamily="18" charset="0"/>
              </a:rPr>
              <a:t> home directory on the development computer. The </a:t>
            </a:r>
            <a:r>
              <a:rPr lang="en-US" sz="2400" dirty="0" err="1" smtClean="0">
                <a:latin typeface="Times New Roman" pitchFamily="18" charset="0"/>
                <a:cs typeface="Times New Roman" pitchFamily="18" charset="0"/>
              </a:rPr>
              <a:t>webserver.props</a:t>
            </a:r>
            <a:r>
              <a:rPr lang="en-US" sz="2400" dirty="0" smtClean="0">
                <a:latin typeface="Times New Roman" pitchFamily="18" charset="0"/>
                <a:cs typeface="Times New Roman" pitchFamily="18" charset="0"/>
              </a:rPr>
              <a:t> file specifies the root directory for these files. The default is http-root.</a:t>
            </a:r>
          </a:p>
          <a:p>
            <a:pPr algn="just">
              <a:buFont typeface="Arial" pitchFamily="34" charse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21318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Content Placeholder 2"/>
          <p:cNvSpPr>
            <a:spLocks noGrp="1"/>
          </p:cNvSpPr>
          <p:nvPr>
            <p:ph idx="4294967295"/>
          </p:nvPr>
        </p:nvSpPr>
        <p:spPr>
          <a:xfrm>
            <a:off x="457200" y="685800"/>
            <a:ext cx="8229600" cy="6172200"/>
          </a:xfrm>
          <a:prstGeom prst="rect">
            <a:avLst/>
          </a:prstGeom>
        </p:spPr>
        <p:txBody>
          <a:bodyPr/>
          <a:lstStyle/>
          <a:p>
            <a:pPr marL="468313" indent="-468313" algn="just">
              <a:buFont typeface="Arial" pitchFamily="34" charset="0"/>
              <a:buNone/>
            </a:pPr>
            <a:r>
              <a:rPr lang="en-US" sz="2400" smtClean="0">
                <a:latin typeface="Times New Roman" pitchFamily="18" charset="0"/>
                <a:cs typeface="Times New Roman" pitchFamily="18" charset="0"/>
              </a:rPr>
              <a:t>5. 	From a command prompt in Tynamo’s home directory, enter ant deploy. This runs ant.bat again, but this time runs the deploy task instead of the default build task.</a:t>
            </a:r>
          </a:p>
          <a:p>
            <a:pPr marL="468313" indent="-468313" algn="just">
              <a:spcBef>
                <a:spcPts val="1200"/>
              </a:spcBef>
              <a:buFont typeface="Wingdings" pitchFamily="2" charset="2"/>
              <a:buChar char="Ø"/>
            </a:pPr>
            <a:r>
              <a:rPr lang="en-US" sz="2400" smtClean="0">
                <a:latin typeface="Times New Roman" pitchFamily="18" charset="0"/>
                <a:cs typeface="Times New Roman" pitchFamily="18" charset="0"/>
              </a:rPr>
              <a:t>The deploy task copies the Web server’s files to the TINI. Using the default settings, the files copied are the following files under Tynamo’s home directory:</a:t>
            </a:r>
          </a:p>
          <a:p>
            <a:pPr marL="468313" indent="-468313">
              <a:buFont typeface="Arial" pitchFamily="34" charset="0"/>
              <a:buNone/>
            </a:pPr>
            <a:r>
              <a:rPr lang="en-US" sz="2400" smtClean="0">
                <a:latin typeface="Times New Roman" pitchFamily="18" charset="0"/>
                <a:cs typeface="Times New Roman" pitchFamily="18" charset="0"/>
              </a:rPr>
              <a:t>	\bin\webserver.tini (the Web server application)</a:t>
            </a:r>
          </a:p>
          <a:p>
            <a:pPr marL="468313" indent="-468313">
              <a:buFont typeface="Arial" pitchFamily="34" charset="0"/>
              <a:buNone/>
            </a:pPr>
            <a:r>
              <a:rPr lang="en-US" sz="2400" smtClean="0">
                <a:latin typeface="Times New Roman" pitchFamily="18" charset="0"/>
                <a:cs typeface="Times New Roman" pitchFamily="18" charset="0"/>
              </a:rPr>
              <a:t>	\bin\WebServer (a script to run the Web server)</a:t>
            </a:r>
          </a:p>
          <a:p>
            <a:pPr marL="468313" indent="-468313">
              <a:buFont typeface="Arial" pitchFamily="34" charset="0"/>
              <a:buNone/>
            </a:pPr>
            <a:r>
              <a:rPr lang="en-US" sz="2400" smtClean="0">
                <a:latin typeface="Times New Roman" pitchFamily="18" charset="0"/>
                <a:cs typeface="Times New Roman" pitchFamily="18" charset="0"/>
              </a:rPr>
              <a:t>	\bin\webserver.props (configuration information about the Web server)</a:t>
            </a:r>
          </a:p>
          <a:p>
            <a:pPr marL="468313" indent="-468313">
              <a:buFont typeface="Arial" pitchFamily="34" charset="0"/>
              <a:buNone/>
            </a:pPr>
            <a:r>
              <a:rPr lang="en-US" sz="2400" smtClean="0">
                <a:latin typeface="Times New Roman" pitchFamily="18" charset="0"/>
                <a:cs typeface="Times New Roman" pitchFamily="18" charset="0"/>
              </a:rPr>
              <a:t>	\bin\servlets.props (information about the servlets)</a:t>
            </a:r>
          </a:p>
          <a:p>
            <a:pPr marL="468313" indent="-468313">
              <a:buFont typeface="Arial" pitchFamily="34" charset="0"/>
              <a:buNone/>
            </a:pPr>
            <a:r>
              <a:rPr lang="en-US" sz="2400" smtClean="0">
                <a:latin typeface="Times New Roman" pitchFamily="18" charset="0"/>
                <a:cs typeface="Times New Roman" pitchFamily="18" charset="0"/>
              </a:rPr>
              <a:t>	\bin\mimeTypes.props (MIME definitions for file types)</a:t>
            </a:r>
          </a:p>
          <a:p>
            <a:pPr marL="468313" indent="-468313">
              <a:buFont typeface="Arial" pitchFamily="34" charset="0"/>
              <a:buNone/>
            </a:pPr>
            <a:r>
              <a:rPr lang="en-US" sz="2400" smtClean="0">
                <a:latin typeface="Times New Roman" pitchFamily="18" charset="0"/>
                <a:cs typeface="Times New Roman" pitchFamily="18" charset="0"/>
              </a:rPr>
              <a:t>	\http-root\* (all files in this directory)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5533251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Content Placeholder 2"/>
          <p:cNvSpPr>
            <a:spLocks noGrp="1"/>
          </p:cNvSpPr>
          <p:nvPr>
            <p:ph idx="4294967295"/>
          </p:nvPr>
        </p:nvSpPr>
        <p:spPr>
          <a:xfrm>
            <a:off x="457200" y="533400"/>
            <a:ext cx="8229600" cy="6324600"/>
          </a:xfrm>
          <a:prstGeom prst="rect">
            <a:avLst/>
          </a:prstGeom>
        </p:spPr>
        <p:txBody>
          <a:bodyPr/>
          <a:lstStyle/>
          <a:p>
            <a:pPr marL="468313" indent="-468313" algn="just">
              <a:buFont typeface="Arial" pitchFamily="34" charset="0"/>
              <a:buNone/>
            </a:pPr>
            <a:r>
              <a:rPr lang="en-US" sz="2000" dirty="0" smtClean="0">
                <a:latin typeface="Times New Roman" pitchFamily="18" charset="0"/>
                <a:cs typeface="Times New Roman" pitchFamily="18" charset="0"/>
              </a:rPr>
              <a:t>6. 	To run the Web server, in a Telnet session, at a command prompt in the root directory, enter the following command:</a:t>
            </a:r>
          </a:p>
          <a:p>
            <a:pPr marL="468313" indent="-468313" algn="just">
              <a:buFont typeface="Arial" pitchFamily="34" charse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source web/bin/</a:t>
            </a:r>
            <a:r>
              <a:rPr lang="en-US" sz="2000" dirty="0" err="1" smtClean="0">
                <a:latin typeface="Times New Roman" pitchFamily="18" charset="0"/>
                <a:cs typeface="Times New Roman" pitchFamily="18" charset="0"/>
              </a:rPr>
              <a:t>WebServer</a:t>
            </a:r>
            <a:r>
              <a:rPr lang="en-US" sz="2000" dirty="0" smtClean="0">
                <a:latin typeface="Times New Roman" pitchFamily="18" charset="0"/>
                <a:cs typeface="Times New Roman" pitchFamily="18" charset="0"/>
              </a:rPr>
              <a:t> This executes the </a:t>
            </a:r>
            <a:r>
              <a:rPr lang="en-US" sz="2000" dirty="0" err="1" smtClean="0">
                <a:latin typeface="Times New Roman" pitchFamily="18" charset="0"/>
                <a:cs typeface="Times New Roman" pitchFamily="18" charset="0"/>
              </a:rPr>
              <a:t>WebServer</a:t>
            </a:r>
            <a:r>
              <a:rPr lang="en-US" sz="2000" dirty="0" smtClean="0">
                <a:latin typeface="Times New Roman" pitchFamily="18" charset="0"/>
                <a:cs typeface="Times New Roman" pitchFamily="18" charset="0"/>
              </a:rPr>
              <a:t> script, which contains the following text:</a:t>
            </a:r>
          </a:p>
          <a:p>
            <a:pPr marL="468313" indent="-468313" algn="ctr">
              <a:buFont typeface="Arial" pitchFamily="34" charset="0"/>
              <a:buNone/>
            </a:pPr>
            <a:r>
              <a:rPr lang="en-US" sz="2000" dirty="0" smtClean="0">
                <a:latin typeface="Times New Roman" pitchFamily="18" charset="0"/>
                <a:cs typeface="Times New Roman" pitchFamily="18" charset="0"/>
              </a:rPr>
              <a:t>java /web/bin/</a:t>
            </a:r>
            <a:r>
              <a:rPr lang="en-US" sz="2000" dirty="0" err="1" smtClean="0">
                <a:latin typeface="Times New Roman" pitchFamily="18" charset="0"/>
                <a:cs typeface="Times New Roman" pitchFamily="18" charset="0"/>
              </a:rPr>
              <a:t>webserver.tini</a:t>
            </a:r>
            <a:r>
              <a:rPr lang="en-US" sz="2000" dirty="0" smtClean="0">
                <a:latin typeface="Times New Roman" pitchFamily="18" charset="0"/>
                <a:cs typeface="Times New Roman" pitchFamily="18" charset="0"/>
              </a:rPr>
              <a:t> /web/bin/</a:t>
            </a:r>
            <a:r>
              <a:rPr lang="en-US" sz="2000" dirty="0" err="1" smtClean="0">
                <a:latin typeface="Times New Roman" pitchFamily="18" charset="0"/>
                <a:cs typeface="Times New Roman" pitchFamily="18" charset="0"/>
              </a:rPr>
              <a:t>webserver.props</a:t>
            </a:r>
            <a:r>
              <a:rPr lang="en-US" sz="2000" dirty="0" smtClean="0">
                <a:latin typeface="Times New Roman" pitchFamily="18" charset="0"/>
                <a:cs typeface="Times New Roman" pitchFamily="18" charset="0"/>
              </a:rPr>
              <a:t> &amp;</a:t>
            </a:r>
          </a:p>
          <a:p>
            <a:pPr marL="468313" indent="-468313">
              <a:buFont typeface="Wingdings" pitchFamily="2" charset="2"/>
              <a:buChar char="Ø"/>
            </a:pPr>
            <a:r>
              <a:rPr lang="en-US" sz="2000" dirty="0" smtClean="0">
                <a:latin typeface="Times New Roman" pitchFamily="18" charset="0"/>
                <a:cs typeface="Times New Roman" pitchFamily="18" charset="0"/>
              </a:rPr>
              <a:t>On running the Web server, the Telnet window displays something like the text in Figure shown below.</a:t>
            </a:r>
          </a:p>
        </p:txBody>
      </p:sp>
      <p:pic>
        <p:nvPicPr>
          <p:cNvPr id="28877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819400"/>
            <a:ext cx="6934200" cy="331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7668133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Content Placeholder 2"/>
          <p:cNvSpPr>
            <a:spLocks noGrp="1"/>
          </p:cNvSpPr>
          <p:nvPr>
            <p:ph idx="4294967295"/>
          </p:nvPr>
        </p:nvSpPr>
        <p:spPr>
          <a:xfrm>
            <a:off x="457200" y="381000"/>
            <a:ext cx="8229600" cy="6324600"/>
          </a:xfrm>
          <a:prstGeom prst="rect">
            <a:avLst/>
          </a:prstGeom>
        </p:spPr>
        <p:txBody>
          <a:bodyPr/>
          <a:lstStyle/>
          <a:p>
            <a:pPr algn="just">
              <a:buFont typeface="Arial" pitchFamily="34" charset="0"/>
              <a:buNone/>
            </a:pPr>
            <a:r>
              <a:rPr lang="en-US" sz="2400" b="1" dirty="0" smtClean="0">
                <a:solidFill>
                  <a:srgbClr val="0000FF"/>
                </a:solidFill>
                <a:latin typeface="Times New Roman" pitchFamily="18" charset="0"/>
                <a:cs typeface="Times New Roman" pitchFamily="18" charset="0"/>
              </a:rPr>
              <a:t>Serving Other Files</a:t>
            </a:r>
          </a:p>
          <a:p>
            <a:pPr marL="468313" indent="-468313" algn="just">
              <a:buFont typeface="Wingdings" pitchFamily="2" charset="2"/>
              <a:buChar char="Ø"/>
            </a:pPr>
            <a:r>
              <a:rPr lang="en-US" sz="2400" dirty="0" smtClean="0">
                <a:latin typeface="Times New Roman" pitchFamily="18" charset="0"/>
                <a:cs typeface="Times New Roman" pitchFamily="18" charset="0"/>
              </a:rPr>
              <a:t>The default configuration of the </a:t>
            </a:r>
            <a:r>
              <a:rPr lang="en-US" sz="2400" dirty="0" err="1" smtClean="0">
                <a:latin typeface="Times New Roman" pitchFamily="18" charset="0"/>
                <a:cs typeface="Times New Roman" pitchFamily="18" charset="0"/>
              </a:rPr>
              <a:t>Tynamo</a:t>
            </a:r>
            <a:r>
              <a:rPr lang="en-US" sz="2400" dirty="0" smtClean="0">
                <a:latin typeface="Times New Roman" pitchFamily="18" charset="0"/>
                <a:cs typeface="Times New Roman" pitchFamily="18" charset="0"/>
              </a:rPr>
              <a:t> Web server treats any request </a:t>
            </a:r>
            <a:r>
              <a:rPr lang="en-US" sz="2400" dirty="0" err="1" smtClean="0">
                <a:latin typeface="Times New Roman" pitchFamily="18" charset="0"/>
                <a:cs typeface="Times New Roman" pitchFamily="18" charset="0"/>
              </a:rPr>
              <a:t>nothandled</a:t>
            </a:r>
            <a:r>
              <a:rPr lang="en-US" sz="2400" dirty="0" smtClean="0">
                <a:latin typeface="Times New Roman" pitchFamily="18" charset="0"/>
                <a:cs typeface="Times New Roman" pitchFamily="18" charset="0"/>
              </a:rPr>
              <a:t> by a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as a request for a file under the  /web/http-root directory.</a:t>
            </a:r>
          </a:p>
          <a:p>
            <a:pPr marL="468313" indent="-468313" algn="just">
              <a:buFont typeface="Wingdings" pitchFamily="2" charset="2"/>
              <a:buChar char="Ø"/>
            </a:pPr>
            <a:r>
              <a:rPr lang="en-US" sz="2400" dirty="0" smtClean="0">
                <a:latin typeface="Times New Roman" pitchFamily="18" charset="0"/>
                <a:cs typeface="Times New Roman" pitchFamily="18" charset="0"/>
              </a:rPr>
              <a:t>Examples of such requests include requests for image files or static HTML files. If the request doesn’t specify a valid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or file name, the default configuration serves the page index.html if available in the specified directory.</a:t>
            </a:r>
          </a:p>
          <a:p>
            <a:pPr marL="468313" indent="-468313" algn="just">
              <a:buFont typeface="Wingdings" pitchFamily="2" charset="2"/>
              <a:buChar char="Ø"/>
            </a:pPr>
            <a:r>
              <a:rPr lang="en-US" sz="2400" dirty="0" smtClean="0">
                <a:latin typeface="Times New Roman" pitchFamily="18" charset="0"/>
                <a:cs typeface="Times New Roman" pitchFamily="18" charset="0"/>
              </a:rPr>
              <a:t>The default home page can contain a hyperlink to the Device Controller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a:t>
            </a:r>
          </a:p>
          <a:p>
            <a:pPr marL="468313" indent="-468313" algn="ctr">
              <a:buFont typeface="Arial" pitchFamily="34" charset="0"/>
              <a:buNone/>
            </a:pPr>
            <a:r>
              <a:rPr lang="en-US" sz="2400" dirty="0" smtClean="0">
                <a:latin typeface="Times New Roman" pitchFamily="18" charset="0"/>
                <a:cs typeface="Times New Roman" pitchFamily="18" charset="0"/>
              </a:rPr>
              <a:t>	&lt;a </a:t>
            </a:r>
            <a:r>
              <a:rPr lang="en-US" sz="2400" dirty="0" err="1" smtClean="0">
                <a:latin typeface="Times New Roman" pitchFamily="18" charset="0"/>
                <a:cs typeface="Times New Roman" pitchFamily="18" charset="0"/>
              </a:rPr>
              <a:t>href</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DeviceController</a:t>
            </a:r>
            <a:r>
              <a:rPr lang="en-US" sz="2400" dirty="0" smtClean="0">
                <a:latin typeface="Times New Roman" pitchFamily="18" charset="0"/>
                <a:cs typeface="Times New Roman" pitchFamily="18" charset="0"/>
              </a:rPr>
              <a:t>"&gt;Device Controller&lt;/a&gt;</a:t>
            </a:r>
          </a:p>
          <a:p>
            <a:pPr marL="468313" indent="-468313" algn="just">
              <a:buFont typeface="Wingdings" pitchFamily="2" charset="2"/>
              <a:buChar char="Ø"/>
            </a:pPr>
            <a:r>
              <a:rPr lang="en-US" sz="2400" dirty="0" smtClean="0">
                <a:latin typeface="Times New Roman" pitchFamily="18" charset="0"/>
                <a:cs typeface="Times New Roman" pitchFamily="18" charset="0"/>
              </a:rPr>
              <a:t>Save the Web page as </a:t>
            </a:r>
            <a:r>
              <a:rPr lang="en-US" sz="2400" i="1" dirty="0" smtClean="0">
                <a:latin typeface="Times New Roman" pitchFamily="18" charset="0"/>
                <a:cs typeface="Times New Roman" pitchFamily="18" charset="0"/>
              </a:rPr>
              <a:t>index.html and copy the file to the TINI’s  /web/http-root directory. Then users who enter the TINI’s IP address alone </a:t>
            </a:r>
            <a:r>
              <a:rPr lang="en-US" sz="2400" dirty="0" smtClean="0">
                <a:latin typeface="Times New Roman" pitchFamily="18" charset="0"/>
                <a:cs typeface="Times New Roman" pitchFamily="18" charset="0"/>
              </a:rPr>
              <a:t>or the IP address followed by </a:t>
            </a:r>
            <a:r>
              <a:rPr lang="en-US" sz="2400" i="1" dirty="0" smtClean="0">
                <a:latin typeface="Times New Roman" pitchFamily="18" charset="0"/>
                <a:cs typeface="Times New Roman" pitchFamily="18" charset="0"/>
              </a:rPr>
              <a:t>/index.html will see the Web page with the link </a:t>
            </a:r>
            <a:r>
              <a:rPr lang="en-US" sz="2400" dirty="0" smtClean="0">
                <a:latin typeface="Times New Roman" pitchFamily="18" charset="0"/>
                <a:cs typeface="Times New Roman" pitchFamily="18" charset="0"/>
              </a:rPr>
              <a:t>to the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13613433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Content Placeholder 2"/>
          <p:cNvSpPr>
            <a:spLocks noGrp="1"/>
          </p:cNvSpPr>
          <p:nvPr>
            <p:ph idx="4294967295"/>
          </p:nvPr>
        </p:nvSpPr>
        <p:spPr>
          <a:xfrm>
            <a:off x="457200" y="457200"/>
            <a:ext cx="8229600" cy="63246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In Depth: Using CGI and Servlets</a:t>
            </a:r>
          </a:p>
          <a:p>
            <a:pPr algn="just">
              <a:buFont typeface="Arial" pitchFamily="34" charset="0"/>
              <a:buNone/>
            </a:pPr>
            <a:r>
              <a:rPr lang="en-US" sz="2200" b="1" smtClean="0">
                <a:solidFill>
                  <a:srgbClr val="0000FF"/>
                </a:solidFill>
                <a:latin typeface="Times New Roman" pitchFamily="18" charset="0"/>
                <a:cs typeface="Times New Roman" pitchFamily="18" charset="0"/>
              </a:rPr>
              <a:t>CGI for Embedded Systems</a:t>
            </a:r>
          </a:p>
          <a:p>
            <a:pPr algn="just">
              <a:buFont typeface="Wingdings" pitchFamily="2" charset="2"/>
              <a:buChar char="Ø"/>
            </a:pPr>
            <a:r>
              <a:rPr lang="en-US" sz="2200" smtClean="0">
                <a:latin typeface="Times New Roman" pitchFamily="18" charset="0"/>
                <a:cs typeface="Times New Roman" pitchFamily="18" charset="0"/>
              </a:rPr>
              <a:t>The common gateway interface (CGI) defines a protocol that enables users to click a link or button on a Web page to request a server to execute program code. </a:t>
            </a:r>
          </a:p>
          <a:p>
            <a:pPr algn="just">
              <a:buFont typeface="Wingdings" pitchFamily="2" charset="2"/>
              <a:buChar char="Ø"/>
            </a:pPr>
            <a:r>
              <a:rPr lang="en-US" sz="2200" smtClean="0">
                <a:latin typeface="Times New Roman" pitchFamily="18" charset="0"/>
                <a:cs typeface="Times New Roman" pitchFamily="18" charset="0"/>
              </a:rPr>
              <a:t>A CGI program can perform just about any function on the server. After running the requested program, the server returns a result in an HTTP response.</a:t>
            </a:r>
          </a:p>
          <a:p>
            <a:pPr algn="just">
              <a:buFont typeface="Wingdings" pitchFamily="2" charset="2"/>
              <a:buChar char="Ø"/>
            </a:pPr>
            <a:r>
              <a:rPr lang="en-US" sz="2200" smtClean="0">
                <a:latin typeface="Times New Roman" pitchFamily="18" charset="0"/>
                <a:cs typeface="Times New Roman" pitchFamily="18" charset="0"/>
              </a:rPr>
              <a:t>Support for CGI programming has been around since the earliest days ofthe Web. </a:t>
            </a:r>
          </a:p>
          <a:p>
            <a:pPr algn="just">
              <a:buFont typeface="Wingdings" pitchFamily="2" charset="2"/>
              <a:buChar char="Ø"/>
            </a:pPr>
            <a:r>
              <a:rPr lang="en-US" sz="2200" smtClean="0">
                <a:latin typeface="Times New Roman" pitchFamily="18" charset="0"/>
                <a:cs typeface="Times New Roman" pitchFamily="18" charset="0"/>
              </a:rPr>
              <a:t>The first Web server to implement  CGI was the NCSA HTTPD server from the National Center for Supercomputing Applications. </a:t>
            </a:r>
          </a:p>
          <a:p>
            <a:pPr algn="just">
              <a:buFont typeface="Wingdings" pitchFamily="2" charset="2"/>
              <a:buChar char="Ø"/>
            </a:pPr>
            <a:r>
              <a:rPr lang="en-US" sz="2200" smtClean="0">
                <a:latin typeface="Times New Roman" pitchFamily="18" charset="0"/>
                <a:cs typeface="Times New Roman" pitchFamily="18" charset="0"/>
              </a:rPr>
              <a:t>NCSA publishes a CGI Specification at </a:t>
            </a:r>
            <a:r>
              <a:rPr lang="en-US" sz="2200" i="1" smtClean="0">
                <a:latin typeface="Times New Roman" pitchFamily="18" charset="0"/>
                <a:cs typeface="Times New Roman" pitchFamily="18" charset="0"/>
              </a:rPr>
              <a:t>http://hoohoo.ncsa.uiuc.edu/cgi/. Many </a:t>
            </a:r>
            <a:r>
              <a:rPr lang="en-US" sz="2200" smtClean="0">
                <a:latin typeface="Times New Roman" pitchFamily="18" charset="0"/>
                <a:cs typeface="Times New Roman" pitchFamily="18" charset="0"/>
              </a:rPr>
              <a:t>embedded systems that support networking also include support for CGI. The Dynamic C library </a:t>
            </a:r>
            <a:r>
              <a:rPr lang="en-US" sz="2200" i="1" smtClean="0">
                <a:latin typeface="Times New Roman" pitchFamily="18" charset="0"/>
                <a:cs typeface="Times New Roman" pitchFamily="18" charset="0"/>
              </a:rPr>
              <a:t>http.lib is an example.</a:t>
            </a:r>
            <a:endParaRPr lang="en-US" sz="22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25736534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Content Placeholder 2"/>
          <p:cNvSpPr>
            <a:spLocks noGrp="1"/>
          </p:cNvSpPr>
          <p:nvPr>
            <p:ph idx="4294967295"/>
          </p:nvPr>
        </p:nvSpPr>
        <p:spPr>
          <a:xfrm>
            <a:off x="457200" y="685800"/>
            <a:ext cx="8229600" cy="5334000"/>
          </a:xfrm>
          <a:prstGeom prst="rect">
            <a:avLst/>
          </a:prstGeom>
        </p:spPr>
        <p:txBody>
          <a:bodyPr/>
          <a:lstStyle/>
          <a:p>
            <a:pPr marL="465138" indent="-465138" algn="just">
              <a:buFont typeface="Wingdings" pitchFamily="2" charset="2"/>
              <a:buChar char="Ø"/>
            </a:pPr>
            <a:r>
              <a:rPr lang="en-US" sz="2400" smtClean="0">
                <a:latin typeface="Times New Roman" pitchFamily="18" charset="0"/>
                <a:cs typeface="Times New Roman" pitchFamily="18" charset="0"/>
              </a:rPr>
              <a:t>CGI programming doesn’t require a particular programming language. </a:t>
            </a:r>
          </a:p>
          <a:p>
            <a:pPr marL="465138" indent="-465138" algn="just">
              <a:buFont typeface="Wingdings" pitchFamily="2" charset="2"/>
              <a:buChar char="Ø"/>
            </a:pPr>
            <a:r>
              <a:rPr lang="en-US" sz="2400" smtClean="0">
                <a:latin typeface="Times New Roman" pitchFamily="18" charset="0"/>
                <a:cs typeface="Times New Roman" pitchFamily="18" charset="0"/>
              </a:rPr>
              <a:t>On large servers, the Perl language has long been popular. Perl programs are typically scripts that require an interpreter to execute, and large servers generally have a Perl interpreter. </a:t>
            </a:r>
          </a:p>
          <a:p>
            <a:pPr marL="465138" indent="-465138" algn="just">
              <a:buFont typeface="Wingdings" pitchFamily="2" charset="2"/>
              <a:buChar char="Ø"/>
            </a:pPr>
            <a:r>
              <a:rPr lang="en-US" sz="2400" smtClean="0">
                <a:latin typeface="Times New Roman" pitchFamily="18" charset="0"/>
                <a:cs typeface="Times New Roman" pitchFamily="18" charset="0"/>
              </a:rPr>
              <a:t>A small embedded system isn’t likely to have a Perl interpreter, so CGI programs for embedded systems are often written in C.</a:t>
            </a:r>
          </a:p>
          <a:p>
            <a:pPr marL="465138" indent="-465138" algn="just">
              <a:buFont typeface="Wingdings" pitchFamily="2" charset="2"/>
              <a:buChar char="Ø"/>
            </a:pPr>
            <a:r>
              <a:rPr lang="en-US" sz="2400" smtClean="0">
                <a:latin typeface="Times New Roman" pitchFamily="18" charset="0"/>
                <a:cs typeface="Times New Roman" pitchFamily="18" charset="0"/>
              </a:rPr>
              <a:t>A Web server that runs CGI programs must be able to do the following:</a:t>
            </a:r>
          </a:p>
          <a:p>
            <a:pPr marL="465138" indent="-465138" algn="just">
              <a:buFont typeface="Arial" pitchFamily="34" charset="0"/>
              <a:buNone/>
            </a:pPr>
            <a:r>
              <a:rPr lang="en-US" sz="2400" smtClean="0">
                <a:latin typeface="Times New Roman" pitchFamily="18" charset="0"/>
                <a:cs typeface="Times New Roman" pitchFamily="18" charset="0"/>
              </a:rPr>
              <a:t>	Identify a received HTTP request that references a CGI program to execute.</a:t>
            </a:r>
          </a:p>
          <a:p>
            <a:pPr marL="465138" indent="-465138" algn="just">
              <a:buFont typeface="Arial" pitchFamily="34" charset="0"/>
              <a:buNone/>
            </a:pPr>
            <a:r>
              <a:rPr lang="en-US" sz="2400" smtClean="0">
                <a:latin typeface="Times New Roman" pitchFamily="18" charset="0"/>
                <a:cs typeface="Times New Roman" pitchFamily="18" charset="0"/>
              </a:rPr>
              <a:t>	Locate and run the requested CGI program.</a:t>
            </a:r>
          </a:p>
          <a:p>
            <a:pPr marL="465138" indent="-465138" algn="just">
              <a:buFont typeface="Arial" pitchFamily="34" charset="0"/>
              <a:buNone/>
            </a:pPr>
            <a:r>
              <a:rPr lang="en-US" sz="2400" smtClean="0">
                <a:latin typeface="Times New Roman" pitchFamily="18" charset="0"/>
                <a:cs typeface="Times New Roman" pitchFamily="18" charset="0"/>
              </a:rPr>
              <a:t>	Return an HTTP response.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65652887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Content Placeholder 2"/>
          <p:cNvSpPr>
            <a:spLocks noGrp="1"/>
          </p:cNvSpPr>
          <p:nvPr>
            <p:ph idx="4294967295"/>
          </p:nvPr>
        </p:nvSpPr>
        <p:spPr>
          <a:xfrm>
            <a:off x="457200" y="476250"/>
            <a:ext cx="8229600" cy="630555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response the server returns after running a CGI program often includes an HTTP redirection code that advises the browser to request a page containing an acknowledgment or a refreshed page with updated data. </a:t>
            </a:r>
          </a:p>
          <a:p>
            <a:pPr algn="just">
              <a:buFont typeface="Wingdings" pitchFamily="2" charset="2"/>
              <a:buChar char="Ø"/>
            </a:pPr>
            <a:r>
              <a:rPr lang="en-US" sz="2200" smtClean="0">
                <a:latin typeface="Times New Roman" pitchFamily="18" charset="0"/>
                <a:cs typeface="Times New Roman" pitchFamily="18" charset="0"/>
              </a:rPr>
              <a:t>Some CGI programs process data submitted by a client on a form. </a:t>
            </a:r>
          </a:p>
          <a:p>
            <a:pPr algn="just">
              <a:buFont typeface="Wingdings" pitchFamily="2" charset="2"/>
              <a:buChar char="Ø"/>
            </a:pPr>
            <a:r>
              <a:rPr lang="en-US" sz="2200" smtClean="0">
                <a:latin typeface="Times New Roman" pitchFamily="18" charset="0"/>
                <a:cs typeface="Times New Roman" pitchFamily="18" charset="0"/>
              </a:rPr>
              <a:t>When a client submits a request that contains form data, the server must be able to pass the data to the CGI program that will use the data. </a:t>
            </a:r>
          </a:p>
          <a:p>
            <a:pPr algn="just">
              <a:buFont typeface="Wingdings" pitchFamily="2" charset="2"/>
              <a:buChar char="Ø"/>
            </a:pPr>
            <a:r>
              <a:rPr lang="en-US" sz="2200" smtClean="0">
                <a:latin typeface="Times New Roman" pitchFamily="18" charset="0"/>
                <a:cs typeface="Times New Roman" pitchFamily="18" charset="0"/>
              </a:rPr>
              <a:t>For security reasons, a server may provide a way to enable, disable, or limit support for CGI.</a:t>
            </a:r>
          </a:p>
          <a:p>
            <a:pPr>
              <a:buFont typeface="Arial" pitchFamily="34" charset="0"/>
              <a:buNone/>
            </a:pPr>
            <a:r>
              <a:rPr lang="en-US" sz="2200" b="1" smtClean="0">
                <a:solidFill>
                  <a:srgbClr val="0000FF"/>
                </a:solidFill>
                <a:latin typeface="Times New Roman" pitchFamily="18" charset="0"/>
                <a:cs typeface="Times New Roman" pitchFamily="18" charset="0"/>
              </a:rPr>
              <a:t>CGI Requests</a:t>
            </a:r>
          </a:p>
          <a:p>
            <a:pPr algn="just">
              <a:buFont typeface="Wingdings" pitchFamily="2" charset="2"/>
              <a:buChar char="Ø"/>
            </a:pPr>
            <a:r>
              <a:rPr lang="en-US" sz="2200" smtClean="0">
                <a:latin typeface="Times New Roman" pitchFamily="18" charset="0"/>
                <a:cs typeface="Times New Roman" pitchFamily="18" charset="0"/>
              </a:rPr>
              <a:t>A client can request a server to run a CGI program by sending an HTTP request containing the name of a CGI program on the server.</a:t>
            </a:r>
          </a:p>
          <a:p>
            <a:pPr algn="just">
              <a:buFont typeface="Wingdings" pitchFamily="2" charset="2"/>
              <a:buChar char="Ø"/>
            </a:pPr>
            <a:r>
              <a:rPr lang="en-US" sz="2200" smtClean="0">
                <a:latin typeface="Times New Roman" pitchFamily="18" charset="0"/>
                <a:cs typeface="Times New Roman" pitchFamily="18" charset="0"/>
              </a:rPr>
              <a:t>In the Device Controller example seen previously, the buttons on the Web page are hyperlinks that each contain a program name:</a:t>
            </a:r>
          </a:p>
          <a:p>
            <a:pPr algn="ctr">
              <a:buFont typeface="Arial" pitchFamily="34" charset="0"/>
              <a:buNone/>
            </a:pPr>
            <a:r>
              <a:rPr lang="en-US" sz="2200" smtClean="0">
                <a:latin typeface="Times New Roman" pitchFamily="18" charset="0"/>
                <a:cs typeface="Times New Roman" pitchFamily="18" charset="0"/>
              </a:rPr>
              <a:t>&lt;a href="/led1toggle.cgi"&gt; &lt;img src="button.gif"&gt; &lt;/a</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848600" y="0"/>
            <a:ext cx="990600" cy="685800"/>
          </a:xfrm>
          <a:prstGeom prst="rect">
            <a:avLst/>
          </a:prstGeom>
          <a:noFill/>
        </p:spPr>
      </p:pic>
    </p:spTree>
    <p:extLst>
      <p:ext uri="{BB962C8B-B14F-4D97-AF65-F5344CB8AC3E}">
        <p14:creationId xmlns="" xmlns:p14="http://schemas.microsoft.com/office/powerpoint/2010/main" val="26050617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Content Placeholder 2"/>
          <p:cNvSpPr>
            <a:spLocks noGrp="1"/>
          </p:cNvSpPr>
          <p:nvPr>
            <p:ph idx="4294967295"/>
          </p:nvPr>
        </p:nvSpPr>
        <p:spPr>
          <a:xfrm>
            <a:off x="457200" y="533400"/>
            <a:ext cx="8229600" cy="5715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Clicking the image of the button causes the browser to request the server to run the program (or function) led1toggle.cgi.</a:t>
            </a:r>
          </a:p>
          <a:p>
            <a:pPr algn="just">
              <a:buFont typeface="Wingdings" pitchFamily="2" charset="2"/>
              <a:buChar char="Ø"/>
            </a:pPr>
            <a:r>
              <a:rPr lang="en-US" sz="2400" smtClean="0">
                <a:latin typeface="Times New Roman" pitchFamily="18" charset="0"/>
                <a:cs typeface="Times New Roman" pitchFamily="18" charset="0"/>
              </a:rPr>
              <a:t>Text hyperlinks are another way to request a server to run CGI programs. The following HTML code causes the text “Turn off LED1” to appear on a Web page as a hyperlink:</a:t>
            </a:r>
          </a:p>
          <a:p>
            <a:pPr algn="ctr">
              <a:buFont typeface="Arial" pitchFamily="34" charset="0"/>
              <a:buNone/>
            </a:pPr>
            <a:r>
              <a:rPr lang="en-US" sz="2400" smtClean="0">
                <a:latin typeface="Times New Roman" pitchFamily="18" charset="0"/>
                <a:cs typeface="Times New Roman" pitchFamily="18" charset="0"/>
              </a:rPr>
              <a:t>&lt;a href="/led1off.cgi"&gt; Turn off LED1&gt; &lt;/a&gt;</a:t>
            </a:r>
          </a:p>
          <a:p>
            <a:pPr algn="just">
              <a:buFont typeface="Wingdings" pitchFamily="2" charset="2"/>
              <a:buChar char="Ø"/>
            </a:pPr>
            <a:r>
              <a:rPr lang="en-US" sz="2400" smtClean="0">
                <a:latin typeface="Times New Roman" pitchFamily="18" charset="0"/>
                <a:cs typeface="Times New Roman" pitchFamily="18" charset="0"/>
              </a:rPr>
              <a:t>Clicking the hyperlink causes the browser to request the server to run the program </a:t>
            </a:r>
            <a:r>
              <a:rPr lang="en-US" sz="2400" i="1" smtClean="0">
                <a:latin typeface="Times New Roman" pitchFamily="18" charset="0"/>
                <a:cs typeface="Times New Roman" pitchFamily="18" charset="0"/>
              </a:rPr>
              <a:t>led1off.cgi.</a:t>
            </a:r>
          </a:p>
          <a:p>
            <a:pPr algn="just">
              <a:buFont typeface="Wingdings" pitchFamily="2" charset="2"/>
              <a:buChar char="Ø"/>
            </a:pPr>
            <a:r>
              <a:rPr lang="en-US" sz="2400" smtClean="0">
                <a:latin typeface="Times New Roman" pitchFamily="18" charset="0"/>
                <a:cs typeface="Times New Roman" pitchFamily="18" charset="0"/>
              </a:rPr>
              <a:t>Servers also use CGI programming in accepting input from a Web page containing a form. </a:t>
            </a:r>
          </a:p>
          <a:p>
            <a:pPr algn="just">
              <a:buFont typeface="Wingdings" pitchFamily="2" charset="2"/>
              <a:buChar char="Ø"/>
            </a:pPr>
            <a:r>
              <a:rPr lang="en-US" sz="2400" smtClean="0">
                <a:latin typeface="Times New Roman" pitchFamily="18" charset="0"/>
                <a:cs typeface="Times New Roman" pitchFamily="18" charset="0"/>
              </a:rPr>
              <a:t>Clicking a form’s Submit button causes the form’s data to be sent to the server in an HTTP GET or POST request. </a:t>
            </a:r>
          </a:p>
          <a:p>
            <a:pPr algn="just">
              <a:buFont typeface="Wingdings" pitchFamily="2" charset="2"/>
              <a:buChar char="Ø"/>
            </a:pPr>
            <a:r>
              <a:rPr lang="en-US" sz="2400" smtClean="0">
                <a:latin typeface="Times New Roman" pitchFamily="18" charset="0"/>
                <a:cs typeface="Times New Roman" pitchFamily="18" charset="0"/>
              </a:rPr>
              <a:t>The server can be configured to respond to the request by running CGI code that processes the form data and returns a response.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8937769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Content Placeholder 2"/>
          <p:cNvSpPr>
            <a:spLocks noGrp="1"/>
          </p:cNvSpPr>
          <p:nvPr>
            <p:ph idx="4294967295"/>
          </p:nvPr>
        </p:nvSpPr>
        <p:spPr>
          <a:xfrm>
            <a:off x="457200" y="533400"/>
            <a:ext cx="8229600" cy="5638800"/>
          </a:xfrm>
          <a:prstGeom prst="rect">
            <a:avLst/>
          </a:prstGeom>
        </p:spPr>
        <p:txBody>
          <a:bodyPr/>
          <a:lstStyle/>
          <a:p>
            <a:pPr>
              <a:buFont typeface="Arial" pitchFamily="34" charset="0"/>
              <a:buNone/>
            </a:pPr>
            <a:r>
              <a:rPr lang="en-US" sz="2250" b="1" smtClean="0">
                <a:solidFill>
                  <a:srgbClr val="0000FF"/>
                </a:solidFill>
                <a:latin typeface="Times New Roman" pitchFamily="18" charset="0"/>
                <a:cs typeface="Times New Roman" pitchFamily="18" charset="0"/>
              </a:rPr>
              <a:t>Identifying and Running CGI Programs</a:t>
            </a:r>
          </a:p>
          <a:p>
            <a:pPr algn="just">
              <a:buFont typeface="Wingdings" pitchFamily="2" charset="2"/>
              <a:buChar char="Ø"/>
            </a:pPr>
            <a:r>
              <a:rPr lang="en-US" sz="2250" smtClean="0">
                <a:latin typeface="Times New Roman" pitchFamily="18" charset="0"/>
                <a:cs typeface="Times New Roman" pitchFamily="18" charset="0"/>
              </a:rPr>
              <a:t>CGI code may be an interpreted script, a compiled program, or a function within a program.</a:t>
            </a:r>
          </a:p>
          <a:p>
            <a:pPr algn="just">
              <a:buFont typeface="Wingdings" pitchFamily="2" charset="2"/>
              <a:buChar char="Ø"/>
            </a:pPr>
            <a:r>
              <a:rPr lang="en-US" sz="2250" smtClean="0">
                <a:latin typeface="Times New Roman" pitchFamily="18" charset="0"/>
                <a:cs typeface="Times New Roman" pitchFamily="18" charset="0"/>
              </a:rPr>
              <a:t>Large servers often store all CGI programs in a directory such as </a:t>
            </a:r>
            <a:r>
              <a:rPr lang="en-US" sz="2250" i="1" smtClean="0">
                <a:latin typeface="Times New Roman" pitchFamily="18" charset="0"/>
                <a:cs typeface="Times New Roman" pitchFamily="18" charset="0"/>
              </a:rPr>
              <a:t>cgi-bin. Or </a:t>
            </a:r>
            <a:r>
              <a:rPr lang="en-US" sz="2250" smtClean="0">
                <a:latin typeface="Times New Roman" pitchFamily="18" charset="0"/>
                <a:cs typeface="Times New Roman" pitchFamily="18" charset="0"/>
              </a:rPr>
              <a:t>a server may identify CGI programs by a </a:t>
            </a:r>
            <a:r>
              <a:rPr lang="en-US" sz="2250" i="1" smtClean="0">
                <a:latin typeface="Times New Roman" pitchFamily="18" charset="0"/>
                <a:cs typeface="Times New Roman" pitchFamily="18" charset="0"/>
              </a:rPr>
              <a:t>.cgi extension in the program </a:t>
            </a:r>
            <a:r>
              <a:rPr lang="en-US" sz="2250" smtClean="0">
                <a:latin typeface="Times New Roman" pitchFamily="18" charset="0"/>
                <a:cs typeface="Times New Roman" pitchFamily="18" charset="0"/>
              </a:rPr>
              <a:t>name. </a:t>
            </a:r>
          </a:p>
          <a:p>
            <a:pPr algn="just">
              <a:buFont typeface="Wingdings" pitchFamily="2" charset="2"/>
              <a:buChar char="Ø"/>
            </a:pPr>
            <a:r>
              <a:rPr lang="en-US" sz="2250" smtClean="0">
                <a:latin typeface="Times New Roman" pitchFamily="18" charset="0"/>
                <a:cs typeface="Times New Roman" pitchFamily="18" charset="0"/>
              </a:rPr>
              <a:t>In Dynamic C, CGI programs can be functions declared as HTTPSPEC_FUNCTION items in an HttpSpec structure. </a:t>
            </a:r>
          </a:p>
          <a:p>
            <a:pPr algn="just">
              <a:buFont typeface="Wingdings" pitchFamily="2" charset="2"/>
              <a:buChar char="Ø"/>
            </a:pPr>
            <a:r>
              <a:rPr lang="en-US" sz="2250" smtClean="0">
                <a:latin typeface="Times New Roman" pitchFamily="18" charset="0"/>
                <a:cs typeface="Times New Roman" pitchFamily="18" charset="0"/>
              </a:rPr>
              <a:t>Or an application can use the form-handling capabilities in Dynamic C’s server utility library (</a:t>
            </a:r>
            <a:r>
              <a:rPr lang="en-US" sz="2250" i="1" smtClean="0">
                <a:latin typeface="Times New Roman" pitchFamily="18" charset="0"/>
                <a:cs typeface="Times New Roman" pitchFamily="18" charset="0"/>
              </a:rPr>
              <a:t>zserver.lib) to process form data.</a:t>
            </a:r>
          </a:p>
          <a:p>
            <a:pPr algn="just">
              <a:buFont typeface="Arial" pitchFamily="34" charset="0"/>
              <a:buNone/>
            </a:pPr>
            <a:r>
              <a:rPr lang="en-US" sz="2250" b="1" smtClean="0">
                <a:solidFill>
                  <a:srgbClr val="0000FF"/>
                </a:solidFill>
                <a:latin typeface="Times New Roman" pitchFamily="18" charset="0"/>
                <a:cs typeface="Times New Roman" pitchFamily="18" charset="0"/>
              </a:rPr>
              <a:t>Returning a Response</a:t>
            </a:r>
          </a:p>
          <a:p>
            <a:pPr algn="just">
              <a:buFont typeface="Wingdings" pitchFamily="2" charset="2"/>
              <a:buChar char="Ø"/>
            </a:pPr>
            <a:r>
              <a:rPr lang="en-US" sz="2250" smtClean="0">
                <a:latin typeface="Times New Roman" pitchFamily="18" charset="0"/>
                <a:cs typeface="Times New Roman" pitchFamily="18" charset="0"/>
              </a:rPr>
              <a:t>A CGI program must return an HTTP response to the request that caused the server to run the program. </a:t>
            </a:r>
          </a:p>
          <a:p>
            <a:pPr algn="just">
              <a:buFont typeface="Wingdings" pitchFamily="2" charset="2"/>
              <a:buChar char="Ø"/>
            </a:pPr>
            <a:r>
              <a:rPr lang="en-US" sz="2250" smtClean="0">
                <a:latin typeface="Times New Roman" pitchFamily="18" charset="0"/>
                <a:cs typeface="Times New Roman" pitchFamily="18" charset="0"/>
              </a:rPr>
              <a:t>Like other HTTP responses, the response includes a status line, response headers, and if appropriate, a message body.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41610035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response can provide requested information or acknowledge that submitted data was received. </a:t>
            </a:r>
          </a:p>
          <a:p>
            <a:pPr algn="just">
              <a:buFont typeface="Wingdings" pitchFamily="2" charset="2"/>
              <a:buChar char="Ø"/>
            </a:pPr>
            <a:r>
              <a:rPr lang="en-US" sz="2400" dirty="0" smtClean="0">
                <a:latin typeface="Times New Roman" pitchFamily="18" charset="0"/>
                <a:cs typeface="Times New Roman" pitchFamily="18" charset="0"/>
              </a:rPr>
              <a:t>To enable a user to view the result of executing a CGI program, a response may contain a redirection code that advises the user’s browser to refresh the current Web page.</a:t>
            </a:r>
          </a:p>
          <a:p>
            <a:pPr algn="just">
              <a:buFont typeface="Wingdings" pitchFamily="2" charset="2"/>
              <a:buChar char="Ø"/>
            </a:pPr>
            <a:r>
              <a:rPr lang="en-US" sz="2400" dirty="0" smtClean="0">
                <a:latin typeface="Times New Roman" pitchFamily="18" charset="0"/>
                <a:cs typeface="Times New Roman" pitchFamily="18" charset="0"/>
              </a:rPr>
              <a:t>In Device Controller application for the Rabbit module, after a user clicks a button on the Web page, the browser requests a refreshed copy of the page so the user can see the LEDs’ current states. </a:t>
            </a:r>
          </a:p>
          <a:p>
            <a:pPr algn="just">
              <a:buFont typeface="Wingdings" pitchFamily="2" charset="2"/>
              <a:buChar char="Ø"/>
            </a:pPr>
            <a:r>
              <a:rPr lang="en-US" sz="2400" dirty="0" smtClean="0">
                <a:latin typeface="Times New Roman" pitchFamily="18" charset="0"/>
                <a:cs typeface="Times New Roman" pitchFamily="18" charset="0"/>
              </a:rPr>
              <a:t>To cause the browser to request to refresh the page, the server returns a response containing the following code in the response line, with the desired file name and path in a Location header:</a:t>
            </a:r>
          </a:p>
          <a:p>
            <a:pPr algn="ctr">
              <a:buFont typeface="Arial" pitchFamily="34" charset="0"/>
              <a:buNone/>
            </a:pPr>
            <a:r>
              <a:rPr lang="en-US" sz="2400" dirty="0" smtClean="0">
                <a:latin typeface="Times New Roman" pitchFamily="18" charset="0"/>
                <a:cs typeface="Times New Roman" pitchFamily="18" charset="0"/>
              </a:rPr>
              <a:t>Http 1.0 302 Found</a:t>
            </a:r>
          </a:p>
          <a:p>
            <a:pPr algn="ctr">
              <a:buFont typeface="Arial" pitchFamily="34" charset="0"/>
              <a:buNone/>
            </a:pPr>
            <a:r>
              <a:rPr lang="en-US" sz="2400" dirty="0" smtClean="0">
                <a:latin typeface="Times New Roman" pitchFamily="18" charset="0"/>
                <a:cs typeface="Times New Roman" pitchFamily="18" charset="0"/>
              </a:rPr>
              <a:t>Location: http://192.168.111.7/index.shtml</a:t>
            </a:r>
          </a:p>
          <a:p>
            <a:pPr>
              <a:buFont typeface="Arial" pitchFamily="34" charset="0"/>
              <a:buNone/>
            </a:pPr>
            <a:endParaRPr lang="en-US" dirty="0"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0832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a:xfrm>
            <a:off x="457200" y="381000"/>
            <a:ext cx="8229600" cy="6248400"/>
          </a:xfrm>
          <a:prstGeom prst="rect">
            <a:avLst/>
          </a:prstGeom>
        </p:spPr>
        <p:txBody>
          <a:bodyPr/>
          <a:lstStyle/>
          <a:p>
            <a:pPr marL="511175" indent="-265113" algn="just">
              <a:buFont typeface="Arial" pitchFamily="34" charset="0"/>
              <a:buNone/>
            </a:pPr>
            <a:r>
              <a:rPr lang="en-US" sz="2200" smtClean="0">
                <a:latin typeface="Times New Roman" pitchFamily="18" charset="0"/>
                <a:cs typeface="Times New Roman" pitchFamily="18" charset="0"/>
              </a:rPr>
              <a:t>while(1) </a:t>
            </a:r>
          </a:p>
          <a:p>
            <a:pPr marL="511175" indent="-265113" algn="just">
              <a:buFont typeface="Arial" pitchFamily="34" charset="0"/>
              <a:buNone/>
            </a:pPr>
            <a:r>
              <a:rPr lang="en-US" sz="2200" smtClean="0">
                <a:latin typeface="Times New Roman" pitchFamily="18" charset="0"/>
                <a:cs typeface="Times New Roman" pitchFamily="18" charset="0"/>
              </a:rPr>
              <a:t>	{</a:t>
            </a:r>
          </a:p>
          <a:p>
            <a:pPr marL="511175" indent="-265113" algn="just">
              <a:buFont typeface="Arial" pitchFamily="34" charset="0"/>
              <a:buNone/>
            </a:pPr>
            <a:r>
              <a:rPr lang="en-US" sz="2200" smtClean="0">
                <a:latin typeface="Times New Roman" pitchFamily="18" charset="0"/>
                <a:cs typeface="Times New Roman" pitchFamily="18" charset="0"/>
              </a:rPr>
              <a:t>		tcp_tick(NULL);</a:t>
            </a:r>
          </a:p>
          <a:p>
            <a:pPr marL="511175" indent="-265113" algn="just">
              <a:buFont typeface="Arial" pitchFamily="34" charset="0"/>
              <a:buNone/>
            </a:pPr>
            <a:r>
              <a:rPr lang="en-US" sz="2200" smtClean="0">
                <a:latin typeface="Times New Roman" pitchFamily="18" charset="0"/>
                <a:cs typeface="Times New Roman" pitchFamily="18" charset="0"/>
              </a:rPr>
              <a:t>		costate </a:t>
            </a:r>
          </a:p>
          <a:p>
            <a:pPr marL="511175" indent="-265113" algn="just">
              <a:buFont typeface="Arial" pitchFamily="34" charset="0"/>
              <a:buNone/>
            </a:pPr>
            <a:r>
              <a:rPr lang="en-US" sz="2200" smtClean="0">
                <a:latin typeface="Times New Roman" pitchFamily="18" charset="0"/>
                <a:cs typeface="Times New Roman" pitchFamily="18" charset="0"/>
              </a:rPr>
              <a:t>		{</a:t>
            </a:r>
          </a:p>
          <a:p>
            <a:pPr marL="511175" indent="-265113" algn="just">
              <a:buFont typeface="Arial" pitchFamily="34" charset="0"/>
              <a:buNone/>
            </a:pPr>
            <a:r>
              <a:rPr lang="en-US" sz="2200" smtClean="0">
                <a:latin typeface="Times New Roman" pitchFamily="18" charset="0"/>
                <a:cs typeface="Times New Roman" pitchFamily="18" charset="0"/>
              </a:rPr>
              <a:t>			waitfor(DelaySec(1));</a:t>
            </a:r>
          </a:p>
          <a:p>
            <a:pPr marL="511175" indent="-265113" algn="just">
              <a:buFont typeface="Arial" pitchFamily="34" charset="0"/>
              <a:buNone/>
            </a:pPr>
            <a:r>
              <a:rPr lang="en-US" sz="2200" smtClean="0">
                <a:latin typeface="Times New Roman" pitchFamily="18" charset="0"/>
                <a:cs typeface="Times New Roman" pitchFamily="18" charset="0"/>
              </a:rPr>
              <a:t>			send_packet();</a:t>
            </a:r>
          </a:p>
          <a:p>
            <a:pPr marL="511175" indent="-265113" algn="just">
              <a:buFont typeface="Arial" pitchFamily="34" charset="0"/>
              <a:buNone/>
            </a:pPr>
            <a:r>
              <a:rPr lang="en-US" sz="2200" smtClean="0">
                <a:latin typeface="Times New Roman" pitchFamily="18" charset="0"/>
                <a:cs typeface="Times New Roman" pitchFamily="18" charset="0"/>
              </a:rPr>
              <a:t>		}</a:t>
            </a:r>
          </a:p>
          <a:p>
            <a:pPr marL="511175" indent="-265113" algn="just">
              <a:buFont typeface="Arial" pitchFamily="34" charset="0"/>
              <a:buNone/>
            </a:pPr>
            <a:r>
              <a:rPr lang="en-US" sz="2200" smtClean="0">
                <a:latin typeface="Times New Roman" pitchFamily="18" charset="0"/>
                <a:cs typeface="Times New Roman" pitchFamily="18" charset="0"/>
              </a:rPr>
              <a:t>	} // end while(1)</a:t>
            </a:r>
          </a:p>
          <a:p>
            <a:pPr marL="511175" indent="-265113" algn="just">
              <a:buFont typeface="Arial" pitchFamily="34" charset="0"/>
              <a:buNone/>
            </a:pPr>
            <a:r>
              <a:rPr lang="en-US" sz="2200" smtClean="0">
                <a:latin typeface="Times New Roman" pitchFamily="18" charset="0"/>
                <a:cs typeface="Times New Roman" pitchFamily="18" charset="0"/>
              </a:rPr>
              <a:t>} // end main()</a:t>
            </a:r>
          </a:p>
          <a:p>
            <a:pPr marL="511175" indent="-265113" algn="just">
              <a:buFont typeface="Arial" pitchFamily="34" charset="0"/>
              <a:buNone/>
            </a:pPr>
            <a:r>
              <a:rPr lang="en-US" sz="2200" b="1" smtClean="0">
                <a:solidFill>
                  <a:srgbClr val="08B84F"/>
                </a:solidFill>
                <a:latin typeface="Times New Roman" pitchFamily="18" charset="0"/>
                <a:cs typeface="Times New Roman" pitchFamily="18" charset="0"/>
              </a:rPr>
              <a:t>Sending a Datagram</a:t>
            </a:r>
          </a:p>
          <a:p>
            <a:pPr algn="just">
              <a:buFont typeface="Wingdings" pitchFamily="2" charset="2"/>
              <a:buChar char="Ø"/>
            </a:pPr>
            <a:r>
              <a:rPr lang="en-US" sz="2200" smtClean="0">
                <a:latin typeface="Times New Roman" pitchFamily="18" charset="0"/>
                <a:cs typeface="Times New Roman" pitchFamily="18" charset="0"/>
              </a:rPr>
              <a:t>The send_packet() function creates and sends a datagram. The send_buffer array holds the data to send. For each send, the application increments the sequence number and places the number in the first byte of the send_buffer array. The sequence number resets to zero after sending 255.</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36298871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On receiving this response code in reply to a GET request, the browser sends a new GET request for the specified file. </a:t>
            </a:r>
          </a:p>
          <a:p>
            <a:pPr algn="just">
              <a:buFont typeface="Wingdings" pitchFamily="2" charset="2"/>
              <a:buChar char="Ø"/>
            </a:pPr>
            <a:r>
              <a:rPr lang="en-US" sz="2300" smtClean="0">
                <a:latin typeface="Times New Roman" pitchFamily="18" charset="0"/>
                <a:cs typeface="Times New Roman" pitchFamily="18" charset="0"/>
              </a:rPr>
              <a:t>In case a browser doesn’t support  automatic redirection, many responses include a message body that displays a hyperlink to the file in the Location field and text that advises the user to click the link to view the file.</a:t>
            </a:r>
          </a:p>
          <a:p>
            <a:pPr algn="just">
              <a:buFont typeface="Arial" pitchFamily="34" charset="0"/>
              <a:buNone/>
            </a:pPr>
            <a:r>
              <a:rPr lang="en-US" sz="2300" b="1" smtClean="0">
                <a:solidFill>
                  <a:srgbClr val="0000FF"/>
                </a:solidFill>
                <a:latin typeface="Times New Roman" pitchFamily="18" charset="0"/>
                <a:cs typeface="Times New Roman" pitchFamily="18" charset="0"/>
              </a:rPr>
              <a:t>Servlets for Embedded Systems</a:t>
            </a:r>
          </a:p>
          <a:p>
            <a:pPr algn="just">
              <a:buFont typeface="Wingdings" pitchFamily="2" charset="2"/>
              <a:buChar char="Ø"/>
            </a:pPr>
            <a:r>
              <a:rPr lang="en-US" sz="2300" smtClean="0">
                <a:latin typeface="Times New Roman" pitchFamily="18" charset="0"/>
                <a:cs typeface="Times New Roman" pitchFamily="18" charset="0"/>
              </a:rPr>
              <a:t>For displaying real-time data and responding to user input, Java programmers can use servlets. </a:t>
            </a:r>
          </a:p>
          <a:p>
            <a:pPr algn="just">
              <a:buFont typeface="Wingdings" pitchFamily="2" charset="2"/>
              <a:buChar char="Ø"/>
            </a:pPr>
            <a:r>
              <a:rPr lang="en-US" sz="2300" smtClean="0">
                <a:latin typeface="Times New Roman" pitchFamily="18" charset="0"/>
                <a:cs typeface="Times New Roman" pitchFamily="18" charset="0"/>
              </a:rPr>
              <a:t>A servlet is a Java class that adds capabilities to a server.</a:t>
            </a:r>
          </a:p>
          <a:p>
            <a:pPr algn="just">
              <a:buFont typeface="Wingdings" pitchFamily="2" charset="2"/>
              <a:buChar char="Ø"/>
            </a:pPr>
            <a:r>
              <a:rPr lang="en-US" sz="2300" smtClean="0">
                <a:latin typeface="Times New Roman" pitchFamily="18" charset="0"/>
                <a:cs typeface="Times New Roman" pitchFamily="18" charset="0"/>
              </a:rPr>
              <a:t>A Web server that runs servlet code must have a container, or servlet engine, to manage the servlets. The container provides network services for sending and receiving requests, decodes requests, and formats responses. </a:t>
            </a:r>
          </a:p>
          <a:p>
            <a:pPr algn="just">
              <a:buFont typeface="Wingdings" pitchFamily="2" charset="2"/>
              <a:buChar char="Ø"/>
            </a:pPr>
            <a:r>
              <a:rPr lang="en-US" sz="2300" smtClean="0">
                <a:latin typeface="Times New Roman" pitchFamily="18" charset="0"/>
                <a:cs typeface="Times New Roman" pitchFamily="18" charset="0"/>
              </a:rPr>
              <a:t>For security, a container can also place restrictions on the execution of servlets.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4893445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browser that requests a Web page served by a servlet doesn’t require support for Java or servlets. </a:t>
            </a:r>
          </a:p>
          <a:p>
            <a:pPr algn="just">
              <a:buFont typeface="Wingdings" pitchFamily="2" charset="2"/>
              <a:buChar char="Ø"/>
            </a:pPr>
            <a:r>
              <a:rPr lang="en-US" sz="2400" smtClean="0">
                <a:latin typeface="Times New Roman" pitchFamily="18" charset="0"/>
                <a:cs typeface="Times New Roman" pitchFamily="18" charset="0"/>
              </a:rPr>
              <a:t>When a browser sends a URL to a server, the browser doesn’t have to know or care whether the URL identifies a static Web page or a servlet. </a:t>
            </a:r>
          </a:p>
          <a:p>
            <a:pPr algn="just">
              <a:buFont typeface="Wingdings" pitchFamily="2" charset="2"/>
              <a:buChar char="Ø"/>
            </a:pPr>
            <a:r>
              <a:rPr lang="en-US" sz="2400" smtClean="0">
                <a:latin typeface="Times New Roman" pitchFamily="18" charset="0"/>
                <a:cs typeface="Times New Roman" pitchFamily="18" charset="0"/>
              </a:rPr>
              <a:t>The text that the browser sends to the server identifies the servlet. In the DeviceController example, the images of buttons are hyperlinks that users can click to request the server to run the servletDeviceController:</a:t>
            </a:r>
          </a:p>
          <a:p>
            <a:pPr algn="ctr">
              <a:buFont typeface="Arial" pitchFamily="34" charset="0"/>
              <a:buNone/>
            </a:pPr>
            <a:r>
              <a:rPr lang="en-US" sz="2400" smtClean="0"/>
              <a:t>&lt;a href="/servlet/DeviceController?button1“&gt; &lt;img src="button.gif"&gt;&lt;/a&gt;</a:t>
            </a:r>
          </a:p>
          <a:p>
            <a:pPr algn="just">
              <a:buFont typeface="Wingdings" pitchFamily="2" charset="2"/>
              <a:buChar char="Ø"/>
            </a:pPr>
            <a:r>
              <a:rPr lang="en-US" sz="2400" smtClean="0">
                <a:latin typeface="Times New Roman" pitchFamily="18" charset="0"/>
                <a:cs typeface="Times New Roman" pitchFamily="18" charset="0"/>
              </a:rPr>
              <a:t>A mapping in the server’s configuration file identifies /servlet/Device- Controller as a servlet, and button1 following the question mark is the query string that the browser returns to the server along with the requested URL.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1141665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On receiving a request for a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the server runs the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code. </a:t>
            </a:r>
          </a:p>
          <a:p>
            <a:pPr algn="just">
              <a:buFont typeface="Wingdings" pitchFamily="2" charset="2"/>
              <a:buChar char="Ø"/>
            </a:pPr>
            <a:r>
              <a:rPr lang="en-US" sz="2300" dirty="0" smtClean="0">
                <a:latin typeface="Times New Roman" pitchFamily="18" charset="0"/>
                <a:cs typeface="Times New Roman" pitchFamily="18" charset="0"/>
              </a:rPr>
              <a:t>The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can generate dynamic data, insert the data into a Web page, and write the Web page’s contents to an output stream for sending to the client. </a:t>
            </a:r>
          </a:p>
          <a:p>
            <a:pPr algn="just">
              <a:buFont typeface="Wingdings" pitchFamily="2" charset="2"/>
              <a:buChar char="Ø"/>
            </a:pPr>
            <a:r>
              <a:rPr lang="en-US" sz="2300" dirty="0" smtClean="0">
                <a:latin typeface="Times New Roman" pitchFamily="18" charset="0"/>
                <a:cs typeface="Times New Roman" pitchFamily="18" charset="0"/>
              </a:rPr>
              <a:t>A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can also do just about anything an ordinary Java program can do, such as making calculations, performing logical operations, and reading and writing to files or ports.</a:t>
            </a:r>
          </a:p>
          <a:p>
            <a:pPr algn="just">
              <a:buFont typeface="Wingdings" pitchFamily="2" charset="2"/>
              <a:buChar char="Ø"/>
            </a:pPr>
            <a:r>
              <a:rPr lang="en-US" sz="2300" dirty="0" smtClean="0">
                <a:latin typeface="Times New Roman" pitchFamily="18" charset="0"/>
                <a:cs typeface="Times New Roman" pitchFamily="18" charset="0"/>
              </a:rPr>
              <a:t>On receiving an HTTP request containing the name of a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to run, the server passes the request to the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container.</a:t>
            </a:r>
          </a:p>
          <a:p>
            <a:pPr algn="just">
              <a:buFont typeface="Wingdings" pitchFamily="2" charset="2"/>
              <a:buChar char="Ø"/>
            </a:pPr>
            <a:r>
              <a:rPr lang="en-US" sz="2300" dirty="0" smtClean="0">
                <a:latin typeface="Times New Roman" pitchFamily="18" charset="0"/>
                <a:cs typeface="Times New Roman" pitchFamily="18" charset="0"/>
              </a:rPr>
              <a:t>The container examines the request to determine which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to call. </a:t>
            </a:r>
          </a:p>
          <a:p>
            <a:pPr algn="just">
              <a:buFont typeface="Wingdings" pitchFamily="2" charset="2"/>
              <a:buChar char="Ø"/>
            </a:pPr>
            <a:r>
              <a:rPr lang="en-US" sz="2300" dirty="0" smtClean="0">
                <a:latin typeface="Times New Roman" pitchFamily="18" charset="0"/>
                <a:cs typeface="Times New Roman" pitchFamily="18" charset="0"/>
              </a:rPr>
              <a:t>The container then calls the </a:t>
            </a:r>
            <a:r>
              <a:rPr lang="en-US" sz="2300" dirty="0" err="1" smtClean="0">
                <a:latin typeface="Times New Roman" pitchFamily="18" charset="0"/>
                <a:cs typeface="Times New Roman" pitchFamily="18" charset="0"/>
              </a:rPr>
              <a:t>servlet</a:t>
            </a:r>
            <a:r>
              <a:rPr lang="en-US" sz="2300" dirty="0" smtClean="0">
                <a:latin typeface="Times New Roman" pitchFamily="18" charset="0"/>
                <a:cs typeface="Times New Roman" pitchFamily="18" charset="0"/>
              </a:rPr>
              <a:t>, passing two objects: a request object with information about the request and a response object that will contain information about the response.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4814504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6248400"/>
          </a:xfrm>
          <a:prstGeom prst="rect">
            <a:avLst/>
          </a:prstGeom>
        </p:spPr>
        <p:txBody>
          <a:bodyPr/>
          <a:lstStyle/>
          <a:p>
            <a:pPr marL="465138" indent="-465138" algn="just">
              <a:buFont typeface="Wingdings" pitchFamily="2" charset="2"/>
              <a:buChar char="Ø"/>
              <a:defRPr/>
            </a:pPr>
            <a:r>
              <a:rPr lang="en-US" sz="2400" dirty="0" smtClean="0">
                <a:latin typeface="Times New Roman" pitchFamily="18" charset="0"/>
                <a:cs typeface="Times New Roman" pitchFamily="18" charset="0"/>
              </a:rPr>
              <a:t>A response object may supply an </a:t>
            </a:r>
            <a:r>
              <a:rPr lang="en-US" sz="2400" dirty="0" err="1" smtClean="0">
                <a:latin typeface="Times New Roman" pitchFamily="18" charset="0"/>
                <a:cs typeface="Times New Roman" pitchFamily="18" charset="0"/>
              </a:rPr>
              <a:t>OutputStream</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PrintWriter</a:t>
            </a:r>
            <a:r>
              <a:rPr lang="en-US" sz="2400" dirty="0" smtClean="0">
                <a:latin typeface="Times New Roman" pitchFamily="18" charset="0"/>
                <a:cs typeface="Times New Roman" pitchFamily="18" charset="0"/>
              </a:rPr>
              <a:t> object that the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uses to respond to the request</a:t>
            </a:r>
            <a:r>
              <a:rPr lang="en-US" sz="2400" smtClean="0">
                <a:latin typeface="Times New Roman" pitchFamily="18" charset="0"/>
                <a:cs typeface="Times New Roman" pitchFamily="18" charset="0"/>
              </a:rPr>
              <a:t>. </a:t>
            </a:r>
          </a:p>
          <a:p>
            <a:pPr marL="465138" indent="-465138" algn="just">
              <a:buFont typeface="Wingdings" pitchFamily="2" charset="2"/>
              <a:buChar char="Ø"/>
              <a:defRPr/>
            </a:pPr>
            <a:r>
              <a:rPr lang="en-US" sz="240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servlet</a:t>
            </a:r>
            <a:r>
              <a:rPr lang="en-US" sz="2400" dirty="0" smtClean="0">
                <a:latin typeface="Times New Roman" pitchFamily="18" charset="0"/>
                <a:cs typeface="Times New Roman" pitchFamily="18" charset="0"/>
              </a:rPr>
              <a:t> runs, performing its programmed function and returning a response to the request</a:t>
            </a:r>
            <a:r>
              <a:rPr lang="en-US" sz="2400" smtClean="0">
                <a:latin typeface="Times New Roman" pitchFamily="18" charset="0"/>
                <a:cs typeface="Times New Roman" pitchFamily="18" charset="0"/>
              </a:rPr>
              <a:t>. </a:t>
            </a:r>
          </a:p>
          <a:p>
            <a:pPr marL="465138" indent="-465138" algn="just">
              <a:buFont typeface="Wingdings" pitchFamily="2" charset="2"/>
              <a:buChar char="Ø"/>
              <a:defRPr/>
            </a:pPr>
            <a:r>
              <a:rPr lang="en-US" sz="240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HTTPServer</a:t>
            </a:r>
            <a:r>
              <a:rPr lang="en-US" sz="2400" dirty="0" smtClean="0">
                <a:latin typeface="Times New Roman" pitchFamily="18" charset="0"/>
                <a:cs typeface="Times New Roman" pitchFamily="18" charset="0"/>
              </a:rPr>
              <a:t> class in the TINI’s </a:t>
            </a:r>
            <a:r>
              <a:rPr lang="en-US" sz="2400" dirty="0" err="1" smtClean="0">
                <a:latin typeface="Times New Roman" pitchFamily="18" charset="0"/>
                <a:cs typeface="Times New Roman" pitchFamily="18" charset="0"/>
              </a:rPr>
              <a:t>com.dalsemi.tininet.http</a:t>
            </a:r>
            <a:r>
              <a:rPr lang="en-US" sz="2400" dirty="0" smtClean="0">
                <a:latin typeface="Times New Roman" pitchFamily="18" charset="0"/>
                <a:cs typeface="Times New Roman" pitchFamily="18" charset="0"/>
              </a:rPr>
              <a:t> package supports static Web pages </a:t>
            </a:r>
            <a:r>
              <a:rPr lang="en-US" sz="2400" smtClean="0">
                <a:latin typeface="Times New Roman" pitchFamily="18" charset="0"/>
                <a:cs typeface="Times New Roman" pitchFamily="18" charset="0"/>
              </a:rPr>
              <a:t>only.</a:t>
            </a:r>
          </a:p>
          <a:p>
            <a:pPr marL="465138" indent="-465138" algn="just">
              <a:buFont typeface="Wingdings" pitchFamily="2" charset="2"/>
              <a:buChar char="Ø"/>
              <a:defRPr/>
            </a:pPr>
            <a:r>
              <a:rPr lang="en-US" sz="240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Tynamo</a:t>
            </a:r>
            <a:r>
              <a:rPr lang="en-US" sz="2400" dirty="0" smtClean="0">
                <a:latin typeface="Times New Roman" pitchFamily="18" charset="0"/>
                <a:cs typeface="Times New Roman" pitchFamily="18" charset="0"/>
              </a:rPr>
              <a:t> Web server and </a:t>
            </a:r>
            <a:r>
              <a:rPr lang="en-US" sz="2400" dirty="0" err="1" smtClean="0">
                <a:latin typeface="Times New Roman" pitchFamily="18" charset="0"/>
                <a:cs typeface="Times New Roman" pitchFamily="18" charset="0"/>
              </a:rPr>
              <a:t>TiniHttpServer</a:t>
            </a:r>
            <a:r>
              <a:rPr lang="en-US" sz="2400" dirty="0" smtClean="0">
                <a:latin typeface="Times New Roman" pitchFamily="18" charset="0"/>
                <a:cs typeface="Times New Roman" pitchFamily="18" charset="0"/>
              </a:rPr>
              <a:t> are more powerful alternatives that add support for </a:t>
            </a:r>
            <a:r>
              <a:rPr lang="en-US" sz="2400" dirty="0" err="1" smtClean="0">
                <a:latin typeface="Times New Roman" pitchFamily="18" charset="0"/>
                <a:cs typeface="Times New Roman" pitchFamily="18" charset="0"/>
              </a:rPr>
              <a:t>servlets</a:t>
            </a:r>
            <a:r>
              <a:rPr lang="en-US" sz="2400" dirty="0" smtClean="0">
                <a:latin typeface="Times New Roman" pitchFamily="18" charset="0"/>
                <a:cs typeface="Times New Roman" pitchFamily="18" charset="0"/>
              </a:rPr>
              <a:t>.</a:t>
            </a:r>
          </a:p>
          <a:p>
            <a:pPr marL="465138" indent="-465138" algn="just">
              <a:buFont typeface="Arial" charset="0"/>
              <a:buNone/>
              <a:defRPr/>
            </a:pPr>
            <a:r>
              <a:rPr lang="en-US" sz="2400" b="1" dirty="0" smtClean="0">
                <a:solidFill>
                  <a:srgbClr val="0000FF"/>
                </a:solidFill>
                <a:latin typeface="Times New Roman" pitchFamily="18" charset="0"/>
                <a:cs typeface="Times New Roman" pitchFamily="18" charset="0"/>
              </a:rPr>
              <a:t>Receiving Form Data</a:t>
            </a:r>
          </a:p>
          <a:p>
            <a:pPr marL="465138" indent="-465138" algn="just">
              <a:buFont typeface="Wingdings" pitchFamily="2" charset="2"/>
              <a:buChar char="Ø"/>
              <a:defRPr/>
            </a:pPr>
            <a:r>
              <a:rPr lang="en-US" sz="2400" dirty="0" smtClean="0">
                <a:latin typeface="Times New Roman" pitchFamily="18" charset="0"/>
                <a:cs typeface="Times New Roman" pitchFamily="18" charset="0"/>
              </a:rPr>
              <a:t>In addition to providing information on Web pages, servers can receive information from users by hosting Web pages that contain forms</a:t>
            </a:r>
            <a:r>
              <a:rPr lang="en-US" sz="2400" smtClean="0">
                <a:latin typeface="Times New Roman" pitchFamily="18" charset="0"/>
                <a:cs typeface="Times New Roman" pitchFamily="18" charset="0"/>
              </a:rPr>
              <a:t>. </a:t>
            </a:r>
          </a:p>
          <a:p>
            <a:pPr marL="465138" indent="-465138" algn="just">
              <a:buFont typeface="Wingdings" pitchFamily="2" charset="2"/>
              <a:buChar char="Ø"/>
              <a:defRPr/>
            </a:pPr>
            <a:r>
              <a:rPr lang="en-US" sz="240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form can contain text boxes or other elements where users can enter data or make selections.</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3458342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Content Placeholder 2"/>
          <p:cNvSpPr>
            <a:spLocks noGrp="1"/>
          </p:cNvSpPr>
          <p:nvPr>
            <p:ph idx="4294967295"/>
          </p:nvPr>
        </p:nvSpPr>
        <p:spPr>
          <a:xfrm>
            <a:off x="457200" y="609600"/>
            <a:ext cx="8229600" cy="6096000"/>
          </a:xfrm>
          <a:prstGeom prst="rect">
            <a:avLst/>
          </a:prstGeom>
        </p:spPr>
        <p:txBody>
          <a:bodyPr/>
          <a:lstStyle/>
          <a:p>
            <a:pPr marL="468313" indent="-468313" algn="just">
              <a:buFont typeface="Wingdings" pitchFamily="2" charset="2"/>
              <a:buChar char="Ø"/>
            </a:pPr>
            <a:r>
              <a:rPr lang="en-US" sz="2250" dirty="0" smtClean="0">
                <a:latin typeface="Times New Roman" pitchFamily="18" charset="0"/>
                <a:cs typeface="Times New Roman" pitchFamily="18" charset="0"/>
              </a:rPr>
              <a:t>When the user clicks a form’s </a:t>
            </a:r>
            <a:r>
              <a:rPr lang="en-US" sz="2250" b="1" dirty="0" smtClean="0">
                <a:latin typeface="Times New Roman" pitchFamily="18" charset="0"/>
                <a:cs typeface="Times New Roman" pitchFamily="18" charset="0"/>
              </a:rPr>
              <a:t>Submit button, the browser sends </a:t>
            </a:r>
            <a:r>
              <a:rPr lang="en-US" sz="2250" dirty="0" smtClean="0">
                <a:latin typeface="Times New Roman" pitchFamily="18" charset="0"/>
                <a:cs typeface="Times New Roman" pitchFamily="18" charset="0"/>
              </a:rPr>
              <a:t>the form data to the server in an HTTP GET or POST request. </a:t>
            </a:r>
          </a:p>
          <a:p>
            <a:pPr marL="468313" indent="-468313" algn="just">
              <a:buFont typeface="Wingdings" pitchFamily="2" charset="2"/>
              <a:buChar char="Ø"/>
            </a:pPr>
            <a:r>
              <a:rPr lang="en-US" sz="2250" dirty="0" smtClean="0">
                <a:latin typeface="Times New Roman" pitchFamily="18" charset="0"/>
                <a:cs typeface="Times New Roman" pitchFamily="18" charset="0"/>
              </a:rPr>
              <a:t>The server can use the data in any way. An embedded system might use a form to request configuration data, collect information about users, or request passwords. </a:t>
            </a:r>
          </a:p>
          <a:p>
            <a:pPr marL="468313" indent="-468313" algn="just">
              <a:buFont typeface="Wingdings" pitchFamily="2" charset="2"/>
              <a:buChar char="Ø"/>
            </a:pPr>
            <a:r>
              <a:rPr lang="en-US" sz="2250" dirty="0" smtClean="0">
                <a:latin typeface="Times New Roman" pitchFamily="18" charset="0"/>
                <a:cs typeface="Times New Roman" pitchFamily="18" charset="0"/>
              </a:rPr>
              <a:t>The server may return a page that acknowledges receiving the data or a response that redirects the user’s browser to another page.</a:t>
            </a:r>
          </a:p>
          <a:p>
            <a:pPr marL="468313" indent="-468313" algn="just">
              <a:buFont typeface="Wingdings" pitchFamily="2" charset="2"/>
              <a:buChar char="Ø"/>
            </a:pPr>
            <a:r>
              <a:rPr lang="en-US" sz="2250" dirty="0" smtClean="0">
                <a:latin typeface="Times New Roman" pitchFamily="18" charset="0"/>
                <a:cs typeface="Times New Roman" pitchFamily="18" charset="0"/>
              </a:rPr>
              <a:t>Figure below shows a form that enables the user to enter maximum and minimum temperatures for use in an alarm system. </a:t>
            </a:r>
          </a:p>
          <a:p>
            <a:pPr marL="468313" indent="-468313" algn="just">
              <a:buFont typeface="Wingdings" pitchFamily="2" charset="2"/>
              <a:buChar char="Ø"/>
            </a:pPr>
            <a:r>
              <a:rPr lang="en-US" sz="2250" dirty="0" smtClean="0">
                <a:latin typeface="Times New Roman" pitchFamily="18" charset="0"/>
                <a:cs typeface="Times New Roman" pitchFamily="18" charset="0"/>
              </a:rPr>
              <a:t>When a user clicks </a:t>
            </a:r>
            <a:r>
              <a:rPr lang="en-US" sz="2250" b="1" dirty="0" smtClean="0">
                <a:latin typeface="Times New Roman" pitchFamily="18" charset="0"/>
                <a:cs typeface="Times New Roman" pitchFamily="18" charset="0"/>
              </a:rPr>
              <a:t>Submit, </a:t>
            </a:r>
            <a:r>
              <a:rPr lang="en-US" sz="2250" dirty="0" smtClean="0">
                <a:latin typeface="Times New Roman" pitchFamily="18" charset="0"/>
                <a:cs typeface="Times New Roman" pitchFamily="18" charset="0"/>
              </a:rPr>
              <a:t>the browser sends the temperature values to the server in an HTTP request.</a:t>
            </a:r>
          </a:p>
          <a:p>
            <a:pPr marL="468313" indent="-468313" algn="just">
              <a:buFont typeface="Wingdings" pitchFamily="2" charset="2"/>
              <a:buChar char="Ø"/>
            </a:pPr>
            <a:r>
              <a:rPr lang="en-US" sz="2250" dirty="0" smtClean="0">
                <a:latin typeface="Times New Roman" pitchFamily="18" charset="0"/>
                <a:cs typeface="Times New Roman" pitchFamily="18" charset="0"/>
              </a:rPr>
              <a:t>On receiving the values, the server either returns the Web page in Figure below (web page) or a response that instructs the user’s browser to request the page.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3386462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6" name="Picture 5" descr="Fig 7"/>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9473" y="520308"/>
            <a:ext cx="5617527" cy="2673350"/>
          </a:xfrm>
          <a:prstGeom prst="rect">
            <a:avLst/>
          </a:prstGeom>
          <a:noFill/>
          <a:ln>
            <a:noFill/>
          </a:ln>
        </p:spPr>
      </p:pic>
      <p:pic>
        <p:nvPicPr>
          <p:cNvPr id="7" name="Picture 6" descr="Fig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4376" y="3269857"/>
            <a:ext cx="5579024" cy="2902343"/>
          </a:xfrm>
          <a:prstGeom prst="rect">
            <a:avLst/>
          </a:prstGeom>
          <a:noFill/>
          <a:ln>
            <a:noFill/>
          </a:ln>
        </p:spPr>
      </p:pic>
      <p:pic>
        <p:nvPicPr>
          <p:cNvPr id="5"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82832006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Content Placeholder 2"/>
          <p:cNvSpPr>
            <a:spLocks noGrp="1"/>
          </p:cNvSpPr>
          <p:nvPr>
            <p:ph idx="4294967295"/>
          </p:nvPr>
        </p:nvSpPr>
        <p:spPr>
          <a:xfrm>
            <a:off x="457200" y="609600"/>
            <a:ext cx="8229600" cy="5867400"/>
          </a:xfrm>
          <a:prstGeom prst="rect">
            <a:avLst/>
          </a:prstGeom>
        </p:spPr>
        <p:txBody>
          <a:bodyPr/>
          <a:lstStyle/>
          <a:p>
            <a:pPr marL="465138" indent="-465138" algn="just">
              <a:buFont typeface="Wingdings" pitchFamily="2" charset="2"/>
              <a:buChar char="Ø"/>
            </a:pPr>
            <a:r>
              <a:rPr lang="en-US" sz="2400" smtClean="0">
                <a:latin typeface="Times New Roman" pitchFamily="18" charset="0"/>
                <a:cs typeface="Times New Roman" pitchFamily="18" charset="0"/>
              </a:rPr>
              <a:t>A server could use the temperature values to configure a temperature alarm system. </a:t>
            </a:r>
          </a:p>
          <a:p>
            <a:pPr marL="465138" indent="-465138" algn="just">
              <a:buFont typeface="Wingdings" pitchFamily="2" charset="2"/>
              <a:buChar char="Ø"/>
            </a:pPr>
            <a:r>
              <a:rPr lang="en-US" sz="2400" smtClean="0">
                <a:latin typeface="Times New Roman" pitchFamily="18" charset="0"/>
                <a:cs typeface="Times New Roman" pitchFamily="18" charset="0"/>
              </a:rPr>
              <a:t>In a similar way, we can use forms in just about any application where the server wants to collect information via a Web page.</a:t>
            </a:r>
          </a:p>
          <a:p>
            <a:pPr marL="465138" indent="-465138" algn="just">
              <a:buFont typeface="Wingdings" pitchFamily="2" charset="2"/>
              <a:buChar char="Ø"/>
            </a:pPr>
            <a:r>
              <a:rPr lang="en-US" sz="2400" smtClean="0">
                <a:latin typeface="Times New Roman" pitchFamily="18" charset="0"/>
                <a:cs typeface="Times New Roman" pitchFamily="18" charset="0"/>
              </a:rPr>
              <a:t>Figure belowis the HTML code for the form. Every form has three elements:</a:t>
            </a:r>
          </a:p>
          <a:p>
            <a:pPr marL="920750" indent="-455613" algn="just">
              <a:buFont typeface="+mj-lt"/>
              <a:buAutoNum type="romanLcPeriod"/>
            </a:pPr>
            <a:r>
              <a:rPr lang="en-US" sz="2400" smtClean="0">
                <a:latin typeface="Times New Roman" pitchFamily="18" charset="0"/>
                <a:cs typeface="Times New Roman" pitchFamily="18" charset="0"/>
              </a:rPr>
              <a:t>form tags that define the start and end of the form, one or more controls that enable users to provide data to the server</a:t>
            </a:r>
          </a:p>
          <a:p>
            <a:pPr marL="920750" indent="-455613" algn="just">
              <a:buFont typeface="+mj-lt"/>
              <a:buAutoNum type="romanLcPeriod"/>
            </a:pPr>
            <a:r>
              <a:rPr lang="en-US" sz="2400" smtClean="0">
                <a:latin typeface="Times New Roman" pitchFamily="18" charset="0"/>
                <a:cs typeface="Times New Roman" pitchFamily="18" charset="0"/>
              </a:rPr>
              <a:t>a </a:t>
            </a:r>
            <a:r>
              <a:rPr lang="en-US" sz="2400" b="1" smtClean="0">
                <a:solidFill>
                  <a:srgbClr val="08B84F"/>
                </a:solidFill>
                <a:latin typeface="Times New Roman" pitchFamily="18" charset="0"/>
                <a:cs typeface="Times New Roman" pitchFamily="18" charset="0"/>
              </a:rPr>
              <a:t>Submit button </a:t>
            </a:r>
            <a:r>
              <a:rPr lang="en-US" sz="2400" smtClean="0">
                <a:latin typeface="Times New Roman" pitchFamily="18" charset="0"/>
                <a:cs typeface="Times New Roman" pitchFamily="18" charset="0"/>
              </a:rPr>
              <a:t>that</a:t>
            </a:r>
            <a:r>
              <a:rPr lang="en-US" sz="2400" b="1" smtClean="0">
                <a:solidFill>
                  <a:srgbClr val="08B84F"/>
                </a:solidFill>
                <a:latin typeface="Times New Roman" pitchFamily="18" charset="0"/>
                <a:cs typeface="Times New Roman" pitchFamily="18" charset="0"/>
              </a:rPr>
              <a:t> </a:t>
            </a:r>
            <a:r>
              <a:rPr lang="en-US" sz="2400" smtClean="0">
                <a:latin typeface="Times New Roman" pitchFamily="18" charset="0"/>
                <a:cs typeface="Times New Roman" pitchFamily="18" charset="0"/>
              </a:rPr>
              <a:t>enables users to send the data to the server. </a:t>
            </a:r>
          </a:p>
          <a:p>
            <a:pPr marL="920750" indent="-455613" algn="just">
              <a:buFont typeface="+mj-lt"/>
              <a:buAutoNum type="romanLcPeriod"/>
            </a:pPr>
            <a:r>
              <a:rPr lang="en-US" sz="2400" smtClean="0">
                <a:latin typeface="Times New Roman" pitchFamily="18" charset="0"/>
                <a:cs typeface="Times New Roman" pitchFamily="18" charset="0"/>
              </a:rPr>
              <a:t>In addition, most forms include descriptive text and a </a:t>
            </a:r>
            <a:r>
              <a:rPr lang="en-US" sz="2400" b="1" smtClean="0">
                <a:solidFill>
                  <a:srgbClr val="08B84F"/>
                </a:solidFill>
                <a:latin typeface="Times New Roman" pitchFamily="18" charset="0"/>
                <a:cs typeface="Times New Roman" pitchFamily="18" charset="0"/>
              </a:rPr>
              <a:t>Reset button</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that returns the inputs to the values they contained when the page was served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1838470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sp>
        <p:nvSpPr>
          <p:cNvPr id="5" name="Rectangle 4"/>
          <p:cNvSpPr/>
          <p:nvPr/>
        </p:nvSpPr>
        <p:spPr>
          <a:xfrm>
            <a:off x="685800" y="430679"/>
            <a:ext cx="7924800" cy="5893921"/>
          </a:xfrm>
          <a:prstGeom prst="rect">
            <a:avLst/>
          </a:prstGeom>
        </p:spPr>
        <p:txBody>
          <a:bodyPr wrap="square">
            <a:spAutoFit/>
          </a:bodyPr>
          <a:lstStyle/>
          <a:p>
            <a:r>
              <a:rPr lang="en-IN" sz="1300" spc="160">
                <a:solidFill>
                  <a:schemeClr val="tx1"/>
                </a:solidFill>
                <a:latin typeface="+mj-lt"/>
              </a:rPr>
              <a:t>&lt;input type="text" name="maximum_temperature"</a:t>
            </a:r>
          </a:p>
          <a:p>
            <a:r>
              <a:rPr lang="en-IN" sz="1300" spc="160">
                <a:solidFill>
                  <a:schemeClr val="tx1"/>
                </a:solidFill>
                <a:latin typeface="+mj-lt"/>
              </a:rPr>
              <a:t>&lt;html&gt;</a:t>
            </a:r>
          </a:p>
          <a:p>
            <a:r>
              <a:rPr lang="en-IN" sz="1300" spc="160">
                <a:solidFill>
                  <a:schemeClr val="tx1"/>
                </a:solidFill>
                <a:latin typeface="+mj-lt"/>
              </a:rPr>
              <a:t>&lt;head&gt;&lt;title&gt;Temperature Alarm Setup&lt;/title&gt;&lt;/head&gt; &lt;body&gt;</a:t>
            </a:r>
          </a:p>
          <a:p>
            <a:r>
              <a:rPr lang="en-IN" sz="1300" spc="160">
                <a:solidFill>
                  <a:schemeClr val="tx1"/>
                </a:solidFill>
                <a:latin typeface="+mj-lt"/>
              </a:rPr>
              <a:t>&lt;h1&gt;Temperature Alarm Setup&lt;/h1&gt;</a:t>
            </a:r>
          </a:p>
          <a:p>
            <a:r>
              <a:rPr lang="en-IN" sz="1300" spc="160">
                <a:solidFill>
                  <a:schemeClr val="tx1"/>
                </a:solidFill>
                <a:latin typeface="+mj-lt"/>
              </a:rPr>
              <a:t>&lt;form action="/" method="POST"&gt;</a:t>
            </a:r>
          </a:p>
          <a:p>
            <a:r>
              <a:rPr lang="en-IN" sz="1300" spc="160">
                <a:solidFill>
                  <a:schemeClr val="tx1"/>
                </a:solidFill>
                <a:latin typeface="+mj-lt"/>
              </a:rPr>
              <a:t>&lt;table border&gt;</a:t>
            </a:r>
          </a:p>
          <a:p>
            <a:r>
              <a:rPr lang="en-IN" sz="1300" spc="160">
                <a:solidFill>
                  <a:schemeClr val="tx1"/>
                </a:solidFill>
                <a:latin typeface="+mj-lt"/>
              </a:rPr>
              <a:t>&lt;tr&gt;</a:t>
            </a:r>
          </a:p>
          <a:p>
            <a:r>
              <a:rPr lang="en-IN" sz="1300" spc="160">
                <a:solidFill>
                  <a:schemeClr val="tx1"/>
                </a:solidFill>
                <a:latin typeface="+mj-lt"/>
              </a:rPr>
              <a:t>&lt;td&gt;Name&lt;/td&gt;</a:t>
            </a:r>
          </a:p>
          <a:p>
            <a:r>
              <a:rPr lang="en-IN" sz="1300" spc="160">
                <a:solidFill>
                  <a:schemeClr val="tx1"/>
                </a:solidFill>
                <a:latin typeface="+mj-lt"/>
              </a:rPr>
              <a:t>&lt;td&gt;Value&lt;/td&gt;</a:t>
            </a:r>
          </a:p>
          <a:p>
            <a:r>
              <a:rPr lang="en-IN" sz="1300" spc="160">
                <a:solidFill>
                  <a:schemeClr val="tx1"/>
                </a:solidFill>
                <a:latin typeface="+mj-lt"/>
              </a:rPr>
              <a:t>&lt;td&gt;Description&lt;/td&gt;</a:t>
            </a:r>
          </a:p>
          <a:p>
            <a:r>
              <a:rPr lang="en-IN" sz="1300" spc="160">
                <a:solidFill>
                  <a:schemeClr val="tx1"/>
                </a:solidFill>
                <a:latin typeface="+mj-lt"/>
              </a:rPr>
              <a:t>&lt;/tr&gt;</a:t>
            </a:r>
          </a:p>
          <a:p>
            <a:r>
              <a:rPr lang="en-IN" sz="1300" spc="160">
                <a:solidFill>
                  <a:schemeClr val="tx1"/>
                </a:solidFill>
                <a:latin typeface="+mj-lt"/>
              </a:rPr>
              <a:t>&lt;tr&gt;</a:t>
            </a:r>
          </a:p>
          <a:p>
            <a:r>
              <a:rPr lang="en-IN" sz="1300" spc="160">
                <a:solidFill>
                  <a:schemeClr val="tx1"/>
                </a:solidFill>
                <a:latin typeface="+mj-lt"/>
              </a:rPr>
              <a:t>&lt;td&gt;Minimum Temperature&lt;/td&gt;</a:t>
            </a:r>
          </a:p>
          <a:p>
            <a:r>
              <a:rPr lang="en-IN" sz="1300" spc="160">
                <a:solidFill>
                  <a:schemeClr val="tx1"/>
                </a:solidFill>
                <a:latin typeface="+mj-lt"/>
              </a:rPr>
              <a:t>&lt;td&gt;&lt;input type="text" name="minimum_temperature" value="72" maxlength="3"&gt;&lt;/td&gt;</a:t>
            </a:r>
          </a:p>
          <a:p>
            <a:r>
              <a:rPr lang="en-IN" sz="1300" spc="160">
                <a:solidFill>
                  <a:schemeClr val="tx1"/>
                </a:solidFill>
                <a:latin typeface="+mj-lt"/>
              </a:rPr>
              <a:t>&lt;td&gt;Range 0 - 212 &amp;deg;F&lt;/td&gt;</a:t>
            </a:r>
          </a:p>
          <a:p>
            <a:r>
              <a:rPr lang="en-IN" sz="1300" spc="160">
                <a:solidFill>
                  <a:schemeClr val="tx1"/>
                </a:solidFill>
                <a:latin typeface="+mj-lt"/>
              </a:rPr>
              <a:t>&lt;/tr&gt;</a:t>
            </a:r>
          </a:p>
          <a:p>
            <a:r>
              <a:rPr lang="en-IN" sz="1300" spc="160">
                <a:solidFill>
                  <a:schemeClr val="tx1"/>
                </a:solidFill>
                <a:latin typeface="+mj-lt"/>
              </a:rPr>
              <a:t>&lt;tr&gt;</a:t>
            </a:r>
          </a:p>
          <a:p>
            <a:r>
              <a:rPr lang="en-IN" sz="1300" spc="160">
                <a:solidFill>
                  <a:schemeClr val="tx1"/>
                </a:solidFill>
                <a:latin typeface="+mj-lt"/>
              </a:rPr>
              <a:t>&lt;td&gt;Maximum Temperature&lt;/td&gt;</a:t>
            </a:r>
          </a:p>
          <a:p>
            <a:r>
              <a:rPr lang="en-IN" sz="1300" spc="160">
                <a:solidFill>
                  <a:schemeClr val="tx1"/>
                </a:solidFill>
                <a:latin typeface="+mj-lt"/>
              </a:rPr>
              <a:t>&lt;td&gt;&lt;input type="text" name="maximum_temperature" value="78" maxlength="3"&gt;&lt;/td&gt;</a:t>
            </a:r>
          </a:p>
          <a:p>
            <a:r>
              <a:rPr lang="en-IN" sz="1300" spc="160">
                <a:solidFill>
                  <a:schemeClr val="tx1"/>
                </a:solidFill>
                <a:latin typeface="+mj-lt"/>
              </a:rPr>
              <a:t>&lt;td&gt;Range 0 - 212 &amp;deg;F&lt;/td&gt;</a:t>
            </a:r>
          </a:p>
          <a:p>
            <a:r>
              <a:rPr lang="en-IN" sz="1300" spc="160">
                <a:solidFill>
                  <a:schemeClr val="tx1"/>
                </a:solidFill>
                <a:latin typeface="+mj-lt"/>
              </a:rPr>
              <a:t>&lt;/tr&gt;</a:t>
            </a:r>
          </a:p>
          <a:p>
            <a:r>
              <a:rPr lang="en-IN" sz="1300" spc="160">
                <a:solidFill>
                  <a:schemeClr val="tx1"/>
                </a:solidFill>
                <a:latin typeface="+mj-lt"/>
              </a:rPr>
              <a:t>&lt;/table&gt;</a:t>
            </a:r>
          </a:p>
          <a:p>
            <a:r>
              <a:rPr lang="en-IN" sz="1300" spc="160">
                <a:solidFill>
                  <a:schemeClr val="tx1"/>
                </a:solidFill>
                <a:latin typeface="+mj-lt"/>
              </a:rPr>
              <a:t>&lt;p&gt;</a:t>
            </a:r>
          </a:p>
          <a:p>
            <a:r>
              <a:rPr lang="en-IN" sz="1300" spc="160">
                <a:solidFill>
                  <a:schemeClr val="tx1"/>
                </a:solidFill>
                <a:latin typeface="+mj-lt"/>
              </a:rPr>
              <a:t>&lt;input type="submit" value="Submit"&gt;</a:t>
            </a:r>
          </a:p>
          <a:p>
            <a:r>
              <a:rPr lang="en-IN" sz="1300" spc="160">
                <a:solidFill>
                  <a:schemeClr val="tx1"/>
                </a:solidFill>
                <a:latin typeface="+mj-lt"/>
              </a:rPr>
              <a:t>&lt;input type="reset" value="Reset"&gt;</a:t>
            </a:r>
          </a:p>
          <a:p>
            <a:r>
              <a:rPr lang="en-IN" sz="1300" spc="160">
                <a:solidFill>
                  <a:schemeClr val="tx1"/>
                </a:solidFill>
                <a:latin typeface="+mj-lt"/>
              </a:rPr>
              <a:t>&lt;/p&gt;</a:t>
            </a:r>
          </a:p>
          <a:p>
            <a:r>
              <a:rPr lang="en-IN" sz="1300" spc="160">
                <a:solidFill>
                  <a:schemeClr val="tx1"/>
                </a:solidFill>
                <a:latin typeface="+mj-lt"/>
              </a:rPr>
              <a:t>&lt;/form&gt;</a:t>
            </a:r>
          </a:p>
          <a:p>
            <a:r>
              <a:rPr lang="en-IN" sz="1300" spc="160">
                <a:solidFill>
                  <a:schemeClr val="tx1"/>
                </a:solidFill>
                <a:latin typeface="+mj-lt"/>
              </a:rPr>
              <a:t>&lt;/body&gt;</a:t>
            </a:r>
          </a:p>
          <a:p>
            <a:r>
              <a:rPr lang="en-IN" sz="1300" spc="160">
                <a:solidFill>
                  <a:schemeClr val="tx1"/>
                </a:solidFill>
                <a:latin typeface="+mj-lt"/>
              </a:rPr>
              <a:t>&lt;/html&gt;</a:t>
            </a: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97338949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229600" cy="6172200"/>
          </a:xfrm>
          <a:prstGeom prst="rect">
            <a:avLst/>
          </a:prstGeom>
        </p:spPr>
        <p:txBody>
          <a:bodyPr/>
          <a:lstStyle/>
          <a:p>
            <a:pPr marL="468313" indent="-468313" algn="just">
              <a:buFont typeface="Wingdings" pitchFamily="2" charset="2"/>
              <a:buChar char="Ø"/>
              <a:defRPr/>
            </a:pPr>
            <a:r>
              <a:rPr lang="en-US" sz="2200" dirty="0" smtClean="0">
                <a:latin typeface="Times New Roman" pitchFamily="18" charset="0"/>
                <a:cs typeface="Times New Roman" pitchFamily="18" charset="0"/>
              </a:rPr>
              <a:t>The opening tag of the form is: &lt;form action="/" method="post"&gt;</a:t>
            </a:r>
          </a:p>
          <a:p>
            <a:pPr marL="468313" indent="-468313" algn="just">
              <a:buFont typeface="Wingdings" pitchFamily="2" charset="2"/>
              <a:buChar char="Ø"/>
              <a:defRPr/>
            </a:pPr>
            <a:r>
              <a:rPr lang="en-US" sz="2200" dirty="0" smtClean="0">
                <a:latin typeface="Times New Roman" pitchFamily="18" charset="0"/>
                <a:cs typeface="Times New Roman" pitchFamily="18" charset="0"/>
              </a:rPr>
              <a:t>The FORM tag’s action attribute names the URL where the browser will submit the form data when a user clicks the Submit button. </a:t>
            </a:r>
          </a:p>
          <a:p>
            <a:pPr marL="468313" indent="-468313" algn="just">
              <a:buFont typeface="Wingdings" pitchFamily="2" charset="2"/>
              <a:buChar char="Ø"/>
              <a:defRPr/>
            </a:pPr>
            <a:r>
              <a:rPr lang="en-US" sz="2200" dirty="0" smtClean="0">
                <a:latin typeface="Times New Roman" pitchFamily="18" charset="0"/>
                <a:cs typeface="Times New Roman" pitchFamily="18" charset="0"/>
              </a:rPr>
              <a:t>In this example, the URL is "/", which refers to the server’s default file. The method attribute’s "post" value may be lower case in the HTML file. </a:t>
            </a:r>
          </a:p>
          <a:p>
            <a:pPr marL="468313" indent="-468313" algn="just">
              <a:buFont typeface="Wingdings" pitchFamily="2" charset="2"/>
              <a:buChar char="Ø"/>
              <a:defRPr/>
            </a:pPr>
            <a:r>
              <a:rPr lang="en-US" sz="2200" dirty="0" smtClean="0">
                <a:latin typeface="Times New Roman" pitchFamily="18" charset="0"/>
                <a:cs typeface="Times New Roman" pitchFamily="18" charset="0"/>
              </a:rPr>
              <a:t>When the browser sends a request, POST is upper case as required by the HTTP standard.</a:t>
            </a:r>
          </a:p>
          <a:p>
            <a:pPr marL="468313" indent="-468313" algn="just">
              <a:buFont typeface="Wingdings" pitchFamily="2" charset="2"/>
              <a:buChar char="Ø"/>
              <a:defRPr/>
            </a:pPr>
            <a:r>
              <a:rPr lang="en-US" sz="2200" dirty="0" smtClean="0">
                <a:latin typeface="Times New Roman" pitchFamily="18" charset="0"/>
                <a:cs typeface="Times New Roman" pitchFamily="18" charset="0"/>
              </a:rPr>
              <a:t>The method attribute specifies whether the browser will use an HTML GET or POST request to send form data to the server. </a:t>
            </a:r>
          </a:p>
          <a:p>
            <a:pPr marL="468313" indent="-468313" algn="just">
              <a:buFont typeface="Wingdings" pitchFamily="2" charset="2"/>
              <a:buChar char="Ø"/>
              <a:defRPr/>
            </a:pPr>
            <a:r>
              <a:rPr lang="en-US" sz="2200" dirty="0" smtClean="0">
                <a:latin typeface="Times New Roman" pitchFamily="18" charset="0"/>
                <a:cs typeface="Times New Roman" pitchFamily="18" charset="0"/>
              </a:rPr>
              <a:t>In a GET request, the browser appends the data to the URL being requested. In a POST request, the browser places the data in the body of the request.</a:t>
            </a:r>
          </a:p>
          <a:p>
            <a:pPr marL="468313" indent="-468313" algn="just">
              <a:buFont typeface="Wingdings" pitchFamily="2" charset="2"/>
              <a:buChar char="Ø"/>
              <a:defRPr/>
            </a:pPr>
            <a:r>
              <a:rPr lang="en-US" sz="2200" dirty="0" smtClean="0">
                <a:latin typeface="Times New Roman" pitchFamily="18" charset="0"/>
                <a:cs typeface="Times New Roman" pitchFamily="18" charset="0"/>
              </a:rPr>
              <a:t>The form’s closing tag is &lt;/form&gt;. Everything between the form’s opening and closing tags is part of the form.</a:t>
            </a:r>
            <a:endParaRPr lang="en-US" sz="22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0"/>
            <a:ext cx="838200" cy="685800"/>
          </a:xfrm>
          <a:prstGeom prst="rect">
            <a:avLst/>
          </a:prstGeom>
          <a:noFill/>
        </p:spPr>
      </p:pic>
    </p:spTree>
    <p:extLst>
      <p:ext uri="{BB962C8B-B14F-4D97-AF65-F5344CB8AC3E}">
        <p14:creationId xmlns="" xmlns:p14="http://schemas.microsoft.com/office/powerpoint/2010/main" val="370011433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Content Placeholder 2"/>
          <p:cNvSpPr>
            <a:spLocks noGrp="1"/>
          </p:cNvSpPr>
          <p:nvPr>
            <p:ph idx="4294967295"/>
          </p:nvPr>
        </p:nvSpPr>
        <p:spPr>
          <a:xfrm>
            <a:off x="457200" y="533400"/>
            <a:ext cx="8229600" cy="54864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Each variable has a name, value, and description in the table.</a:t>
            </a:r>
          </a:p>
          <a:p>
            <a:pPr algn="just">
              <a:buFont typeface="Wingdings" pitchFamily="2" charset="2"/>
              <a:buChar char="Ø"/>
            </a:pPr>
            <a:r>
              <a:rPr lang="en-US" sz="2200" smtClean="0">
                <a:latin typeface="Times New Roman" pitchFamily="18" charset="0"/>
                <a:cs typeface="Times New Roman" pitchFamily="18" charset="0"/>
              </a:rPr>
              <a:t>The names and descriptions are plain text, except for the degree symbol. </a:t>
            </a:r>
          </a:p>
          <a:p>
            <a:pPr algn="just">
              <a:buFont typeface="Wingdings" pitchFamily="2" charset="2"/>
              <a:buChar char="Ø"/>
            </a:pPr>
            <a:r>
              <a:rPr lang="en-US" sz="2200" smtClean="0">
                <a:latin typeface="Times New Roman" pitchFamily="18" charset="0"/>
                <a:cs typeface="Times New Roman" pitchFamily="18" charset="0"/>
              </a:rPr>
              <a:t>The HTML code &amp;deg; causes the browser to display a degree symbol.</a:t>
            </a:r>
          </a:p>
          <a:p>
            <a:pPr algn="just">
              <a:buFont typeface="Wingdings" pitchFamily="2" charset="2"/>
              <a:buChar char="Ø"/>
            </a:pPr>
            <a:r>
              <a:rPr lang="en-US" sz="2200" smtClean="0">
                <a:latin typeface="Times New Roman" pitchFamily="18" charset="0"/>
                <a:cs typeface="Times New Roman" pitchFamily="18" charset="0"/>
              </a:rPr>
              <a:t>The input tags determine the contents of the cells in the Value column. This example input tag has four attributes:</a:t>
            </a:r>
          </a:p>
          <a:p>
            <a:pPr algn="ctr">
              <a:buFont typeface="Arial" pitchFamily="34" charset="0"/>
              <a:buNone/>
            </a:pPr>
            <a:r>
              <a:rPr lang="en-US" sz="2200" smtClean="0">
                <a:latin typeface="Times New Roman" pitchFamily="18" charset="0"/>
                <a:cs typeface="Times New Roman" pitchFamily="18" charset="0"/>
              </a:rPr>
              <a:t>&lt;input type="text" name="maximum_temperature“</a:t>
            </a:r>
          </a:p>
          <a:p>
            <a:pPr algn="ctr">
              <a:buFont typeface="Arial" pitchFamily="34" charset="0"/>
              <a:buNone/>
            </a:pPr>
            <a:r>
              <a:rPr lang="en-US" sz="2200" smtClean="0">
                <a:latin typeface="Times New Roman" pitchFamily="18" charset="0"/>
                <a:cs typeface="Times New Roman" pitchFamily="18" charset="0"/>
              </a:rPr>
              <a:t>maxlength="3" value="80"&gt;</a:t>
            </a:r>
          </a:p>
          <a:p>
            <a:pPr algn="just">
              <a:buFont typeface="Wingdings" pitchFamily="2" charset="2"/>
              <a:buChar char="Ø"/>
            </a:pPr>
            <a:r>
              <a:rPr lang="en-US" sz="2200" smtClean="0">
                <a:latin typeface="Times New Roman" pitchFamily="18" charset="0"/>
                <a:cs typeface="Times New Roman" pitchFamily="18" charset="0"/>
              </a:rPr>
              <a:t>The value of the type attribute is set to "text" to specify that the input is a single-line text box or other input control for entering text. </a:t>
            </a:r>
          </a:p>
          <a:p>
            <a:pPr algn="just">
              <a:buFont typeface="Wingdings" pitchFamily="2" charset="2"/>
              <a:buChar char="Ø"/>
            </a:pPr>
            <a:r>
              <a:rPr lang="en-US" sz="2200" smtClean="0">
                <a:latin typeface="Times New Roman" pitchFamily="18" charset="0"/>
                <a:cs typeface="Times New Roman" pitchFamily="18" charset="0"/>
              </a:rPr>
              <a:t>The name attribute identifies the control on the form. The maxlength attribute is the maximum number of characters a user may enter in the text box. </a:t>
            </a:r>
          </a:p>
          <a:p>
            <a:pPr algn="just">
              <a:buFont typeface="Wingdings" pitchFamily="2" charset="2"/>
              <a:buChar char="Ø"/>
            </a:pPr>
            <a:r>
              <a:rPr lang="en-US" sz="2200" smtClean="0">
                <a:latin typeface="Times New Roman" pitchFamily="18" charset="0"/>
                <a:cs typeface="Times New Roman" pitchFamily="18" charset="0"/>
              </a:rPr>
              <a:t>The value attribute is the default data the text box displays.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18255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685800"/>
          </a:xfrm>
          <a:prstGeom prst="rect">
            <a:avLst/>
          </a:prstGeom>
        </p:spPr>
        <p:txBody>
          <a:bodyPr rtlCol="0">
            <a:normAutofit/>
          </a:bodyPr>
          <a:lstStyle/>
          <a:p>
            <a:pPr algn="ctr" eaLnBrk="1" fontAlgn="auto" hangingPunct="1">
              <a:spcAft>
                <a:spcPts val="0"/>
              </a:spcAft>
              <a:defRPr/>
            </a:pPr>
            <a:r>
              <a:rPr lang="en-US" sz="2600" b="1" dirty="0" smtClean="0">
                <a:solidFill>
                  <a:srgbClr val="0000FF"/>
                </a:solidFill>
                <a:latin typeface="Times New Roman" pitchFamily="18" charset="0"/>
                <a:cs typeface="Times New Roman" pitchFamily="18" charset="0"/>
              </a:rPr>
              <a:t>EXCHANGING MESSAGES USING UDP AND TCP</a:t>
            </a:r>
          </a:p>
        </p:txBody>
      </p:sp>
      <p:sp>
        <p:nvSpPr>
          <p:cNvPr id="3075" name="Content Placeholder 2"/>
          <p:cNvSpPr>
            <a:spLocks noGrp="1"/>
          </p:cNvSpPr>
          <p:nvPr>
            <p:ph idx="4294967295"/>
          </p:nvPr>
        </p:nvSpPr>
        <p:spPr>
          <a:xfrm>
            <a:off x="457200" y="1371600"/>
            <a:ext cx="8229600" cy="5181600"/>
          </a:xfrm>
          <a:prstGeom prst="rect">
            <a:avLst/>
          </a:prstGeom>
        </p:spPr>
        <p:txBody>
          <a:bodyPr/>
          <a:lstStyle/>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Embedded systems can use the User Datagram Protocol (UDP) and the Transmission Control Protocol (TCP) to send messages over a network.</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The messages can contain any type of data. The systems must support IP, because TCP and UDP use IP addresses to identify a message’s source and destination.</a:t>
            </a:r>
          </a:p>
          <a:p>
            <a:pPr marL="468313" indent="-468313" algn="just" eaLnBrk="1" hangingPunct="1">
              <a:buFont typeface="Arial" pitchFamily="34" charset="0"/>
              <a:buNone/>
            </a:pPr>
            <a:r>
              <a:rPr lang="en-US" sz="2400" b="1" dirty="0" smtClean="0">
                <a:solidFill>
                  <a:srgbClr val="08B84F"/>
                </a:solidFill>
                <a:latin typeface="Times New Roman" pitchFamily="18" charset="0"/>
                <a:cs typeface="Times New Roman" pitchFamily="18" charset="0"/>
              </a:rPr>
              <a:t>Basic Communications:</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UDP and TCP are standard, well-supported protocols for computers that need to send and receive messages within local networks or on the Internet.</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Many application protocols transfer information using UDP or TCP. The example is explained in the next point.</a:t>
            </a:r>
            <a:r>
              <a:rPr lang="en-US" sz="2400" dirty="0" smtClean="0"/>
              <a:t> </a:t>
            </a:r>
            <a:endParaRPr lang="en-US" sz="2400" dirty="0" smtClean="0">
              <a:latin typeface="Times New Roman" pitchFamily="18" charset="0"/>
              <a:cs typeface="Times New Roman" pitchFamily="18" charset="0"/>
            </a:endParaRPr>
          </a:p>
        </p:txBody>
      </p:sp>
      <p:sp>
        <p:nvSpPr>
          <p:cNvPr id="3" name="Footer Placeholder 2"/>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dirty="0">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7848600" y="0"/>
            <a:ext cx="838200" cy="685800"/>
          </a:xfrm>
          <a:prstGeom prst="rect">
            <a:avLst/>
          </a:prstGeom>
          <a:noFill/>
        </p:spPr>
      </p:pic>
    </p:spTree>
    <p:extLst>
      <p:ext uri="{BB962C8B-B14F-4D97-AF65-F5344CB8AC3E}">
        <p14:creationId xmlns="" xmlns:p14="http://schemas.microsoft.com/office/powerpoint/2010/main" val="196812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457200" y="381000"/>
            <a:ext cx="8229600" cy="6248400"/>
          </a:xfrm>
          <a:prstGeom prst="rect">
            <a:avLst/>
          </a:prstGeom>
        </p:spPr>
        <p:txBody>
          <a:bodyPr/>
          <a:lstStyle/>
          <a:p>
            <a:pPr>
              <a:buFont typeface="Arial" pitchFamily="34" charset="0"/>
              <a:buNone/>
            </a:pP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send_packet</a:t>
            </a:r>
            <a:r>
              <a:rPr lang="en-US" sz="2400" dirty="0" smtClean="0">
                <a:latin typeface="Times New Roman" pitchFamily="18" charset="0"/>
                <a:cs typeface="Times New Roman" pitchFamily="18" charset="0"/>
              </a:rPr>
              <a:t>(void)</a:t>
            </a:r>
          </a:p>
          <a:p>
            <a:pPr>
              <a:buFont typeface="Arial" pitchFamily="34" charset="0"/>
              <a:buNone/>
            </a:pP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char </a:t>
            </a:r>
            <a:r>
              <a:rPr lang="en-US" sz="2400" dirty="0" err="1" smtClean="0">
                <a:latin typeface="Times New Roman" pitchFamily="18" charset="0"/>
                <a:cs typeface="Times New Roman" pitchFamily="18" charset="0"/>
              </a:rPr>
              <a:t>send_buffer</a:t>
            </a:r>
            <a:r>
              <a:rPr lang="en-US" sz="2400" dirty="0" smtClean="0">
                <a:latin typeface="Times New Roman" pitchFamily="18" charset="0"/>
                <a:cs typeface="Times New Roman" pitchFamily="18" charset="0"/>
              </a:rPr>
              <a:t>[2];</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buffer_length</a:t>
            </a: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return_value</a:t>
            </a: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test_bit</a:t>
            </a: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sequence++;</a:t>
            </a:r>
          </a:p>
          <a:p>
            <a:pPr>
              <a:buFont typeface="Arial" pitchFamily="34" charset="0"/>
              <a:buNone/>
            </a:pPr>
            <a:r>
              <a:rPr lang="en-US" sz="2400" dirty="0" smtClean="0">
                <a:latin typeface="Times New Roman" pitchFamily="18" charset="0"/>
                <a:cs typeface="Times New Roman" pitchFamily="18" charset="0"/>
              </a:rPr>
              <a:t>	if (sequence &gt; 255) </a:t>
            </a:r>
          </a:p>
          <a:p>
            <a:pPr>
              <a:buFont typeface="Arial" pitchFamily="34" charset="0"/>
              <a:buNone/>
            </a:pPr>
            <a:r>
              <a:rPr lang="en-US" sz="2400" dirty="0" smtClean="0">
                <a:latin typeface="Times New Roman" pitchFamily="18" charset="0"/>
                <a:cs typeface="Times New Roman" pitchFamily="18" charset="0"/>
              </a:rPr>
              <a:t>	{</a:t>
            </a:r>
          </a:p>
          <a:p>
            <a:pPr>
              <a:buFont typeface="Arial" pitchFamily="34" charset="0"/>
              <a:buNone/>
            </a:pPr>
            <a:r>
              <a:rPr lang="en-US" sz="2400" dirty="0" smtClean="0">
                <a:latin typeface="Times New Roman" pitchFamily="18" charset="0"/>
                <a:cs typeface="Times New Roman" pitchFamily="18" charset="0"/>
              </a:rPr>
              <a:t>		sequence = 0;</a:t>
            </a:r>
          </a:p>
          <a:p>
            <a:pPr>
              <a:buFont typeface="Arial" pitchFamily="34" charset="0"/>
              <a:buNone/>
            </a:pPr>
            <a:r>
              <a:rPr lang="en-US" sz="2400" dirty="0" smtClean="0">
                <a:latin typeface="Times New Roman" pitchFamily="18" charset="0"/>
                <a:cs typeface="Times New Roman" pitchFamily="18" charset="0"/>
              </a:rPr>
              <a:t>	}</a:t>
            </a:r>
          </a:p>
          <a:p>
            <a:pPr>
              <a:buFont typeface="Arial" pitchFamily="34" charset="0"/>
              <a:buNone/>
            </a:pPr>
            <a:r>
              <a:rPr lang="en-US" sz="2400" dirty="0" err="1" smtClean="0">
                <a:latin typeface="Times New Roman" pitchFamily="18" charset="0"/>
                <a:cs typeface="Times New Roman" pitchFamily="18" charset="0"/>
              </a:rPr>
              <a:t>send_buffer</a:t>
            </a:r>
            <a:r>
              <a:rPr lang="en-US" sz="2400" dirty="0" smtClean="0">
                <a:latin typeface="Times New Roman" pitchFamily="18" charset="0"/>
                <a:cs typeface="Times New Roman" pitchFamily="18" charset="0"/>
              </a:rPr>
              <a:t>[0] = (char)sequence;</a:t>
            </a:r>
          </a:p>
          <a:p>
            <a:pPr algn="just">
              <a:buFont typeface="Wingdings" pitchFamily="2" charset="2"/>
              <a:buChar char="Ø"/>
            </a:pPr>
            <a:r>
              <a:rPr lang="en-US" sz="2400" dirty="0" smtClean="0">
                <a:latin typeface="Times New Roman" pitchFamily="18" charset="0"/>
                <a:cs typeface="Times New Roman" pitchFamily="18" charset="0"/>
              </a:rPr>
              <a:t>The application then places the current value of Port G, bit 6 in </a:t>
            </a:r>
            <a:r>
              <a:rPr lang="en-US" sz="2400" dirty="0" err="1" smtClean="0">
                <a:latin typeface="Times New Roman" pitchFamily="18" charset="0"/>
                <a:cs typeface="Times New Roman" pitchFamily="18" charset="0"/>
              </a:rPr>
              <a:t>send_buffer’s</a:t>
            </a:r>
            <a:r>
              <a:rPr lang="en-US" sz="2400" dirty="0" smtClean="0">
                <a:latin typeface="Times New Roman" pitchFamily="18" charset="0"/>
                <a:cs typeface="Times New Roman" pitchFamily="18" charset="0"/>
              </a:rPr>
              <a:t> second byte and toggles the port bit.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304800"/>
            <a:ext cx="838200" cy="685800"/>
          </a:xfrm>
          <a:prstGeom prst="rect">
            <a:avLst/>
          </a:prstGeom>
          <a:noFill/>
        </p:spPr>
      </p:pic>
    </p:spTree>
    <p:extLst>
      <p:ext uri="{BB962C8B-B14F-4D97-AF65-F5344CB8AC3E}">
        <p14:creationId xmlns="" xmlns:p14="http://schemas.microsoft.com/office/powerpoint/2010/main" val="366241908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Content Placeholder 2"/>
          <p:cNvSpPr>
            <a:spLocks noGrp="1"/>
          </p:cNvSpPr>
          <p:nvPr>
            <p:ph idx="4294967295"/>
          </p:nvPr>
        </p:nvSpPr>
        <p:spPr>
          <a:xfrm>
            <a:off x="457200" y="533400"/>
            <a:ext cx="8229600" cy="6248400"/>
          </a:xfrm>
          <a:prstGeom prst="rect">
            <a:avLst/>
          </a:prstGeom>
        </p:spPr>
        <p:txBody>
          <a:bodyPr/>
          <a:lstStyle/>
          <a:p>
            <a:pPr marL="468313" indent="-468313" algn="just">
              <a:buFont typeface="Wingdings" pitchFamily="2" charset="2"/>
              <a:buChar char="Ø"/>
            </a:pPr>
            <a:r>
              <a:rPr lang="en-US" sz="2400" smtClean="0">
                <a:latin typeface="Times New Roman" pitchFamily="18" charset="0"/>
                <a:cs typeface="Times New Roman" pitchFamily="18" charset="0"/>
              </a:rPr>
              <a:t>In addition to text, a variety of other controls use input tags, including check boxes, radio buttons, passwords, </a:t>
            </a:r>
            <a:r>
              <a:rPr lang="en-US" sz="2400" b="1" smtClean="0">
                <a:solidFill>
                  <a:srgbClr val="08B84F"/>
                </a:solidFill>
                <a:latin typeface="Times New Roman" pitchFamily="18" charset="0"/>
                <a:cs typeface="Times New Roman" pitchFamily="18" charset="0"/>
              </a:rPr>
              <a:t>Submit buttons,</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and </a:t>
            </a:r>
            <a:r>
              <a:rPr lang="en-US" sz="2400" b="1" smtClean="0">
                <a:solidFill>
                  <a:srgbClr val="08B84F"/>
                </a:solidFill>
                <a:latin typeface="Times New Roman" pitchFamily="18" charset="0"/>
                <a:cs typeface="Times New Roman" pitchFamily="18" charset="0"/>
              </a:rPr>
              <a:t>Reset buttons. </a:t>
            </a:r>
          </a:p>
          <a:p>
            <a:pPr marL="468313" indent="-468313" algn="just">
              <a:buFont typeface="Wingdings" pitchFamily="2" charset="2"/>
              <a:buChar char="Ø"/>
            </a:pPr>
            <a:r>
              <a:rPr lang="en-US" sz="2400" smtClean="0">
                <a:latin typeface="Times New Roman" pitchFamily="18" charset="0"/>
                <a:cs typeface="Times New Roman" pitchFamily="18" charset="0"/>
              </a:rPr>
              <a:t>Every input tag must have a value attribute. All types except text (the default) must have a type attribute, and most tags require a name attribute. </a:t>
            </a:r>
          </a:p>
          <a:p>
            <a:pPr marL="468313" indent="-468313" algn="just">
              <a:buFont typeface="Wingdings" pitchFamily="2" charset="2"/>
              <a:buChar char="Ø"/>
            </a:pPr>
            <a:r>
              <a:rPr lang="en-US" sz="2400" smtClean="0">
                <a:latin typeface="Times New Roman" pitchFamily="18" charset="0"/>
                <a:cs typeface="Times New Roman" pitchFamily="18" charset="0"/>
              </a:rPr>
              <a:t>The other attributes needed vary with the input type and the application’s requirements.</a:t>
            </a:r>
          </a:p>
          <a:p>
            <a:pPr marL="468313" indent="-468313" algn="just">
              <a:buFont typeface="Wingdings" pitchFamily="2" charset="2"/>
              <a:buChar char="Ø"/>
            </a:pPr>
            <a:r>
              <a:rPr lang="en-US" sz="2400" smtClean="0">
                <a:latin typeface="Times New Roman" pitchFamily="18" charset="0"/>
                <a:cs typeface="Times New Roman" pitchFamily="18" charset="0"/>
              </a:rPr>
              <a:t>Two additional input tags in HTML code add </a:t>
            </a:r>
            <a:r>
              <a:rPr lang="en-US" sz="2400" b="1" smtClean="0">
                <a:solidFill>
                  <a:srgbClr val="08B84F"/>
                </a:solidFill>
                <a:latin typeface="Times New Roman" pitchFamily="18" charset="0"/>
                <a:cs typeface="Times New Roman" pitchFamily="18" charset="0"/>
              </a:rPr>
              <a:t>Submit </a:t>
            </a:r>
            <a:r>
              <a:rPr lang="en-US" sz="2400" smtClean="0">
                <a:latin typeface="Times New Roman" pitchFamily="18" charset="0"/>
                <a:cs typeface="Times New Roman" pitchFamily="18" charset="0"/>
              </a:rPr>
              <a:t>and </a:t>
            </a:r>
            <a:r>
              <a:rPr lang="en-US" sz="2400" b="1" smtClean="0">
                <a:solidFill>
                  <a:srgbClr val="08B84F"/>
                </a:solidFill>
                <a:latin typeface="Times New Roman" pitchFamily="18" charset="0"/>
                <a:cs typeface="Times New Roman" pitchFamily="18" charset="0"/>
              </a:rPr>
              <a:t>Reset buttons </a:t>
            </a:r>
            <a:r>
              <a:rPr lang="en-US" sz="2400" smtClean="0">
                <a:latin typeface="Times New Roman" pitchFamily="18" charset="0"/>
                <a:cs typeface="Times New Roman" pitchFamily="18" charset="0"/>
              </a:rPr>
              <a:t>to</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the form. </a:t>
            </a:r>
          </a:p>
          <a:p>
            <a:pPr marL="468313" indent="-468313" algn="just">
              <a:buFont typeface="Wingdings" pitchFamily="2" charset="2"/>
              <a:buChar char="Ø"/>
            </a:pPr>
            <a:r>
              <a:rPr lang="en-US" sz="2400" smtClean="0">
                <a:latin typeface="Times New Roman" pitchFamily="18" charset="0"/>
                <a:cs typeface="Times New Roman" pitchFamily="18" charset="0"/>
              </a:rPr>
              <a:t>For each, the type attribute specifies the button type and a value attribute specifies the text to display on the button. </a:t>
            </a:r>
          </a:p>
          <a:p>
            <a:pPr marL="468313" indent="-468313" algn="just">
              <a:buFont typeface="Wingdings" pitchFamily="2" charset="2"/>
              <a:buChar char="Ø"/>
            </a:pPr>
            <a:r>
              <a:rPr lang="en-US" sz="2400" smtClean="0">
                <a:latin typeface="Times New Roman" pitchFamily="18" charset="0"/>
                <a:cs typeface="Times New Roman" pitchFamily="18" charset="0"/>
              </a:rPr>
              <a:t>When a form has just one </a:t>
            </a:r>
            <a:r>
              <a:rPr lang="en-US" sz="2400" b="1" smtClean="0">
                <a:solidFill>
                  <a:srgbClr val="08B84F"/>
                </a:solidFill>
                <a:latin typeface="Times New Roman" pitchFamily="18" charset="0"/>
                <a:cs typeface="Times New Roman" pitchFamily="18" charset="0"/>
              </a:rPr>
              <a:t>Submit</a:t>
            </a:r>
            <a:r>
              <a:rPr lang="en-US" sz="2400" b="1" smtClean="0">
                <a:latin typeface="Times New Roman" pitchFamily="18" charset="0"/>
                <a:cs typeface="Times New Roman" pitchFamily="18" charset="0"/>
              </a:rPr>
              <a:t> </a:t>
            </a:r>
            <a:r>
              <a:rPr lang="en-US" sz="2400" b="1" smtClean="0">
                <a:solidFill>
                  <a:srgbClr val="08B84F"/>
                </a:solidFill>
                <a:latin typeface="Times New Roman" pitchFamily="18" charset="0"/>
                <a:cs typeface="Times New Roman" pitchFamily="18" charset="0"/>
              </a:rPr>
              <a:t>button</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and one </a:t>
            </a:r>
            <a:r>
              <a:rPr lang="en-US" sz="2400" b="1" smtClean="0">
                <a:solidFill>
                  <a:srgbClr val="08B84F"/>
                </a:solidFill>
                <a:latin typeface="Times New Roman" pitchFamily="18" charset="0"/>
                <a:cs typeface="Times New Roman" pitchFamily="18" charset="0"/>
              </a:rPr>
              <a:t>Reset button</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the type attribute identifies the buttons and there’s no need for name attributes to further identify the buttons.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7072909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Content Placeholder 2"/>
          <p:cNvSpPr>
            <a:spLocks noGrp="1"/>
          </p:cNvSpPr>
          <p:nvPr>
            <p:ph idx="4294967295"/>
          </p:nvPr>
        </p:nvSpPr>
        <p:spPr>
          <a:xfrm>
            <a:off x="457200" y="457200"/>
            <a:ext cx="8229600" cy="64008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Forms on a Rabbit</a:t>
            </a:r>
          </a:p>
          <a:p>
            <a:pPr marL="468313" indent="-468313" algn="just">
              <a:buFont typeface="Wingdings" pitchFamily="2" charset="2"/>
              <a:buChar char="Ø"/>
            </a:pPr>
            <a:r>
              <a:rPr lang="en-US" sz="2400" smtClean="0">
                <a:latin typeface="Times New Roman" pitchFamily="18" charset="0"/>
                <a:cs typeface="Times New Roman" pitchFamily="18" charset="0"/>
              </a:rPr>
              <a:t>For forms, instead of providing an HTML file containing the form to serve, we can use functions in Dynamic C’s server utility library, zserver.lib, to create a form from information provided in the application.</a:t>
            </a:r>
          </a:p>
          <a:p>
            <a:pPr marL="468313" indent="-468313" algn="just">
              <a:spcBef>
                <a:spcPts val="1800"/>
              </a:spcBef>
              <a:buFont typeface="Wingdings" pitchFamily="2" charset="2"/>
              <a:buChar char="Ø"/>
            </a:pPr>
            <a:r>
              <a:rPr lang="en-US" sz="2400" smtClean="0">
                <a:latin typeface="Times New Roman" pitchFamily="18" charset="0"/>
                <a:cs typeface="Times New Roman" pitchFamily="18" charset="0"/>
              </a:rPr>
              <a:t>An advantage of using </a:t>
            </a:r>
            <a:r>
              <a:rPr lang="en-US" sz="2400" i="1" smtClean="0">
                <a:latin typeface="Times New Roman" pitchFamily="18" charset="0"/>
                <a:cs typeface="Times New Roman" pitchFamily="18" charset="0"/>
              </a:rPr>
              <a:t>zserver.lib to create forms is its automatic handling of </a:t>
            </a:r>
            <a:r>
              <a:rPr lang="en-US" sz="2400" smtClean="0">
                <a:latin typeface="Times New Roman" pitchFamily="18" charset="0"/>
                <a:cs typeface="Times New Roman" pitchFamily="18" charset="0"/>
              </a:rPr>
              <a:t>errors in user input according to limits we specify. </a:t>
            </a:r>
          </a:p>
          <a:p>
            <a:pPr marL="468313" indent="-468313" algn="just">
              <a:spcBef>
                <a:spcPts val="1800"/>
              </a:spcBef>
              <a:buFont typeface="Wingdings" pitchFamily="2" charset="2"/>
              <a:buChar char="Ø"/>
            </a:pPr>
            <a:r>
              <a:rPr lang="en-US" sz="2400" smtClean="0">
                <a:latin typeface="Times New Roman" pitchFamily="18" charset="0"/>
                <a:cs typeface="Times New Roman" pitchFamily="18" charset="0"/>
              </a:rPr>
              <a:t>A limitation of using </a:t>
            </a:r>
            <a:r>
              <a:rPr lang="en-US" sz="2400" i="1" smtClean="0">
                <a:latin typeface="Times New Roman" pitchFamily="18" charset="0"/>
                <a:cs typeface="Times New Roman" pitchFamily="18" charset="0"/>
              </a:rPr>
              <a:t>zserver.lib is the need to use its 3-column table format, unless we modify </a:t>
            </a:r>
            <a:r>
              <a:rPr lang="en-US" sz="2400" smtClean="0">
                <a:latin typeface="Times New Roman" pitchFamily="18" charset="0"/>
                <a:cs typeface="Times New Roman" pitchFamily="18" charset="0"/>
              </a:rPr>
              <a:t>the library’s display handler.</a:t>
            </a:r>
          </a:p>
          <a:p>
            <a:pPr marL="468313" indent="-468313" algn="just">
              <a:spcBef>
                <a:spcPts val="1800"/>
              </a:spcBef>
              <a:buFont typeface="Wingdings" pitchFamily="2" charset="2"/>
              <a:buChar char="Ø"/>
            </a:pPr>
            <a:r>
              <a:rPr lang="en-US" sz="2400" smtClean="0">
                <a:latin typeface="Times New Roman" pitchFamily="18" charset="0"/>
                <a:cs typeface="Times New Roman" pitchFamily="18" charset="0"/>
              </a:rPr>
              <a:t>The following code shows how an RCM3200 module can serve the Temperature Alarm form and response.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306411636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Content Placeholder 2"/>
          <p:cNvSpPr>
            <a:spLocks noGrp="1"/>
          </p:cNvSpPr>
          <p:nvPr>
            <p:ph idx="4294967295"/>
          </p:nvPr>
        </p:nvSpPr>
        <p:spPr>
          <a:xfrm>
            <a:off x="457200" y="381000"/>
            <a:ext cx="8229600" cy="6324600"/>
          </a:xfrm>
          <a:prstGeom prst="rect">
            <a:avLst/>
          </a:prstGeom>
        </p:spPr>
        <p:txBody>
          <a:bodyPr/>
          <a:lstStyle/>
          <a:p>
            <a:pPr>
              <a:buFont typeface="Arial" pitchFamily="34" charset="0"/>
              <a:buNone/>
            </a:pPr>
            <a:r>
              <a:rPr lang="en-US" sz="2200" b="1" smtClean="0">
                <a:solidFill>
                  <a:srgbClr val="0000FF"/>
                </a:solidFill>
                <a:latin typeface="+mj-lt"/>
                <a:cs typeface="Times New Roman" pitchFamily="18" charset="0"/>
              </a:rPr>
              <a:t>Initial Defines and Declarations</a:t>
            </a:r>
          </a:p>
          <a:p>
            <a:pPr algn="just">
              <a:buFont typeface="Wingdings" pitchFamily="2" charset="2"/>
              <a:buChar char="Ø"/>
            </a:pPr>
            <a:r>
              <a:rPr lang="en-US" sz="2200" smtClean="0">
                <a:latin typeface="+mj-lt"/>
                <a:cs typeface="Times New Roman" pitchFamily="18" charset="0"/>
              </a:rPr>
              <a:t>TCPCONFIG specifies a macro that sets a network configuration stored in the file </a:t>
            </a:r>
            <a:r>
              <a:rPr lang="en-US" sz="2200" i="1" smtClean="0">
                <a:latin typeface="+mj-lt"/>
                <a:cs typeface="Times New Roman" pitchFamily="18" charset="0"/>
              </a:rPr>
              <a:t>tcp_config.lib. </a:t>
            </a:r>
          </a:p>
          <a:p>
            <a:pPr algn="just">
              <a:buFont typeface="Wingdings" pitchFamily="2" charset="2"/>
              <a:buChar char="Ø"/>
            </a:pPr>
            <a:r>
              <a:rPr lang="en-US" sz="2200" i="1" smtClean="0">
                <a:latin typeface="+mj-lt"/>
                <a:cs typeface="Times New Roman" pitchFamily="18" charset="0"/>
              </a:rPr>
              <a:t>Our program must specify an appropriate </a:t>
            </a:r>
            <a:r>
              <a:rPr lang="en-US" sz="2200" smtClean="0">
                <a:latin typeface="+mj-lt"/>
                <a:cs typeface="Times New Roman" pitchFamily="18" charset="0"/>
              </a:rPr>
              <a:t>macro for your system and network configuration.</a:t>
            </a:r>
          </a:p>
          <a:p>
            <a:pPr algn="ctr">
              <a:buFont typeface="Arial" pitchFamily="34" charset="0"/>
              <a:buNone/>
            </a:pPr>
            <a:r>
              <a:rPr lang="en-US" sz="2200" smtClean="0">
                <a:latin typeface="+mj-lt"/>
              </a:rPr>
              <a:t>#define TCPCONFIG 1</a:t>
            </a:r>
          </a:p>
          <a:p>
            <a:pPr algn="just">
              <a:buFont typeface="Wingdings" pitchFamily="2" charset="2"/>
              <a:buChar char="Ø"/>
            </a:pPr>
            <a:r>
              <a:rPr lang="en-US" sz="2200" smtClean="0">
                <a:latin typeface="+mj-lt"/>
                <a:cs typeface="Times New Roman" pitchFamily="18" charset="0"/>
              </a:rPr>
              <a:t>Because of the need for forms support, this program uses the ServerSpec structure defined in zserver.lib, which includes support for basic forms, instead of the HttpSpec structure in http.lib. </a:t>
            </a:r>
          </a:p>
          <a:p>
            <a:pPr algn="just">
              <a:buFont typeface="Wingdings" pitchFamily="2" charset="2"/>
              <a:buChar char="Ø"/>
            </a:pPr>
            <a:r>
              <a:rPr lang="en-US" sz="2200" smtClean="0">
                <a:latin typeface="+mj-lt"/>
                <a:cs typeface="Times New Roman" pitchFamily="18" charset="0"/>
              </a:rPr>
              <a:t>When HttpSpec is unneeded, the HTTP_NO_FLASHSPEC directive saves code space.</a:t>
            </a:r>
          </a:p>
          <a:p>
            <a:pPr algn="ctr">
              <a:buFont typeface="Arial" pitchFamily="34" charset="0"/>
              <a:buNone/>
            </a:pPr>
            <a:r>
              <a:rPr lang="en-US" sz="2200" smtClean="0">
                <a:latin typeface="+mj-lt"/>
                <a:cs typeface="Times New Roman" pitchFamily="18" charset="0"/>
              </a:rPr>
              <a:t>#define HTTP_NO_FLASHSPEC</a:t>
            </a:r>
          </a:p>
          <a:p>
            <a:pPr algn="just">
              <a:buFont typeface="Wingdings" pitchFamily="2" charset="2"/>
              <a:buChar char="Ø"/>
            </a:pPr>
            <a:r>
              <a:rPr lang="en-US" sz="2200" smtClean="0">
                <a:latin typeface="+mj-lt"/>
                <a:cs typeface="Times New Roman" pitchFamily="18" charset="0"/>
              </a:rPr>
              <a:t>The FORM_ERROR_BUF directive is required for forms. </a:t>
            </a:r>
          </a:p>
          <a:p>
            <a:pPr algn="just">
              <a:buFont typeface="Wingdings" pitchFamily="2" charset="2"/>
              <a:buChar char="Ø"/>
            </a:pPr>
            <a:r>
              <a:rPr lang="en-US" sz="2200" smtClean="0">
                <a:latin typeface="+mj-lt"/>
                <a:cs typeface="Times New Roman" pitchFamily="18" charset="0"/>
              </a:rPr>
              <a:t>The directive reserves memory for a buffer used in form processing and must be large enough to hold the name, value, and four additional bytes for each form variable.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286255357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Content Placeholder 2"/>
          <p:cNvSpPr>
            <a:spLocks noGrp="1"/>
          </p:cNvSpPr>
          <p:nvPr>
            <p:ph idx="4294967295"/>
          </p:nvPr>
        </p:nvSpPr>
        <p:spPr>
          <a:xfrm>
            <a:off x="457200" y="457200"/>
            <a:ext cx="8229600" cy="6400800"/>
          </a:xfrm>
          <a:prstGeom prst="rect">
            <a:avLst/>
          </a:prstGeom>
        </p:spPr>
        <p:txBody>
          <a:bodyPr/>
          <a:lstStyle/>
          <a:p>
            <a:pPr marL="468313" indent="-468313" algn="ctr">
              <a:buFont typeface="Arial" pitchFamily="34" charset="0"/>
              <a:buNone/>
            </a:pPr>
            <a:r>
              <a:rPr lang="en-US" sz="2300" smtClean="0">
                <a:latin typeface="Times New Roman" pitchFamily="18" charset="0"/>
                <a:cs typeface="Times New Roman" pitchFamily="18" charset="0"/>
              </a:rPr>
              <a:t>#define FORM_ERROR_BUF 256</a:t>
            </a:r>
          </a:p>
          <a:p>
            <a:pPr marL="468313" indent="-468313" algn="just">
              <a:buFont typeface="Wingdings" pitchFamily="2" charset="2"/>
              <a:buChar char="Ø"/>
            </a:pPr>
            <a:r>
              <a:rPr lang="en-US" sz="2300" smtClean="0">
                <a:latin typeface="Times New Roman" pitchFamily="18" charset="0"/>
                <a:cs typeface="Times New Roman" pitchFamily="18" charset="0"/>
              </a:rPr>
              <a:t>On receiving form data, the server redirects the client’s browser to the URL specified in FORM_RESPONSE_REDIRECTTO.</a:t>
            </a:r>
          </a:p>
          <a:p>
            <a:pPr marL="468313" indent="-468313" algn="just">
              <a:buFont typeface="Wingdings" pitchFamily="2" charset="2"/>
              <a:buChar char="Ø"/>
            </a:pPr>
            <a:r>
              <a:rPr lang="en-US" sz="2300" smtClean="0">
                <a:latin typeface="Times New Roman" pitchFamily="18" charset="0"/>
                <a:cs typeface="Times New Roman" pitchFamily="18" charset="0"/>
              </a:rPr>
              <a:t>In this application, the URL points to a file that acknowledges receiving the form data. REDIRECTHOST is the _PRIMARY_STATIC_IP address defined in </a:t>
            </a:r>
            <a:r>
              <a:rPr lang="en-US" sz="2300" i="1" smtClean="0">
                <a:latin typeface="Times New Roman" pitchFamily="18" charset="0"/>
                <a:cs typeface="Times New Roman" pitchFamily="18" charset="0"/>
              </a:rPr>
              <a:t>tcp_config.lib.</a:t>
            </a:r>
          </a:p>
          <a:p>
            <a:pPr marL="468313" indent="-468313" algn="ctr">
              <a:buFont typeface="Arial" pitchFamily="34" charset="0"/>
              <a:buNone/>
            </a:pPr>
            <a:r>
              <a:rPr lang="en-US" sz="2300" smtClean="0">
                <a:latin typeface="Times New Roman" pitchFamily="18" charset="0"/>
                <a:cs typeface="Times New Roman" pitchFamily="18" charset="0"/>
              </a:rPr>
              <a:t>#define REDIRECTHOST _PRIMARY_STATIC_IP</a:t>
            </a:r>
          </a:p>
          <a:p>
            <a:pPr marL="468313" indent="-468313" algn="ctr">
              <a:buFont typeface="Arial" pitchFamily="34" charset="0"/>
              <a:buNone/>
            </a:pPr>
            <a:r>
              <a:rPr lang="en-US" sz="2300" smtClean="0">
                <a:latin typeface="Times New Roman" pitchFamily="18" charset="0"/>
                <a:cs typeface="Times New Roman" pitchFamily="18" charset="0"/>
              </a:rPr>
              <a:t>#define FORM_RESPONSE_REDIRECTTO</a:t>
            </a:r>
          </a:p>
          <a:p>
            <a:pPr marL="468313" indent="-468313" algn="ctr">
              <a:buFont typeface="Arial" pitchFamily="34" charset="0"/>
              <a:buNone/>
            </a:pPr>
            <a:r>
              <a:rPr lang="en-US" sz="2300" smtClean="0">
                <a:latin typeface="Times New Roman" pitchFamily="18" charset="0"/>
                <a:cs typeface="Times New Roman" pitchFamily="18" charset="0"/>
              </a:rPr>
              <a:t>"http://" REDIRECTHOST "/formresponse.shtml“</a:t>
            </a:r>
          </a:p>
          <a:p>
            <a:pPr marL="468313" indent="-468313" algn="just">
              <a:buFont typeface="Wingdings" pitchFamily="2" charset="2"/>
              <a:buChar char="Ø"/>
            </a:pPr>
            <a:r>
              <a:rPr lang="en-US" sz="2300" smtClean="0">
                <a:latin typeface="Times New Roman" pitchFamily="18" charset="0"/>
                <a:cs typeface="Times New Roman" pitchFamily="18" charset="0"/>
              </a:rPr>
              <a:t>All C functions not declared as root go to extended memory.</a:t>
            </a:r>
          </a:p>
          <a:p>
            <a:pPr marL="468313" indent="-468313" algn="just">
              <a:buFont typeface="Wingdings" pitchFamily="2" charset="2"/>
              <a:buChar char="Ø"/>
            </a:pPr>
            <a:r>
              <a:rPr lang="en-US" sz="2300" smtClean="0">
                <a:latin typeface="Times New Roman" pitchFamily="18" charset="0"/>
                <a:cs typeface="Times New Roman" pitchFamily="18" charset="0"/>
              </a:rPr>
              <a:t>The </a:t>
            </a:r>
            <a:r>
              <a:rPr lang="en-US" sz="2300" i="1" smtClean="0">
                <a:latin typeface="Times New Roman" pitchFamily="18" charset="0"/>
                <a:cs typeface="Times New Roman" pitchFamily="18" charset="0"/>
              </a:rPr>
              <a:t>dcrtcp.lib </a:t>
            </a:r>
            <a:r>
              <a:rPr lang="en-US" sz="2300" smtClean="0">
                <a:latin typeface="Times New Roman" pitchFamily="18" charset="0"/>
                <a:cs typeface="Times New Roman" pitchFamily="18" charset="0"/>
              </a:rPr>
              <a:t>library supports IP and TCP. The </a:t>
            </a:r>
            <a:r>
              <a:rPr lang="en-US" sz="2300" i="1" smtClean="0">
                <a:latin typeface="Times New Roman" pitchFamily="18" charset="0"/>
                <a:cs typeface="Times New Roman" pitchFamily="18" charset="0"/>
              </a:rPr>
              <a:t>http.lib library supports HTTP functions. </a:t>
            </a:r>
          </a:p>
          <a:p>
            <a:pPr marL="468313" indent="-468313" algn="ctr">
              <a:buFont typeface="Arial" pitchFamily="34" charset="0"/>
              <a:buNone/>
            </a:pPr>
            <a:r>
              <a:rPr lang="en-US" sz="2300" i="1" smtClean="0">
                <a:latin typeface="Times New Roman" pitchFamily="18" charset="0"/>
                <a:cs typeface="Times New Roman" pitchFamily="18" charset="0"/>
              </a:rPr>
              <a:t>#</a:t>
            </a:r>
            <a:r>
              <a:rPr lang="en-US" sz="2300" smtClean="0">
                <a:latin typeface="Times New Roman" pitchFamily="18" charset="0"/>
                <a:cs typeface="Times New Roman" pitchFamily="18" charset="0"/>
              </a:rPr>
              <a:t>memmap xmem</a:t>
            </a:r>
          </a:p>
          <a:p>
            <a:pPr marL="468313" indent="-468313" algn="ctr">
              <a:buFont typeface="Arial" pitchFamily="34" charset="0"/>
              <a:buNone/>
            </a:pPr>
            <a:r>
              <a:rPr lang="en-US" sz="2300" smtClean="0">
                <a:latin typeface="Times New Roman" pitchFamily="18" charset="0"/>
                <a:cs typeface="Times New Roman" pitchFamily="18" charset="0"/>
              </a:rPr>
              <a:t>#use "dcrtcp.lib"</a:t>
            </a:r>
          </a:p>
          <a:p>
            <a:pPr marL="468313" indent="-468313" algn="ctr">
              <a:buFont typeface="Arial" pitchFamily="34" charset="0"/>
              <a:buNone/>
            </a:pPr>
            <a:r>
              <a:rPr lang="en-US" sz="2300" smtClean="0">
                <a:latin typeface="Times New Roman" pitchFamily="18" charset="0"/>
                <a:cs typeface="Times New Roman" pitchFamily="18" charset="0"/>
              </a:rPr>
              <a:t>#use "http.lib"</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361500235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#ximport directive loads a file from the development PC into the Rabbit’s Flash memory. </a:t>
            </a:r>
          </a:p>
          <a:p>
            <a:pPr algn="just">
              <a:buFont typeface="Wingdings" pitchFamily="2" charset="2"/>
              <a:buChar char="Ø"/>
            </a:pPr>
            <a:r>
              <a:rPr lang="en-US" sz="2400" smtClean="0">
                <a:latin typeface="Times New Roman" pitchFamily="18" charset="0"/>
                <a:cs typeface="Times New Roman" pitchFamily="18" charset="0"/>
              </a:rPr>
              <a:t>The directive associates the symbol form_response_shtml with the file’s address in memory.</a:t>
            </a:r>
          </a:p>
          <a:p>
            <a:pPr algn="ctr">
              <a:buFont typeface="Arial" pitchFamily="34" charset="0"/>
              <a:buNone/>
            </a:pPr>
            <a:r>
              <a:rPr lang="en-US" sz="2000" smtClean="0">
                <a:latin typeface="Times New Roman" pitchFamily="18" charset="0"/>
                <a:cs typeface="Times New Roman" pitchFamily="18" charset="0"/>
              </a:rPr>
              <a:t>#ximport "c:/rabbitserver/formresponse.shtml” form_response_shtml</a:t>
            </a:r>
          </a:p>
          <a:p>
            <a:pPr algn="just">
              <a:buFont typeface="Wingdings" pitchFamily="2" charset="2"/>
              <a:buChar char="Ø"/>
            </a:pPr>
            <a:r>
              <a:rPr lang="en-US" sz="2400" smtClean="0">
                <a:latin typeface="Times New Roman" pitchFamily="18" charset="0"/>
                <a:cs typeface="Times New Roman" pitchFamily="18" charset="0"/>
              </a:rPr>
              <a:t>The HttpType structure specifies the handler to use with different file extensions. </a:t>
            </a:r>
          </a:p>
          <a:p>
            <a:pPr algn="just">
              <a:buFont typeface="Wingdings" pitchFamily="2" charset="2"/>
              <a:buChar char="Ø"/>
            </a:pPr>
            <a:r>
              <a:rPr lang="en-US" sz="2400" smtClean="0">
                <a:latin typeface="Times New Roman" pitchFamily="18" charset="0"/>
                <a:cs typeface="Times New Roman" pitchFamily="18" charset="0"/>
              </a:rPr>
              <a:t>Web pages that contain SSI directives have the extension </a:t>
            </a:r>
            <a:r>
              <a:rPr lang="en-US" sz="2400" i="1" smtClean="0">
                <a:latin typeface="Times New Roman" pitchFamily="18" charset="0"/>
                <a:cs typeface="Times New Roman" pitchFamily="18" charset="0"/>
              </a:rPr>
              <a:t>.shtml </a:t>
            </a:r>
            <a:r>
              <a:rPr lang="en-US" sz="2400" smtClean="0">
                <a:latin typeface="Times New Roman" pitchFamily="18" charset="0"/>
                <a:cs typeface="Times New Roman" pitchFamily="18" charset="0"/>
              </a:rPr>
              <a:t>and use Dynamic C’s SHTML handler. </a:t>
            </a:r>
          </a:p>
          <a:p>
            <a:pPr algn="just">
              <a:buFont typeface="Wingdings" pitchFamily="2" charset="2"/>
              <a:buChar char="Ø"/>
            </a:pPr>
            <a:r>
              <a:rPr lang="en-US" sz="2400" smtClean="0">
                <a:latin typeface="Times New Roman" pitchFamily="18" charset="0"/>
                <a:cs typeface="Times New Roman" pitchFamily="18" charset="0"/>
              </a:rPr>
              <a:t>Plain HTML pages use the default HTML handler.</a:t>
            </a:r>
          </a:p>
          <a:p>
            <a:pPr algn="just">
              <a:buFont typeface="Arial" pitchFamily="34" charset="0"/>
              <a:buNone/>
            </a:pPr>
            <a:r>
              <a:rPr lang="en-US" sz="2400" smtClean="0">
                <a:latin typeface="Times New Roman" pitchFamily="18" charset="0"/>
                <a:cs typeface="Times New Roman" pitchFamily="18" charset="0"/>
              </a:rPr>
              <a:t>	const HttpType http_types[]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 ".html", "text/html", NULL},</a:t>
            </a:r>
          </a:p>
          <a:p>
            <a:pPr algn="just">
              <a:buFont typeface="Arial" pitchFamily="34" charset="0"/>
              <a:buNone/>
            </a:pPr>
            <a:r>
              <a:rPr lang="en-US" sz="2400" smtClean="0">
                <a:latin typeface="Times New Roman" pitchFamily="18" charset="0"/>
                <a:cs typeface="Times New Roman" pitchFamily="18" charset="0"/>
              </a:rPr>
              <a:t>	{ ".shtml", "text/html", shtml_handler}</a:t>
            </a:r>
          </a:p>
          <a:p>
            <a:pPr algn="just">
              <a:buFont typeface="Arial" pitchFamily="34" charset="0"/>
              <a:buNone/>
            </a:pPr>
            <a:r>
              <a:rPr lang="en-US" sz="24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9879070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Content Placeholder 2"/>
          <p:cNvSpPr>
            <a:spLocks noGrp="1"/>
          </p:cNvSpPr>
          <p:nvPr>
            <p:ph idx="4294967295"/>
          </p:nvPr>
        </p:nvSpPr>
        <p:spPr>
          <a:xfrm>
            <a:off x="457200" y="533400"/>
            <a:ext cx="8229600" cy="63246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Responding to Submitted Data</a:t>
            </a:r>
          </a:p>
          <a:p>
            <a:pPr algn="just">
              <a:buFont typeface="Wingdings" pitchFamily="2" charset="2"/>
              <a:buChar char="Ø"/>
            </a:pPr>
            <a:r>
              <a:rPr lang="en-US" sz="2400" smtClean="0">
                <a:latin typeface="Times New Roman" pitchFamily="18" charset="0"/>
                <a:cs typeface="Times New Roman" pitchFamily="18" charset="0"/>
              </a:rPr>
              <a:t>On receiving form data, the form_response() function executes and calls the cgi_redirectto() function. </a:t>
            </a:r>
          </a:p>
          <a:p>
            <a:pPr algn="just">
              <a:buFont typeface="Wingdings" pitchFamily="2" charset="2"/>
              <a:buChar char="Ø"/>
            </a:pPr>
            <a:r>
              <a:rPr lang="en-US" sz="2400" smtClean="0">
                <a:latin typeface="Times New Roman" pitchFamily="18" charset="0"/>
                <a:cs typeface="Times New Roman" pitchFamily="18" charset="0"/>
              </a:rPr>
              <a:t>This function causes the server to return an HTTP response that redirects the client’s browser to the Web page named in FORM_RESPONSE_REDIRECTTO.</a:t>
            </a:r>
          </a:p>
          <a:p>
            <a:pPr algn="just">
              <a:buFont typeface="Arial" pitchFamily="34" charset="0"/>
              <a:buNone/>
            </a:pPr>
            <a:r>
              <a:rPr lang="en-US" sz="2400" smtClean="0">
                <a:latin typeface="Times New Roman" pitchFamily="18" charset="0"/>
                <a:cs typeface="Times New Roman" pitchFamily="18" charset="0"/>
              </a:rPr>
              <a:t>	int form_response(HttpState* state)</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cgi_redirectto(state, FORM_RESPONSE_REDIRECTTO );</a:t>
            </a:r>
          </a:p>
          <a:p>
            <a:pPr algn="just">
              <a:buFont typeface="Arial" pitchFamily="34" charset="0"/>
              <a:buNone/>
            </a:pPr>
            <a:r>
              <a:rPr lang="en-US" sz="2400" smtClean="0">
                <a:latin typeface="Times New Roman" pitchFamily="18" charset="0"/>
                <a:cs typeface="Times New Roman" pitchFamily="18" charset="0"/>
              </a:rPr>
              <a:t>	return 0;</a:t>
            </a:r>
          </a:p>
          <a:p>
            <a:pPr algn="just">
              <a:buFont typeface="Arial" pitchFamily="34" charset="0"/>
              <a:buNone/>
            </a:pPr>
            <a:r>
              <a:rPr lang="en-US" sz="2400" smtClean="0">
                <a:latin typeface="Times New Roman" pitchFamily="18" charset="0"/>
                <a:cs typeface="Times New Roman" pitchFamily="18" charset="0"/>
              </a:rPr>
              <a:t>	} // end form_response()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4812668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Content Placeholder 2"/>
          <p:cNvSpPr>
            <a:spLocks noGrp="1"/>
          </p:cNvSpPr>
          <p:nvPr>
            <p:ph idx="4294967295"/>
          </p:nvPr>
        </p:nvSpPr>
        <p:spPr>
          <a:xfrm>
            <a:off x="457200" y="457200"/>
            <a:ext cx="8229600" cy="6400800"/>
          </a:xfrm>
          <a:prstGeom prst="rect">
            <a:avLst/>
          </a:prstGeom>
        </p:spPr>
        <p:txBody>
          <a:bodyPr/>
          <a:lstStyle/>
          <a:p>
            <a:pPr algn="just">
              <a:buFont typeface="Arial" pitchFamily="34" charset="0"/>
              <a:buNone/>
            </a:pPr>
            <a:r>
              <a:rPr lang="en-US" sz="2300" b="1" smtClean="0">
                <a:solidFill>
                  <a:srgbClr val="0000FF"/>
                </a:solidFill>
                <a:latin typeface="Times New Roman" pitchFamily="18" charset="0"/>
                <a:cs typeface="Times New Roman" pitchFamily="18" charset="0"/>
              </a:rPr>
              <a:t>The main() Function</a:t>
            </a:r>
          </a:p>
          <a:p>
            <a:pPr marL="468313" indent="-468313" algn="just">
              <a:buFont typeface="Wingdings" pitchFamily="2" charset="2"/>
              <a:buChar char="Ø"/>
            </a:pPr>
            <a:r>
              <a:rPr lang="en-US" sz="2300" smtClean="0">
                <a:latin typeface="Times New Roman" pitchFamily="18" charset="0"/>
                <a:cs typeface="Times New Roman" pitchFamily="18" charset="0"/>
              </a:rPr>
              <a:t>The program’s main() function creates the form, initializes the TCP/IP stack and Web server, and enters an endless loop that processes received HTTP requests and can perform any other tasks the system is responsible for.</a:t>
            </a:r>
          </a:p>
          <a:p>
            <a:pPr marL="468313" indent="-468313" algn="just">
              <a:buFont typeface="Wingdings" pitchFamily="2" charset="2"/>
              <a:buChar char="Ø"/>
            </a:pPr>
            <a:r>
              <a:rPr lang="en-US" sz="2300" smtClean="0">
                <a:latin typeface="Times New Roman" pitchFamily="18" charset="0"/>
                <a:cs typeface="Times New Roman" pitchFamily="18" charset="0"/>
              </a:rPr>
              <a:t>The zserver.lib library includes a ServerSpec structure that has information about the files, functions, and variables that the server can access. </a:t>
            </a:r>
          </a:p>
          <a:p>
            <a:pPr marL="468313" indent="-468313" algn="just">
              <a:buFont typeface="Wingdings" pitchFamily="2" charset="2"/>
              <a:buChar char="Ø"/>
            </a:pPr>
            <a:r>
              <a:rPr lang="en-US" sz="2300" smtClean="0">
                <a:latin typeface="Times New Roman" pitchFamily="18" charset="0"/>
                <a:cs typeface="Times New Roman" pitchFamily="18" charset="0"/>
              </a:rPr>
              <a:t>The library contains functions that access elements in the structure. One of the items in the ServerSpec structure is an array of FormVar structures that hold information about a form’s variables. </a:t>
            </a:r>
          </a:p>
          <a:p>
            <a:pPr marL="468313" indent="-468313" algn="just">
              <a:buFont typeface="Wingdings" pitchFamily="2" charset="2"/>
              <a:buChar char="Ø"/>
            </a:pPr>
            <a:r>
              <a:rPr lang="en-US" sz="2300" smtClean="0">
                <a:latin typeface="Times New Roman" pitchFamily="18" charset="0"/>
                <a:cs typeface="Times New Roman" pitchFamily="18" charset="0"/>
              </a:rPr>
              <a:t>This application has two form variables, so it defines an array (setup) that contains two FormVar structures. </a:t>
            </a:r>
          </a:p>
          <a:p>
            <a:pPr marL="468313" indent="-468313" algn="just">
              <a:buFont typeface="Wingdings" pitchFamily="2" charset="2"/>
              <a:buChar char="Ø"/>
            </a:pPr>
            <a:r>
              <a:rPr lang="en-US" sz="2300" smtClean="0">
                <a:latin typeface="Times New Roman" pitchFamily="18" charset="0"/>
                <a:cs typeface="Times New Roman" pitchFamily="18" charset="0"/>
              </a:rPr>
              <a:t>The form, function, and var variables are values returned by ServerSpec functions.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019442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Content Placeholder 2"/>
          <p:cNvSpPr>
            <a:spLocks noGrp="1"/>
          </p:cNvSpPr>
          <p:nvPr>
            <p:ph idx="4294967295"/>
          </p:nvPr>
        </p:nvSpPr>
        <p:spPr>
          <a:xfrm>
            <a:off x="685800" y="533400"/>
            <a:ext cx="7924800" cy="46482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	void main(void) {</a:t>
            </a:r>
          </a:p>
          <a:p>
            <a:pPr>
              <a:buFont typeface="Arial" pitchFamily="34" charset="0"/>
              <a:buNone/>
            </a:pPr>
            <a:r>
              <a:rPr lang="en-US" sz="2400" smtClean="0">
                <a:latin typeface="Times New Roman" pitchFamily="18" charset="0"/>
                <a:cs typeface="Times New Roman" pitchFamily="18" charset="0"/>
              </a:rPr>
              <a:t>	FormVar setup[2];</a:t>
            </a:r>
          </a:p>
          <a:p>
            <a:pPr algn="just">
              <a:buFont typeface="Arial" pitchFamily="34" charset="0"/>
              <a:buNone/>
            </a:pPr>
            <a:r>
              <a:rPr lang="en-US" sz="2400" smtClean="0">
                <a:latin typeface="Times New Roman" pitchFamily="18" charset="0"/>
                <a:cs typeface="Times New Roman" pitchFamily="18" charset="0"/>
              </a:rPr>
              <a:t>	int form;</a:t>
            </a:r>
          </a:p>
          <a:p>
            <a:pPr algn="just">
              <a:buFont typeface="Arial" pitchFamily="34" charset="0"/>
              <a:buNone/>
            </a:pPr>
            <a:r>
              <a:rPr lang="en-US" sz="2400" smtClean="0">
                <a:latin typeface="Times New Roman" pitchFamily="18" charset="0"/>
                <a:cs typeface="Times New Roman" pitchFamily="18" charset="0"/>
              </a:rPr>
              <a:t>	int function;</a:t>
            </a:r>
          </a:p>
          <a:p>
            <a:pPr algn="just">
              <a:buFont typeface="Arial" pitchFamily="34" charset="0"/>
              <a:buNone/>
            </a:pPr>
            <a:r>
              <a:rPr lang="en-US" sz="2400" smtClean="0">
                <a:latin typeface="Times New Roman" pitchFamily="18" charset="0"/>
                <a:cs typeface="Times New Roman" pitchFamily="18" charset="0"/>
              </a:rPr>
              <a:t>	int var;</a:t>
            </a:r>
          </a:p>
          <a:p>
            <a:pPr algn="just">
              <a:buFont typeface="Wingdings" pitchFamily="2" charset="2"/>
              <a:buChar char="Ø"/>
            </a:pPr>
            <a:r>
              <a:rPr lang="en-US" sz="2400" smtClean="0">
                <a:latin typeface="Times New Roman" pitchFamily="18" charset="0"/>
                <a:cs typeface="Times New Roman" pitchFamily="18" charset="0"/>
              </a:rPr>
              <a:t>The maximum_temperature and minimum_temperature variables are the form variables that users can change.</a:t>
            </a:r>
          </a:p>
          <a:p>
            <a:pPr algn="just">
              <a:buFont typeface="Arial" pitchFamily="34" charset="0"/>
              <a:buNone/>
            </a:pPr>
            <a:r>
              <a:rPr lang="en-US" sz="2400" smtClean="0">
                <a:latin typeface="Times New Roman" pitchFamily="18" charset="0"/>
                <a:cs typeface="Times New Roman" pitchFamily="18" charset="0"/>
              </a:rPr>
              <a:t>	int maximum_temperature;</a:t>
            </a:r>
          </a:p>
          <a:p>
            <a:pPr algn="just">
              <a:buFont typeface="Arial" pitchFamily="34" charset="0"/>
              <a:buNone/>
            </a:pPr>
            <a:r>
              <a:rPr lang="en-US" sz="2400" smtClean="0">
                <a:latin typeface="Times New Roman" pitchFamily="18" charset="0"/>
                <a:cs typeface="Times New Roman" pitchFamily="18" charset="0"/>
              </a:rPr>
              <a:t>	int minimum_temperature;</a:t>
            </a:r>
          </a:p>
          <a:p>
            <a:pPr algn="just">
              <a:buFont typeface="Arial" pitchFamily="34" charset="0"/>
              <a:buNone/>
            </a:pPr>
            <a:r>
              <a:rPr lang="en-US" sz="2400" smtClean="0">
                <a:latin typeface="Times New Roman" pitchFamily="18" charset="0"/>
                <a:cs typeface="Times New Roman" pitchFamily="18" charset="0"/>
              </a:rPr>
              <a:t>	maximum_temperature = 212;</a:t>
            </a:r>
          </a:p>
          <a:p>
            <a:pPr algn="just">
              <a:buFont typeface="Arial" pitchFamily="34" charset="0"/>
              <a:buNone/>
            </a:pPr>
            <a:r>
              <a:rPr lang="en-US" sz="2400" smtClean="0">
                <a:latin typeface="Times New Roman" pitchFamily="18" charset="0"/>
                <a:cs typeface="Times New Roman" pitchFamily="18" charset="0"/>
              </a:rPr>
              <a:t>	minimum_temperature = 0;</a:t>
            </a:r>
          </a:p>
          <a:p>
            <a:pPr algn="just">
              <a:buFont typeface="Arial" pitchFamily="34"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1908778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Content Placeholder 2"/>
          <p:cNvSpPr>
            <a:spLocks noGrp="1"/>
          </p:cNvSpPr>
          <p:nvPr>
            <p:ph idx="4294967295"/>
          </p:nvPr>
        </p:nvSpPr>
        <p:spPr>
          <a:xfrm>
            <a:off x="457200" y="5334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Creating the Form</a:t>
            </a:r>
          </a:p>
          <a:p>
            <a:pPr algn="just">
              <a:buFont typeface="Wingdings" pitchFamily="2" charset="2"/>
              <a:buChar char="Ø"/>
            </a:pPr>
            <a:r>
              <a:rPr lang="en-US" sz="2400" smtClean="0">
                <a:latin typeface="Times New Roman" pitchFamily="18" charset="0"/>
                <a:cs typeface="Times New Roman" pitchFamily="18" charset="0"/>
              </a:rPr>
              <a:t>A series of ServerSpec functions sets up the form and configures the server to serve the form and the page sent in response to receiving form data.</a:t>
            </a:r>
          </a:p>
          <a:p>
            <a:pPr>
              <a:spcBef>
                <a:spcPts val="1800"/>
              </a:spcBef>
              <a:buFont typeface="Arial" pitchFamily="34" charset="0"/>
              <a:buNone/>
            </a:pPr>
            <a:r>
              <a:rPr lang="en-US" sz="2400" b="1" smtClean="0">
                <a:solidFill>
                  <a:srgbClr val="0000FF"/>
                </a:solidFill>
                <a:latin typeface="Times New Roman" pitchFamily="18" charset="0"/>
                <a:cs typeface="Times New Roman" pitchFamily="18" charset="0"/>
              </a:rPr>
              <a:t>Adding a Web page. </a:t>
            </a:r>
          </a:p>
          <a:p>
            <a:pPr algn="just">
              <a:buFont typeface="Wingdings" pitchFamily="2" charset="2"/>
              <a:buChar char="Ø"/>
            </a:pPr>
            <a:r>
              <a:rPr lang="en-US" sz="2400" b="1" smtClean="0">
                <a:latin typeface="Times New Roman" pitchFamily="18" charset="0"/>
                <a:cs typeface="Times New Roman" pitchFamily="18" charset="0"/>
              </a:rPr>
              <a:t>The sspec_addxmemfile() function names the </a:t>
            </a:r>
            <a:r>
              <a:rPr lang="en-US" sz="2400" smtClean="0">
                <a:latin typeface="Times New Roman" pitchFamily="18" charset="0"/>
                <a:cs typeface="Times New Roman" pitchFamily="18" charset="0"/>
              </a:rPr>
              <a:t>Web page that users will see after submitting form data:</a:t>
            </a:r>
          </a:p>
          <a:p>
            <a:pPr algn="ctr">
              <a:buFont typeface="Arial" pitchFamily="34" charset="0"/>
              <a:buNone/>
            </a:pPr>
            <a:r>
              <a:rPr lang="en-US" sz="2400" smtClean="0">
                <a:latin typeface="Times New Roman" pitchFamily="18" charset="0"/>
                <a:cs typeface="Times New Roman" pitchFamily="18" charset="0"/>
              </a:rPr>
              <a:t>sspec_addxmemfile ("formresponse.shtml",</a:t>
            </a:r>
          </a:p>
          <a:p>
            <a:pPr algn="ctr">
              <a:buFont typeface="Arial" pitchFamily="34" charset="0"/>
              <a:buNone/>
            </a:pPr>
            <a:r>
              <a:rPr lang="en-US" sz="2400" smtClean="0">
                <a:latin typeface="Times New Roman" pitchFamily="18" charset="0"/>
                <a:cs typeface="Times New Roman" pitchFamily="18" charset="0"/>
              </a:rPr>
              <a:t>form_response_shtml, SERVER_HTTP);</a:t>
            </a:r>
          </a:p>
          <a:p>
            <a:pPr algn="just">
              <a:spcBef>
                <a:spcPts val="1800"/>
              </a:spcBef>
              <a:buFont typeface="Wingdings" pitchFamily="2" charset="2"/>
              <a:buChar char="Ø"/>
            </a:pPr>
            <a:r>
              <a:rPr lang="en-US" sz="2400" smtClean="0">
                <a:latin typeface="Times New Roman" pitchFamily="18" charset="0"/>
                <a:cs typeface="Times New Roman" pitchFamily="18" charset="0"/>
              </a:rPr>
              <a:t>The function has three parameters: "formresponse.shtml" is the name of the file containing the Web page on the server. form_response_shtml is the location where the #ximport directive stored the file.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06172412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8" name="Content Placeholder 2"/>
          <p:cNvSpPr>
            <a:spLocks noGrp="1"/>
          </p:cNvSpPr>
          <p:nvPr>
            <p:ph idx="4294967295"/>
          </p:nvPr>
        </p:nvSpPr>
        <p:spPr>
          <a:xfrm>
            <a:off x="457200" y="762000"/>
            <a:ext cx="8229600" cy="6172200"/>
          </a:xfrm>
          <a:prstGeom prst="rect">
            <a:avLst/>
          </a:prstGeom>
        </p:spPr>
        <p:txBody>
          <a:bodyPr/>
          <a:lstStyle/>
          <a:p>
            <a:pPr marL="468313" indent="-468313" algn="just">
              <a:buFont typeface="Wingdings" pitchFamily="2" charset="2"/>
              <a:buChar char="Ø"/>
            </a:pPr>
            <a:r>
              <a:rPr lang="en-US" sz="2200" dirty="0" smtClean="0">
                <a:latin typeface="Times New Roman" pitchFamily="18" charset="0"/>
                <a:cs typeface="Times New Roman" pitchFamily="18" charset="0"/>
              </a:rPr>
              <a:t>SERVER_HTTP indicates that the file is valid for Dynamic C’s HTTP server. (Dynamic C also supports SERVER_FTP). </a:t>
            </a:r>
          </a:p>
          <a:p>
            <a:pPr marL="468313" indent="-468313" algn="just">
              <a:buFont typeface="Wingdings" pitchFamily="2" charset="2"/>
              <a:buChar char="Ø"/>
            </a:pPr>
            <a:r>
              <a:rPr lang="en-US" sz="2200" dirty="0" smtClean="0">
                <a:latin typeface="Times New Roman" pitchFamily="18" charset="0"/>
                <a:cs typeface="Times New Roman" pitchFamily="18" charset="0"/>
              </a:rPr>
              <a:t>The function returns the location of the file in the </a:t>
            </a:r>
            <a:r>
              <a:rPr lang="en-US" sz="2200" dirty="0" err="1" smtClean="0">
                <a:latin typeface="Times New Roman" pitchFamily="18" charset="0"/>
                <a:cs typeface="Times New Roman" pitchFamily="18" charset="0"/>
              </a:rPr>
              <a:t>ServerSpec</a:t>
            </a:r>
            <a:r>
              <a:rPr lang="en-US" sz="2200" dirty="0" smtClean="0">
                <a:latin typeface="Times New Roman" pitchFamily="18" charset="0"/>
                <a:cs typeface="Times New Roman" pitchFamily="18" charset="0"/>
              </a:rPr>
              <a:t> structure or -1 on failure.</a:t>
            </a:r>
          </a:p>
          <a:p>
            <a:pPr marL="468313" indent="-468313">
              <a:buFont typeface="Arial" pitchFamily="34" charset="0"/>
              <a:buNone/>
            </a:pPr>
            <a:r>
              <a:rPr lang="en-US" sz="2200" b="1" dirty="0" smtClean="0">
                <a:solidFill>
                  <a:srgbClr val="0000FF"/>
                </a:solidFill>
                <a:latin typeface="Times New Roman" pitchFamily="18" charset="0"/>
                <a:cs typeface="Times New Roman" pitchFamily="18" charset="0"/>
              </a:rPr>
              <a:t>Adding a Form: </a:t>
            </a:r>
          </a:p>
          <a:p>
            <a:pPr marL="468313" indent="-468313" algn="just">
              <a:buFont typeface="Wingdings" pitchFamily="2" charset="2"/>
              <a:buChar char="Ø"/>
            </a:pP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sspec_addform</a:t>
            </a:r>
            <a:r>
              <a:rPr lang="en-US" sz="2200" dirty="0" smtClean="0">
                <a:latin typeface="Times New Roman" pitchFamily="18" charset="0"/>
                <a:cs typeface="Times New Roman" pitchFamily="18" charset="0"/>
              </a:rPr>
              <a:t>() function adds a form to the </a:t>
            </a:r>
            <a:r>
              <a:rPr lang="en-US" sz="2200" dirty="0" err="1" smtClean="0">
                <a:latin typeface="Times New Roman" pitchFamily="18" charset="0"/>
                <a:cs typeface="Times New Roman" pitchFamily="18" charset="0"/>
              </a:rPr>
              <a:t>ServerSpec</a:t>
            </a:r>
            <a:r>
              <a:rPr lang="en-US" sz="2200" dirty="0" smtClean="0">
                <a:latin typeface="Times New Roman" pitchFamily="18" charset="0"/>
                <a:cs typeface="Times New Roman" pitchFamily="18" charset="0"/>
              </a:rPr>
              <a:t> structure: </a:t>
            </a:r>
          </a:p>
          <a:p>
            <a:pPr marL="468313" indent="-468313" algn="just">
              <a:buFont typeface="Arial" pitchFamily="34" charset="0"/>
              <a:buNone/>
            </a:pPr>
            <a:r>
              <a:rPr lang="en-US" sz="2200" dirty="0" smtClean="0">
                <a:latin typeface="Times New Roman" pitchFamily="18" charset="0"/>
                <a:cs typeface="Times New Roman" pitchFamily="18" charset="0"/>
              </a:rPr>
              <a:t>	form = </a:t>
            </a:r>
            <a:r>
              <a:rPr lang="en-US" sz="2200" dirty="0" err="1" smtClean="0">
                <a:latin typeface="Times New Roman" pitchFamily="18" charset="0"/>
                <a:cs typeface="Times New Roman" pitchFamily="18" charset="0"/>
              </a:rPr>
              <a:t>sspec_addform</a:t>
            </a:r>
            <a:r>
              <a:rPr lang="en-US" sz="2200" dirty="0" smtClean="0">
                <a:latin typeface="Times New Roman" pitchFamily="18" charset="0"/>
                <a:cs typeface="Times New Roman" pitchFamily="18" charset="0"/>
              </a:rPr>
              <a:t> ("setup.html", setup, 2, SERVER_HTTP);</a:t>
            </a:r>
          </a:p>
          <a:p>
            <a:pPr marL="468313" indent="-468313" algn="just">
              <a:buFont typeface="Wingdings" pitchFamily="2" charset="2"/>
              <a:buChar char="Ø"/>
            </a:pPr>
            <a:r>
              <a:rPr lang="en-US" sz="2200" dirty="0" smtClean="0">
                <a:latin typeface="Times New Roman" pitchFamily="18" charset="0"/>
                <a:cs typeface="Times New Roman" pitchFamily="18" charset="0"/>
              </a:rPr>
              <a:t>The function has four parameters: </a:t>
            </a:r>
          </a:p>
          <a:p>
            <a:pPr marL="468313" indent="-468313" algn="just">
              <a:buFont typeface="Arial" pitchFamily="34" charset="0"/>
              <a:buNone/>
            </a:pPr>
            <a:r>
              <a:rPr lang="en-US" sz="2200" dirty="0" smtClean="0">
                <a:latin typeface="Times New Roman" pitchFamily="18" charset="0"/>
                <a:cs typeface="Times New Roman" pitchFamily="18" charset="0"/>
              </a:rPr>
              <a:t>	"setup.html" is the name of the form’s Web page on the server.</a:t>
            </a:r>
          </a:p>
          <a:p>
            <a:pPr marL="468313" indent="-468313">
              <a:buFont typeface="Arial" pitchFamily="34" charset="0"/>
              <a:buNone/>
            </a:pPr>
            <a:r>
              <a:rPr lang="en-US" sz="2200" dirty="0" smtClean="0">
                <a:latin typeface="Times New Roman" pitchFamily="18" charset="0"/>
                <a:cs typeface="Times New Roman" pitchFamily="18" charset="0"/>
              </a:rPr>
              <a:t>	2 is the number of entries in the setup array.</a:t>
            </a:r>
          </a:p>
          <a:p>
            <a:pPr marL="468313" indent="-468313">
              <a:buFont typeface="Arial" pitchFamily="34" charset="0"/>
              <a:buNone/>
            </a:pPr>
            <a:r>
              <a:rPr lang="en-US" sz="2200" dirty="0" smtClean="0">
                <a:latin typeface="Times New Roman" pitchFamily="18" charset="0"/>
                <a:cs typeface="Times New Roman" pitchFamily="18" charset="0"/>
              </a:rPr>
              <a:t>	SERVER_HTTP indicates that the form is valid for Dynamic C’s HTTP server.</a:t>
            </a:r>
          </a:p>
          <a:p>
            <a:pPr marL="468313" indent="-468313" algn="just">
              <a:buFont typeface="Wingdings" pitchFamily="2" charset="2"/>
              <a:buChar char="Ø"/>
            </a:pPr>
            <a:r>
              <a:rPr lang="en-US" sz="2200" dirty="0" smtClean="0">
                <a:latin typeface="Times New Roman" pitchFamily="18" charset="0"/>
                <a:cs typeface="Times New Roman" pitchFamily="18" charset="0"/>
              </a:rPr>
              <a:t>The value returned, form, is the form’s location in the </a:t>
            </a:r>
            <a:r>
              <a:rPr lang="en-US" sz="2200" dirty="0" err="1" smtClean="0">
                <a:latin typeface="Times New Roman" pitchFamily="18" charset="0"/>
                <a:cs typeface="Times New Roman" pitchFamily="18" charset="0"/>
              </a:rPr>
              <a:t>ServerSpec</a:t>
            </a:r>
            <a:r>
              <a:rPr lang="en-US" sz="2200" dirty="0" smtClean="0">
                <a:latin typeface="Times New Roman" pitchFamily="18" charset="0"/>
                <a:cs typeface="Times New Roman" pitchFamily="18" charset="0"/>
              </a:rPr>
              <a:t> array.</a:t>
            </a:r>
          </a:p>
          <a:p>
            <a:pPr>
              <a:buFont typeface="Arial" pitchFamily="34" charset="0"/>
              <a:buNone/>
            </a:pPr>
            <a:endParaRPr lang="en-US" sz="2200" dirty="0"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166858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457200" y="838200"/>
            <a:ext cx="8229600" cy="5715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BitRdPortI() function reads the bit, and BitWrPortI() writes to the bit.</a:t>
            </a:r>
          </a:p>
          <a:p>
            <a:pPr>
              <a:buFont typeface="Arial" pitchFamily="34" charset="0"/>
              <a:buNone/>
            </a:pPr>
            <a:r>
              <a:rPr lang="en-US" sz="2400" smtClean="0">
                <a:latin typeface="Times New Roman" pitchFamily="18" charset="0"/>
                <a:cs typeface="Times New Roman" pitchFamily="18" charset="0"/>
              </a:rPr>
              <a:t>	test_bit = (BitRdPortI(PGDR, 6));</a:t>
            </a:r>
          </a:p>
          <a:p>
            <a:pPr>
              <a:buFont typeface="Arial" pitchFamily="34" charset="0"/>
              <a:buNone/>
            </a:pPr>
            <a:r>
              <a:rPr lang="en-US" sz="2400" smtClean="0">
                <a:latin typeface="Times New Roman" pitchFamily="18" charset="0"/>
                <a:cs typeface="Times New Roman" pitchFamily="18" charset="0"/>
              </a:rPr>
              <a:t>	send_buffer[1] = (char)test_bit;</a:t>
            </a:r>
          </a:p>
          <a:p>
            <a:pPr>
              <a:buFont typeface="Arial" pitchFamily="34" charset="0"/>
              <a:buNone/>
            </a:pPr>
            <a:r>
              <a:rPr lang="en-US" sz="2400" smtClean="0">
                <a:latin typeface="Times New Roman" pitchFamily="18" charset="0"/>
                <a:cs typeface="Times New Roman" pitchFamily="18" charset="0"/>
              </a:rPr>
              <a:t>	if (test_bit == 0)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BitWrPortI(PGDR, &amp;PGDRShadow, 1, 6);</a:t>
            </a:r>
          </a:p>
          <a:p>
            <a:pPr>
              <a:buFont typeface="Arial" pitchFamily="34" charset="0"/>
              <a:buNone/>
            </a:pPr>
            <a:r>
              <a:rPr lang="en-US" sz="2400" smtClean="0">
                <a:latin typeface="Times New Roman" pitchFamily="18" charset="0"/>
                <a:cs typeface="Times New Roman" pitchFamily="18" charset="0"/>
              </a:rPr>
              <a:t>	} </a:t>
            </a:r>
          </a:p>
          <a:p>
            <a:pPr>
              <a:buFont typeface="Arial" pitchFamily="34" charset="0"/>
              <a:buNone/>
            </a:pPr>
            <a:r>
              <a:rPr lang="en-US" sz="2400" smtClean="0">
                <a:latin typeface="Times New Roman" pitchFamily="18" charset="0"/>
                <a:cs typeface="Times New Roman" pitchFamily="18" charset="0"/>
              </a:rPr>
              <a:t>else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BitWrPortI(PGDR, &amp;PGDRShadow, 0, 6);</a:t>
            </a:r>
          </a:p>
          <a:p>
            <a:pPr>
              <a:buFont typeface="Arial" pitchFamily="34" charset="0"/>
              <a:buNone/>
            </a:pPr>
            <a:r>
              <a:rPr lang="en-US" sz="2400" smtClean="0">
                <a:latin typeface="Times New Roman" pitchFamily="18" charset="0"/>
                <a:cs typeface="Times New Roman" pitchFamily="18" charset="0"/>
              </a:rPr>
              <a:t>	}</a:t>
            </a:r>
          </a:p>
          <a:p>
            <a:pPr algn="just"/>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848600" y="228600"/>
            <a:ext cx="838200" cy="685800"/>
          </a:xfrm>
          <a:prstGeom prst="rect">
            <a:avLst/>
          </a:prstGeom>
          <a:noFill/>
        </p:spPr>
      </p:pic>
    </p:spTree>
    <p:extLst>
      <p:ext uri="{BB962C8B-B14F-4D97-AF65-F5344CB8AC3E}">
        <p14:creationId xmlns="" xmlns:p14="http://schemas.microsoft.com/office/powerpoint/2010/main" val="144152904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Content Placeholder 2"/>
          <p:cNvSpPr>
            <a:spLocks noGrp="1"/>
          </p:cNvSpPr>
          <p:nvPr>
            <p:ph idx="4294967295"/>
          </p:nvPr>
        </p:nvSpPr>
        <p:spPr>
          <a:xfrm>
            <a:off x="457200" y="533400"/>
            <a:ext cx="8229600" cy="6172200"/>
          </a:xfrm>
          <a:prstGeom prst="rect">
            <a:avLst/>
          </a:prstGeom>
        </p:spPr>
        <p:txBody>
          <a:bodyPr/>
          <a:lstStyle/>
          <a:p>
            <a:pPr marL="468313" indent="-468313" algn="just">
              <a:buFont typeface="Wingdings" pitchFamily="2" charset="2"/>
              <a:buChar char="Ø"/>
            </a:pPr>
            <a:r>
              <a:rPr lang="en-US" sz="2400" smtClean="0">
                <a:latin typeface="Times New Roman" pitchFamily="18" charset="0"/>
                <a:cs typeface="Times New Roman" pitchFamily="18" charset="0"/>
              </a:rPr>
              <a:t>The sspec_setformtitle() function sets the title the form will display:</a:t>
            </a:r>
          </a:p>
          <a:p>
            <a:pPr marL="465138" indent="0" algn="just">
              <a:buNone/>
            </a:pPr>
            <a:r>
              <a:rPr lang="en-US" sz="2400" smtClean="0">
                <a:latin typeface="Times New Roman" pitchFamily="18" charset="0"/>
                <a:cs typeface="Times New Roman" pitchFamily="18" charset="0"/>
              </a:rPr>
              <a:t>sspec_setformtitle(form, "Temperature Alarm Setup");</a:t>
            </a:r>
          </a:p>
          <a:p>
            <a:pPr marL="468313" indent="-468313" algn="just">
              <a:buFont typeface="Wingdings" pitchFamily="2" charset="2"/>
              <a:buChar char="Ø"/>
            </a:pPr>
            <a:r>
              <a:rPr lang="en-US" sz="2400" smtClean="0">
                <a:latin typeface="Times New Roman" pitchFamily="18" charset="0"/>
                <a:cs typeface="Times New Roman" pitchFamily="18" charset="0"/>
              </a:rPr>
              <a:t>The function has two parameters: form is the value returned by sspec_addform(). "Temperature Alarm Setup" is the title. The function returns zero on success or -1 on failure.</a:t>
            </a:r>
          </a:p>
          <a:p>
            <a:pPr marL="468313" indent="-468313">
              <a:buFont typeface="Arial" pitchFamily="34" charset="0"/>
              <a:buNone/>
            </a:pPr>
            <a:r>
              <a:rPr lang="en-US" sz="2400" b="1" smtClean="0">
                <a:solidFill>
                  <a:srgbClr val="0000FF"/>
                </a:solidFill>
                <a:latin typeface="Times New Roman" pitchFamily="18" charset="0"/>
                <a:cs typeface="Times New Roman" pitchFamily="18" charset="0"/>
              </a:rPr>
              <a:t>Adding a Function: </a:t>
            </a:r>
          </a:p>
          <a:p>
            <a:pPr marL="468313" indent="-468313" algn="just">
              <a:buFont typeface="Wingdings" pitchFamily="2" charset="2"/>
              <a:buChar char="Ø"/>
            </a:pPr>
            <a:r>
              <a:rPr lang="en-US" sz="2400" smtClean="0">
                <a:latin typeface="Times New Roman" pitchFamily="18" charset="0"/>
                <a:cs typeface="Times New Roman" pitchFamily="18" charset="0"/>
              </a:rPr>
              <a:t>The sspec_addfunction() function adds a function to the list of objects the Web server recognizes. </a:t>
            </a:r>
          </a:p>
          <a:p>
            <a:pPr marL="468313" indent="-468313">
              <a:buFont typeface="Arial" pitchFamily="34" charset="0"/>
              <a:buNone/>
            </a:pPr>
            <a:r>
              <a:rPr lang="en-US" sz="2400" smtClean="0">
                <a:latin typeface="Times New Roman" pitchFamily="18" charset="0"/>
                <a:cs typeface="Times New Roman" pitchFamily="18" charset="0"/>
              </a:rPr>
              <a:t>	function = sspec_addfunction("form_response“, form_response, SERVER_HTTP);</a:t>
            </a:r>
          </a:p>
          <a:p>
            <a:pPr marL="468313" indent="-468313" algn="just">
              <a:buFont typeface="Wingdings" pitchFamily="2" charset="2"/>
              <a:buChar char="Ø"/>
            </a:pPr>
            <a:r>
              <a:rPr lang="en-US" sz="2400" smtClean="0">
                <a:latin typeface="Times New Roman" pitchFamily="18" charset="0"/>
                <a:cs typeface="Times New Roman" pitchFamily="18" charset="0"/>
              </a:rPr>
              <a:t>The function has three parameters:</a:t>
            </a:r>
          </a:p>
          <a:p>
            <a:pPr marL="468313" indent="-468313" algn="just">
              <a:buFont typeface="Arial" pitchFamily="34" charset="0"/>
              <a:buNone/>
            </a:pPr>
            <a:r>
              <a:rPr lang="en-US" sz="2400" smtClean="0">
                <a:latin typeface="Times New Roman" pitchFamily="18" charset="0"/>
                <a:cs typeface="Times New Roman" pitchFamily="18" charset="0"/>
              </a:rPr>
              <a:t>	"form_response" is the function’s name. form_response is a pointer to the function. SERVER_HTTP indicates that the function is valid for Dynamic C’s HTTP server.</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8803432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Content Placeholder 2"/>
          <p:cNvSpPr>
            <a:spLocks noGrp="1"/>
          </p:cNvSpPr>
          <p:nvPr>
            <p:ph idx="4294967295"/>
          </p:nvPr>
        </p:nvSpPr>
        <p:spPr>
          <a:xfrm>
            <a:off x="457200" y="6096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Adding a Function to Call on Receiving Form Data</a:t>
            </a:r>
          </a:p>
          <a:p>
            <a:pPr marL="468313" indent="-468313" algn="just">
              <a:buFont typeface="Wingdings" pitchFamily="2" charset="2"/>
              <a:buChar char="Ø"/>
            </a:pPr>
            <a:r>
              <a:rPr lang="en-US" sz="2400" smtClean="0">
                <a:latin typeface="Times New Roman" pitchFamily="18" charset="0"/>
                <a:cs typeface="Times New Roman" pitchFamily="18" charset="0"/>
              </a:rPr>
              <a:t>The sspec_setformepilog() function names the function that the server will call after receiving form data from a client:</a:t>
            </a:r>
          </a:p>
          <a:p>
            <a:pPr marL="468313" indent="-468313" algn="ctr">
              <a:buFont typeface="Arial" pitchFamily="34" charset="0"/>
              <a:buNone/>
            </a:pPr>
            <a:r>
              <a:rPr lang="en-US" sz="2400" smtClean="0">
                <a:latin typeface="Times New Roman" pitchFamily="18" charset="0"/>
                <a:cs typeface="Times New Roman" pitchFamily="18" charset="0"/>
              </a:rPr>
              <a:t>sspec_setformepilog(form, function);</a:t>
            </a:r>
          </a:p>
          <a:p>
            <a:pPr marL="468313" indent="-468313" algn="just">
              <a:spcBef>
                <a:spcPts val="1800"/>
              </a:spcBef>
              <a:buFont typeface="Wingdings" pitchFamily="2" charset="2"/>
              <a:buChar char="Ø"/>
            </a:pPr>
            <a:r>
              <a:rPr lang="en-US" sz="2400" smtClean="0">
                <a:latin typeface="Times New Roman" pitchFamily="18" charset="0"/>
                <a:cs typeface="Times New Roman" pitchFamily="18" charset="0"/>
              </a:rPr>
              <a:t>The function has two parameters: </a:t>
            </a:r>
          </a:p>
          <a:p>
            <a:pPr marL="468313" indent="-468313" algn="just">
              <a:buFont typeface="Arial" pitchFamily="34" charset="0"/>
              <a:buNone/>
            </a:pPr>
            <a:r>
              <a:rPr lang="en-US" sz="2400" smtClean="0">
                <a:latin typeface="Times New Roman" pitchFamily="18" charset="0"/>
                <a:cs typeface="Times New Roman" pitchFamily="18" charset="0"/>
              </a:rPr>
              <a:t>	form is the value returned by sspec_addform(). </a:t>
            </a:r>
          </a:p>
          <a:p>
            <a:pPr marL="468313" indent="-468313" algn="just">
              <a:buFont typeface="Arial" pitchFamily="34" charset="0"/>
              <a:buNone/>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function is the value returned by sspec_addfunction(). </a:t>
            </a:r>
          </a:p>
          <a:p>
            <a:pPr marL="468313" indent="-468313" algn="just">
              <a:buFont typeface="Arial" pitchFamily="34" charset="0"/>
              <a:buNone/>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The function returns zero on success or -1 on failure. (325)</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4132247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a:xfrm>
            <a:off x="457200" y="6096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Dynamic C’s </a:t>
            </a:r>
            <a:r>
              <a:rPr lang="en-US" sz="2400" dirty="0" err="1" smtClean="0">
                <a:latin typeface="Times New Roman" pitchFamily="18" charset="0"/>
                <a:cs typeface="Times New Roman" pitchFamily="18" charset="0"/>
              </a:rPr>
              <a:t>udp_send</a:t>
            </a:r>
            <a:r>
              <a:rPr lang="en-US" sz="2400" dirty="0" smtClean="0">
                <a:latin typeface="Times New Roman" pitchFamily="18" charset="0"/>
                <a:cs typeface="Times New Roman" pitchFamily="18" charset="0"/>
              </a:rPr>
              <a:t>() function sends the datagram. The function call requires a pointer to the local socket (&amp;</a:t>
            </a:r>
            <a:r>
              <a:rPr lang="en-US" sz="2400" dirty="0" err="1" smtClean="0">
                <a:latin typeface="Times New Roman" pitchFamily="18" charset="0"/>
                <a:cs typeface="Times New Roman" pitchFamily="18" charset="0"/>
              </a:rPr>
              <a:t>my_socket</a:t>
            </a:r>
            <a:r>
              <a:rPr lang="en-US" sz="2400" dirty="0" smtClean="0">
                <a:latin typeface="Times New Roman" pitchFamily="18" charset="0"/>
                <a:cs typeface="Times New Roman" pitchFamily="18" charset="0"/>
              </a:rPr>
              <a:t>), a buffer with data to send (</a:t>
            </a:r>
            <a:r>
              <a:rPr lang="en-US" sz="2400" dirty="0" err="1" smtClean="0">
                <a:latin typeface="Times New Roman" pitchFamily="18" charset="0"/>
                <a:cs typeface="Times New Roman" pitchFamily="18" charset="0"/>
              </a:rPr>
              <a:t>send_buffer</a:t>
            </a:r>
            <a:r>
              <a:rPr lang="en-US" sz="2400" dirty="0" smtClean="0">
                <a:latin typeface="Times New Roman" pitchFamily="18" charset="0"/>
                <a:cs typeface="Times New Roman" pitchFamily="18" charset="0"/>
              </a:rPr>
              <a:t>), and the number of bytes in the buffer to send(</a:t>
            </a:r>
            <a:r>
              <a:rPr lang="en-US" sz="2400" dirty="0" err="1" smtClean="0">
                <a:latin typeface="Times New Roman" pitchFamily="18" charset="0"/>
                <a:cs typeface="Times New Roman" pitchFamily="18" charset="0"/>
              </a:rPr>
              <a:t>sizeof</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send_buffer</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On success, </a:t>
            </a:r>
            <a:r>
              <a:rPr lang="en-US" sz="2400" dirty="0" err="1" smtClean="0">
                <a:latin typeface="Times New Roman" pitchFamily="18" charset="0"/>
                <a:cs typeface="Times New Roman" pitchFamily="18" charset="0"/>
              </a:rPr>
              <a:t>udp_send</a:t>
            </a:r>
            <a:r>
              <a:rPr lang="en-US" sz="2400" dirty="0" smtClean="0">
                <a:latin typeface="Times New Roman" pitchFamily="18" charset="0"/>
                <a:cs typeface="Times New Roman" pitchFamily="18" charset="0"/>
              </a:rPr>
              <a:t>() returns the number of bytes sent. On failure, the program closes and attempts to reopen the socket. If the call to </a:t>
            </a:r>
            <a:r>
              <a:rPr lang="en-US" sz="2400" dirty="0" err="1" smtClean="0">
                <a:latin typeface="Times New Roman" pitchFamily="18" charset="0"/>
                <a:cs typeface="Times New Roman" pitchFamily="18" charset="0"/>
              </a:rPr>
              <a:t>udp_open</a:t>
            </a:r>
            <a:r>
              <a:rPr lang="en-US" sz="2400" dirty="0" smtClean="0">
                <a:latin typeface="Times New Roman" pitchFamily="18" charset="0"/>
                <a:cs typeface="Times New Roman" pitchFamily="18" charset="0"/>
              </a:rPr>
              <a:t>() fails, the application ends.</a:t>
            </a:r>
          </a:p>
          <a:p>
            <a:pPr>
              <a:buFont typeface="Arial" pitchFamily="34" charset="0"/>
              <a:buNone/>
            </a:pPr>
            <a:r>
              <a:rPr lang="en-US" sz="2400" dirty="0" err="1" smtClean="0">
                <a:latin typeface="Times New Roman" pitchFamily="18" charset="0"/>
                <a:cs typeface="Times New Roman" pitchFamily="18" charset="0"/>
              </a:rPr>
              <a:t>return_value</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udp_send</a:t>
            </a:r>
            <a:r>
              <a:rPr lang="en-US" sz="2400" dirty="0" smtClean="0">
                <a:latin typeface="Times New Roman" pitchFamily="18" charset="0"/>
                <a:cs typeface="Times New Roman" pitchFamily="18" charset="0"/>
              </a:rPr>
              <a:t>(&amp;</a:t>
            </a:r>
            <a:r>
              <a:rPr lang="en-US" sz="2400" dirty="0" err="1" smtClean="0">
                <a:latin typeface="Times New Roman" pitchFamily="18" charset="0"/>
                <a:cs typeface="Times New Roman" pitchFamily="18" charset="0"/>
              </a:rPr>
              <a:t>my_socket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send_buffer</a:t>
            </a:r>
            <a:r>
              <a:rPr lang="en-US" sz="2400" dirty="0" smtClean="0">
                <a:latin typeface="Times New Roman" pitchFamily="18" charset="0"/>
                <a:cs typeface="Times New Roman" pitchFamily="18" charset="0"/>
              </a:rPr>
              <a:t>,</a:t>
            </a:r>
          </a:p>
          <a:p>
            <a:pPr>
              <a:buFont typeface="Arial" pitchFamily="34" charset="0"/>
              <a:buNone/>
            </a:pPr>
            <a:r>
              <a:rPr lang="en-US" sz="2400" dirty="0" err="1" smtClean="0">
                <a:latin typeface="Times New Roman" pitchFamily="18" charset="0"/>
                <a:cs typeface="Times New Roman" pitchFamily="18" charset="0"/>
              </a:rPr>
              <a:t>sizeof</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send_buffer</a:t>
            </a: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if (</a:t>
            </a:r>
            <a:r>
              <a:rPr lang="en-US" sz="2400" dirty="0" err="1" smtClean="0">
                <a:latin typeface="Times New Roman" pitchFamily="18" charset="0"/>
                <a:cs typeface="Times New Roman" pitchFamily="18" charset="0"/>
              </a:rPr>
              <a:t>return_value</a:t>
            </a:r>
            <a:r>
              <a:rPr lang="en-US" sz="2400" dirty="0" smtClean="0">
                <a:latin typeface="Times New Roman" pitchFamily="18" charset="0"/>
                <a:cs typeface="Times New Roman" pitchFamily="18" charset="0"/>
              </a:rPr>
              <a:t> &lt; 0) </a:t>
            </a:r>
          </a:p>
          <a:p>
            <a:pPr>
              <a:buFont typeface="Arial" pitchFamily="34" charset="0"/>
              <a:buNone/>
            </a:pP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printf</a:t>
            </a:r>
            <a:r>
              <a:rPr lang="en-US" sz="2400" dirty="0" smtClean="0">
                <a:latin typeface="Times New Roman" pitchFamily="18" charset="0"/>
                <a:cs typeface="Times New Roman" pitchFamily="18" charset="0"/>
              </a:rPr>
              <a:t>("Error sending datagram. Closing and reopening</a:t>
            </a:r>
          </a:p>
          <a:p>
            <a:pPr>
              <a:buFont typeface="Arial" pitchFamily="34" charset="0"/>
              <a:buNone/>
            </a:pPr>
            <a:r>
              <a:rPr lang="en-US" sz="2400" dirty="0" smtClean="0">
                <a:latin typeface="Times New Roman" pitchFamily="18" charset="0"/>
                <a:cs typeface="Times New Roman" pitchFamily="18" charset="0"/>
              </a:rPr>
              <a:t>socket.\n");</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sock_close</a:t>
            </a:r>
            <a:r>
              <a:rPr lang="en-US" sz="2400" dirty="0" smtClean="0">
                <a:latin typeface="Times New Roman" pitchFamily="18" charset="0"/>
                <a:cs typeface="Times New Roman" pitchFamily="18" charset="0"/>
              </a:rPr>
              <a:t>(&amp;</a:t>
            </a:r>
            <a:r>
              <a:rPr lang="en-US" sz="2400" dirty="0" err="1" smtClean="0">
                <a:latin typeface="Times New Roman" pitchFamily="18" charset="0"/>
                <a:cs typeface="Times New Roman" pitchFamily="18" charset="0"/>
              </a:rPr>
              <a:t>my_socket</a:t>
            </a: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4364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457200" y="457200"/>
            <a:ext cx="8229600" cy="63246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if(!udp_open(&amp;my_socket, LOCAL_PORT,</a:t>
            </a:r>
          </a:p>
          <a:p>
            <a:pPr>
              <a:buFont typeface="Arial" pitchFamily="34" charset="0"/>
              <a:buNone/>
            </a:pPr>
            <a:r>
              <a:rPr lang="en-US" sz="2400" smtClean="0">
                <a:latin typeface="Times New Roman" pitchFamily="18" charset="0"/>
                <a:cs typeface="Times New Roman" pitchFamily="18" charset="0"/>
              </a:rPr>
              <a:t>resolve(REMOTE_IP), REMOTE_PORT, NULL))</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printf("udp_open failed.\n");</a:t>
            </a:r>
          </a:p>
          <a:p>
            <a:pPr>
              <a:buFont typeface="Arial" pitchFamily="34" charset="0"/>
              <a:buNone/>
            </a:pPr>
            <a:r>
              <a:rPr lang="en-US" sz="2400" smtClean="0">
                <a:latin typeface="Times New Roman" pitchFamily="18" charset="0"/>
                <a:cs typeface="Times New Roman" pitchFamily="18" charset="0"/>
              </a:rPr>
              <a:t>	exit(0);</a:t>
            </a:r>
          </a:p>
          <a:p>
            <a:pPr>
              <a:buFont typeface="Arial" pitchFamily="34" charset="0"/>
              <a:buNone/>
            </a:pPr>
            <a:r>
              <a:rPr lang="en-US" sz="2400" smtClean="0">
                <a:latin typeface="Times New Roman" pitchFamily="18" charset="0"/>
                <a:cs typeface="Times New Roman" pitchFamily="18" charset="0"/>
              </a:rPr>
              <a:t>}</a:t>
            </a:r>
          </a:p>
          <a:p>
            <a:pPr>
              <a:buFont typeface="Arial" pitchFamily="34" charset="0"/>
              <a:buNone/>
            </a:pPr>
            <a:r>
              <a:rPr lang="en-US" sz="2400" smtClean="0">
                <a:latin typeface="Times New Roman" pitchFamily="18" charset="0"/>
                <a:cs typeface="Times New Roman" pitchFamily="18" charset="0"/>
              </a:rPr>
              <a:t>}</a:t>
            </a:r>
          </a:p>
          <a:p>
            <a:pPr>
              <a:buFont typeface="Arial" pitchFamily="34" charset="0"/>
              <a:buNone/>
            </a:pPr>
            <a:r>
              <a:rPr lang="en-US" sz="2400" smtClean="0">
                <a:latin typeface="Times New Roman" pitchFamily="18" charset="0"/>
                <a:cs typeface="Times New Roman" pitchFamily="18" charset="0"/>
              </a:rPr>
              <a:t>else </a:t>
            </a:r>
          </a:p>
          <a:p>
            <a:pPr>
              <a:buFont typeface="Arial" pitchFamily="34" charset="0"/>
              <a:buNone/>
            </a:pPr>
            <a:r>
              <a:rPr lang="en-US" sz="2400" smtClean="0">
                <a:latin typeface="Times New Roman" pitchFamily="18" charset="0"/>
                <a:cs typeface="Times New Roman" pitchFamily="18" charset="0"/>
              </a:rPr>
              <a:t>{</a:t>
            </a:r>
          </a:p>
          <a:p>
            <a:pPr>
              <a:buFont typeface="Arial" pitchFamily="34" charset="0"/>
              <a:buNone/>
            </a:pPr>
            <a:r>
              <a:rPr lang="en-US" sz="2400" smtClean="0">
                <a:latin typeface="Times New Roman" pitchFamily="18" charset="0"/>
                <a:cs typeface="Times New Roman" pitchFamily="18" charset="0"/>
              </a:rPr>
              <a:t>		printf("Sent: Message number %d \n", sequence);</a:t>
            </a:r>
          </a:p>
          <a:p>
            <a:pPr>
              <a:buFont typeface="Arial" pitchFamily="34" charset="0"/>
              <a:buNone/>
            </a:pPr>
            <a:r>
              <a:rPr lang="en-US" sz="2400" smtClean="0">
                <a:latin typeface="Times New Roman" pitchFamily="18" charset="0"/>
                <a:cs typeface="Times New Roman" pitchFamily="18" charset="0"/>
              </a:rPr>
              <a:t>}</a:t>
            </a:r>
          </a:p>
          <a:p>
            <a:pPr>
              <a:buFont typeface="Arial" pitchFamily="34" charset="0"/>
              <a:buNone/>
            </a:pPr>
            <a:r>
              <a:rPr lang="en-US" sz="2400" smtClean="0">
                <a:latin typeface="Times New Roman" pitchFamily="18" charset="0"/>
                <a:cs typeface="Times New Roman" pitchFamily="18" charset="0"/>
              </a:rPr>
              <a:t>return 1;</a:t>
            </a:r>
          </a:p>
          <a:p>
            <a:pPr>
              <a:buFont typeface="Arial" pitchFamily="34" charset="0"/>
              <a:buNone/>
            </a:pPr>
            <a:r>
              <a:rPr lang="en-US" sz="2400" smtClean="0">
                <a:latin typeface="Times New Roman" pitchFamily="18" charset="0"/>
                <a:cs typeface="Times New Roman" pitchFamily="18" charset="0"/>
              </a:rPr>
              <a:t>} // end send_packet()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828400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457200" y="381000"/>
            <a:ext cx="8229600" cy="6248400"/>
          </a:xfrm>
          <a:prstGeom prst="rect">
            <a:avLst/>
          </a:prstGeom>
        </p:spPr>
        <p:txBody>
          <a:bodyPr/>
          <a:lstStyle/>
          <a:p>
            <a:pPr>
              <a:buFont typeface="Arial" pitchFamily="34" charset="0"/>
              <a:buNone/>
            </a:pPr>
            <a:r>
              <a:rPr lang="en-US" sz="2200" b="1" smtClean="0">
                <a:solidFill>
                  <a:srgbClr val="0000FF"/>
                </a:solidFill>
                <a:latin typeface="Times New Roman" pitchFamily="18" charset="0"/>
                <a:cs typeface="Times New Roman" pitchFamily="18" charset="0"/>
              </a:rPr>
              <a:t>	TINI Code</a:t>
            </a:r>
          </a:p>
          <a:p>
            <a:pPr algn="just">
              <a:buFont typeface="Wingdings" pitchFamily="2" charset="2"/>
              <a:buChar char="Ø"/>
            </a:pPr>
            <a:r>
              <a:rPr lang="en-US" sz="2200" smtClean="0">
                <a:latin typeface="Times New Roman" pitchFamily="18" charset="0"/>
                <a:cs typeface="Times New Roman" pitchFamily="18" charset="0"/>
              </a:rPr>
              <a:t>TINI users can also use UDP to communicate with remote hosts. Java’s java.net.DatagramSocket class includes methods for sending and receiving UDP datagrams.</a:t>
            </a:r>
          </a:p>
          <a:p>
            <a:pPr algn="just">
              <a:buFont typeface="Wingdings" pitchFamily="2" charset="2"/>
              <a:buChar char="Ø"/>
            </a:pPr>
            <a:r>
              <a:rPr lang="en-US" sz="2200" smtClean="0">
                <a:latin typeface="Times New Roman" pitchFamily="18" charset="0"/>
                <a:cs typeface="Times New Roman" pitchFamily="18" charset="0"/>
              </a:rPr>
              <a:t>If we run the TINI application from a Telnet session, the status messages display in the Telnet window.</a:t>
            </a:r>
          </a:p>
          <a:p>
            <a:pPr algn="just">
              <a:buFont typeface="Wingdings" pitchFamily="2" charset="2"/>
              <a:buChar char="Ø"/>
            </a:pPr>
            <a:r>
              <a:rPr lang="en-US" sz="2200" smtClean="0">
                <a:latin typeface="Times New Roman" pitchFamily="18" charset="0"/>
                <a:cs typeface="Times New Roman" pitchFamily="18" charset="0"/>
              </a:rPr>
              <a:t>To kill a process, type ps at the command prompt to obtain a list of the processes currently running and the number assigned to each: ps</a:t>
            </a:r>
          </a:p>
          <a:p>
            <a:pPr marL="508000" indent="-231775">
              <a:buFont typeface="Arial" pitchFamily="34" charset="0"/>
              <a:buNone/>
            </a:pPr>
            <a:r>
              <a:rPr lang="en-US" sz="2200" smtClean="0">
                <a:latin typeface="Times New Roman" pitchFamily="18" charset="0"/>
                <a:cs typeface="Times New Roman" pitchFamily="18" charset="0"/>
              </a:rPr>
              <a:t>3 processes</a:t>
            </a:r>
          </a:p>
          <a:p>
            <a:pPr marL="508000" indent="-231775">
              <a:buFont typeface="Arial" pitchFamily="34" charset="0"/>
              <a:buNone/>
            </a:pPr>
            <a:r>
              <a:rPr lang="en-US" sz="2200" smtClean="0">
                <a:latin typeface="Times New Roman" pitchFamily="18" charset="0"/>
                <a:cs typeface="Times New Roman" pitchFamily="18" charset="0"/>
              </a:rPr>
              <a:t>1: Java GC (Owner root)</a:t>
            </a:r>
          </a:p>
          <a:p>
            <a:pPr marL="508000" indent="-231775">
              <a:buFont typeface="Arial" pitchFamily="34" charset="0"/>
              <a:buNone/>
            </a:pPr>
            <a:r>
              <a:rPr lang="en-US" sz="2200" smtClean="0">
                <a:latin typeface="Times New Roman" pitchFamily="18" charset="0"/>
                <a:cs typeface="Times New Roman" pitchFamily="18" charset="0"/>
              </a:rPr>
              <a:t>2: init (Owner root)</a:t>
            </a:r>
          </a:p>
          <a:p>
            <a:pPr marL="508000" indent="-231775">
              <a:buFont typeface="Arial" pitchFamily="34" charset="0"/>
              <a:buNone/>
            </a:pPr>
            <a:r>
              <a:rPr lang="en-US" sz="2200" smtClean="0">
                <a:latin typeface="Times New Roman" pitchFamily="18" charset="0"/>
                <a:cs typeface="Times New Roman" pitchFamily="18" charset="0"/>
              </a:rPr>
              <a:t>4: UdpSend.tini (Owner root)</a:t>
            </a:r>
          </a:p>
          <a:p>
            <a:pPr marL="290513" indent="0">
              <a:buFont typeface="Arial" pitchFamily="34" charset="0"/>
              <a:buNone/>
            </a:pPr>
            <a:r>
              <a:rPr lang="en-US" sz="2200" smtClean="0">
                <a:latin typeface="Times New Roman" pitchFamily="18" charset="0"/>
                <a:cs typeface="Times New Roman" pitchFamily="18" charset="0"/>
              </a:rPr>
              <a:t>To kill a specific process, type kill followed by the number of the process. </a:t>
            </a:r>
          </a:p>
          <a:p>
            <a:pPr marL="290513" indent="0">
              <a:buFont typeface="Arial" pitchFamily="34" charset="0"/>
              <a:buNone/>
            </a:pPr>
            <a:r>
              <a:rPr lang="en-US" sz="2200" smtClean="0">
                <a:latin typeface="Times New Roman" pitchFamily="18" charset="0"/>
                <a:cs typeface="Times New Roman" pitchFamily="18" charset="0"/>
              </a:rPr>
              <a:t>kill 4</a:t>
            </a:r>
          </a:p>
          <a:p>
            <a:pPr marL="508000" indent="-231775">
              <a:buFont typeface="Arial" pitchFamily="34" charset="0"/>
              <a:buNone/>
            </a:pPr>
            <a:r>
              <a:rPr lang="en-US" sz="2200" smtClean="0">
                <a:latin typeface="Times New Roman" pitchFamily="18" charset="0"/>
                <a:cs typeface="Times New Roman" pitchFamily="18" charset="0"/>
              </a:rPr>
              <a:t>The specified process then ends.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925093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457200" y="533400"/>
            <a:ext cx="8229600" cy="61722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	Imports and Initial Declares</a:t>
            </a:r>
          </a:p>
          <a:p>
            <a:pPr algn="just">
              <a:buFont typeface="Wingdings" pitchFamily="2" charset="2"/>
              <a:buChar char="Ø"/>
            </a:pPr>
            <a:r>
              <a:rPr lang="en-US" sz="2400" smtClean="0">
                <a:latin typeface="Times New Roman" pitchFamily="18" charset="0"/>
                <a:cs typeface="Times New Roman" pitchFamily="18" charset="0"/>
              </a:rPr>
              <a:t>The application imports java.io classes to support input and output operations, java.net classes to support networking functions, and theTINI-specific BitPort class to enable reading and writing to port bits.</a:t>
            </a:r>
          </a:p>
          <a:p>
            <a:pPr marL="265113" indent="-33338">
              <a:buFont typeface="Arial" pitchFamily="34" charset="0"/>
              <a:buNone/>
            </a:pPr>
            <a:r>
              <a:rPr lang="en-US" sz="2400" smtClean="0">
                <a:latin typeface="Times New Roman" pitchFamily="18" charset="0"/>
                <a:cs typeface="Times New Roman" pitchFamily="18" charset="0"/>
              </a:rPr>
              <a:t>import java.io.*;</a:t>
            </a:r>
          </a:p>
          <a:p>
            <a:pPr marL="265113" indent="-33338">
              <a:buFont typeface="Arial" pitchFamily="34" charset="0"/>
              <a:buNone/>
            </a:pPr>
            <a:r>
              <a:rPr lang="en-US" sz="2400" smtClean="0">
                <a:latin typeface="Times New Roman" pitchFamily="18" charset="0"/>
                <a:cs typeface="Times New Roman" pitchFamily="18" charset="0"/>
              </a:rPr>
              <a:t>import java.net.*;</a:t>
            </a:r>
          </a:p>
          <a:p>
            <a:pPr marL="265113" indent="-33338">
              <a:buFont typeface="Arial" pitchFamily="34" charset="0"/>
              <a:buNone/>
            </a:pPr>
            <a:r>
              <a:rPr lang="en-US" sz="2400" smtClean="0">
                <a:latin typeface="Times New Roman" pitchFamily="18" charset="0"/>
                <a:cs typeface="Times New Roman" pitchFamily="18" charset="0"/>
              </a:rPr>
              <a:t>import com.dalsemi.system.BitPort;</a:t>
            </a:r>
          </a:p>
          <a:p>
            <a:pPr marL="265113" indent="-33338">
              <a:spcBef>
                <a:spcPts val="1800"/>
              </a:spcBef>
              <a:buFont typeface="Arial" pitchFamily="34" charset="0"/>
              <a:buNone/>
            </a:pPr>
            <a:r>
              <a:rPr lang="en-US" sz="2400" b="1" smtClean="0">
                <a:solidFill>
                  <a:srgbClr val="0000FF"/>
                </a:solidFill>
                <a:latin typeface="Times New Roman" pitchFamily="18" charset="0"/>
                <a:cs typeface="Times New Roman" pitchFamily="18" charset="0"/>
              </a:rPr>
              <a:t>Starting the Thread to Send Datagrams</a:t>
            </a:r>
          </a:p>
          <a:p>
            <a:pPr algn="just">
              <a:buFont typeface="Wingdings" pitchFamily="2" charset="2"/>
              <a:buChar char="Ø"/>
            </a:pPr>
            <a:r>
              <a:rPr lang="en-US" sz="2400" smtClean="0">
                <a:latin typeface="Times New Roman" pitchFamily="18" charset="0"/>
                <a:cs typeface="Times New Roman" pitchFamily="18" charset="0"/>
              </a:rPr>
              <a:t>The class’s constructor has three parameters: the IP address and port of the computer to send datagrams to (destinationInetAddress and destinationPort) and the amount of time to delay between sending datagrams (delayTime).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118024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609600"/>
            <a:ext cx="8229600" cy="6096000"/>
          </a:xfrm>
          <a:prstGeom prst="rect">
            <a:avLst/>
          </a:prstGeom>
        </p:spPr>
        <p:txBody>
          <a:bodyPr/>
          <a:lstStyle/>
          <a:p>
            <a:pPr marL="265113" indent="-265113">
              <a:buFont typeface="Wingdings" pitchFamily="2" charset="2"/>
              <a:buChar char="Ø"/>
            </a:pPr>
            <a:r>
              <a:rPr lang="en-US" sz="2400" dirty="0" smtClean="0">
                <a:latin typeface="Times New Roman" pitchFamily="18" charset="0"/>
                <a:cs typeface="Times New Roman" pitchFamily="18" charset="0"/>
              </a:rPr>
              <a:t>A Socket Exception is thrown if the socket can’t be created.</a:t>
            </a:r>
          </a:p>
          <a:p>
            <a:pPr marL="265113" indent="25400">
              <a:buFont typeface="Arial" pitchFamily="34" charset="0"/>
              <a:buNone/>
            </a:pPr>
            <a:r>
              <a:rPr lang="en-US" sz="2400" dirty="0" smtClean="0">
                <a:latin typeface="Times New Roman" pitchFamily="18" charset="0"/>
                <a:cs typeface="Times New Roman" pitchFamily="18" charset="0"/>
              </a:rPr>
              <a:t>public </a:t>
            </a:r>
            <a:r>
              <a:rPr lang="en-US" sz="2400" dirty="0" err="1" smtClean="0">
                <a:latin typeface="Times New Roman" pitchFamily="18" charset="0"/>
                <a:cs typeface="Times New Roman" pitchFamily="18" charset="0"/>
              </a:rPr>
              <a:t>UdpSend</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InetAddress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destinationInetAddress</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destinationPort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delayTime</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throws </a:t>
            </a:r>
            <a:r>
              <a:rPr lang="en-US" sz="2400" dirty="0" err="1" smtClean="0">
                <a:latin typeface="Times New Roman" pitchFamily="18" charset="0"/>
                <a:cs typeface="Times New Roman" pitchFamily="18" charset="0"/>
              </a:rPr>
              <a:t>SocketException</a:t>
            </a:r>
            <a:r>
              <a:rPr lang="en-US" sz="2400" dirty="0" smtClean="0">
                <a:latin typeface="Times New Roman" pitchFamily="18" charset="0"/>
                <a:cs typeface="Times New Roman" pitchFamily="18" charset="0"/>
              </a:rPr>
              <a:t> {</a:t>
            </a:r>
          </a:p>
          <a:p>
            <a:pPr marL="265113" indent="-265113" algn="just">
              <a:buFont typeface="Wingdings" pitchFamily="2" charset="2"/>
              <a:buChar char="Ø"/>
            </a:pPr>
            <a:r>
              <a:rPr lang="en-US" sz="2400" dirty="0" smtClean="0">
                <a:latin typeface="Times New Roman" pitchFamily="18" charset="0"/>
                <a:cs typeface="Times New Roman" pitchFamily="18" charset="0"/>
              </a:rPr>
              <a:t>The byte array </a:t>
            </a:r>
            <a:r>
              <a:rPr lang="en-US" sz="2400" dirty="0" err="1" smtClean="0">
                <a:latin typeface="Times New Roman" pitchFamily="18" charset="0"/>
                <a:cs typeface="Times New Roman" pitchFamily="18" charset="0"/>
              </a:rPr>
              <a:t>dataToSend</a:t>
            </a:r>
            <a:r>
              <a:rPr lang="en-US" sz="2400" dirty="0" smtClean="0">
                <a:latin typeface="Times New Roman" pitchFamily="18" charset="0"/>
                <a:cs typeface="Times New Roman" pitchFamily="18" charset="0"/>
              </a:rPr>
              <a:t> holds the data to send to the remote host. For this application, the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are just two bytes.</a:t>
            </a:r>
          </a:p>
          <a:p>
            <a:pPr marL="265113" indent="-265113" algn="ctr">
              <a:buFont typeface="Arial" pitchFamily="34" charset="0"/>
              <a:buNone/>
            </a:pPr>
            <a:r>
              <a:rPr lang="en-US" sz="2400" dirty="0" smtClean="0">
                <a:latin typeface="Times New Roman" pitchFamily="18" charset="0"/>
                <a:cs typeface="Times New Roman" pitchFamily="18" charset="0"/>
              </a:rPr>
              <a:t>byte[] </a:t>
            </a:r>
            <a:r>
              <a:rPr lang="en-US" sz="2400" dirty="0" err="1" smtClean="0">
                <a:latin typeface="Times New Roman" pitchFamily="18" charset="0"/>
                <a:cs typeface="Times New Roman" pitchFamily="18" charset="0"/>
              </a:rPr>
              <a:t>dataToSend</a:t>
            </a:r>
            <a:r>
              <a:rPr lang="en-US" sz="2400" dirty="0" smtClean="0">
                <a:latin typeface="Times New Roman" pitchFamily="18" charset="0"/>
                <a:cs typeface="Times New Roman" pitchFamily="18" charset="0"/>
              </a:rPr>
              <a:t> = new byte[2];</a:t>
            </a:r>
          </a:p>
          <a:p>
            <a:pPr marL="265113" indent="-265113"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delayTime</a:t>
            </a:r>
            <a:r>
              <a:rPr lang="en-US" sz="2400" dirty="0" smtClean="0">
                <a:latin typeface="Times New Roman" pitchFamily="18" charset="0"/>
                <a:cs typeface="Times New Roman" pitchFamily="18" charset="0"/>
              </a:rPr>
              <a:t> variable that the </a:t>
            </a:r>
            <a:r>
              <a:rPr lang="en-US" sz="2400" dirty="0" err="1" smtClean="0">
                <a:latin typeface="Times New Roman" pitchFamily="18" charset="0"/>
                <a:cs typeface="Times New Roman" pitchFamily="18" charset="0"/>
              </a:rPr>
              <a:t>datagramSender</a:t>
            </a:r>
            <a:r>
              <a:rPr lang="en-US" sz="2400" dirty="0" smtClean="0">
                <a:latin typeface="Times New Roman" pitchFamily="18" charset="0"/>
                <a:cs typeface="Times New Roman" pitchFamily="18" charset="0"/>
              </a:rPr>
              <a:t> thread will use is set to the value of the </a:t>
            </a:r>
            <a:r>
              <a:rPr lang="en-US" sz="2400" dirty="0" err="1" smtClean="0">
                <a:latin typeface="Times New Roman" pitchFamily="18" charset="0"/>
                <a:cs typeface="Times New Roman" pitchFamily="18" charset="0"/>
              </a:rPr>
              <a:t>delayTime</a:t>
            </a:r>
            <a:r>
              <a:rPr lang="en-US" sz="2400" dirty="0" smtClean="0">
                <a:latin typeface="Times New Roman" pitchFamily="18" charset="0"/>
                <a:cs typeface="Times New Roman" pitchFamily="18" charset="0"/>
              </a:rPr>
              <a:t> parameter.</a:t>
            </a:r>
          </a:p>
          <a:p>
            <a:pPr marL="265113" indent="-265113" algn="ctr">
              <a:buFont typeface="Arial" pitchFamily="34" charset="0"/>
              <a:buNone/>
            </a:pPr>
            <a:r>
              <a:rPr lang="en-US" sz="2400" dirty="0" err="1" smtClean="0">
                <a:latin typeface="Times New Roman" pitchFamily="18" charset="0"/>
                <a:cs typeface="Times New Roman" pitchFamily="18" charset="0"/>
              </a:rPr>
              <a:t>this.delayTime</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delayTime</a:t>
            </a:r>
            <a:r>
              <a:rPr lang="en-US" sz="2400" dirty="0" smtClean="0">
                <a:latin typeface="Times New Roman" pitchFamily="18" charset="0"/>
                <a:cs typeface="Times New Roman" pitchFamily="18" charset="0"/>
              </a:rPr>
              <a:t>;</a:t>
            </a:r>
          </a:p>
          <a:p>
            <a:pPr marL="265113" indent="-265113" algn="just">
              <a:buFont typeface="Wingdings" pitchFamily="2" charset="2"/>
              <a:buChar char="Ø"/>
            </a:pPr>
            <a:r>
              <a:rPr lang="en-US" sz="2400" dirty="0" smtClean="0">
                <a:latin typeface="Times New Roman" pitchFamily="18" charset="0"/>
                <a:cs typeface="Times New Roman" pitchFamily="18" charset="0"/>
              </a:rPr>
              <a:t>Communications with the remote host use the </a:t>
            </a:r>
            <a:r>
              <a:rPr lang="en-US" sz="2400" dirty="0" err="1" smtClean="0">
                <a:latin typeface="Times New Roman" pitchFamily="18" charset="0"/>
                <a:cs typeface="Times New Roman" pitchFamily="18" charset="0"/>
              </a:rPr>
              <a:t>DatagramSocket</a:t>
            </a:r>
            <a:r>
              <a:rPr lang="en-US" sz="2400" dirty="0" smtClean="0">
                <a:latin typeface="Times New Roman" pitchFamily="18" charset="0"/>
                <a:cs typeface="Times New Roman" pitchFamily="18" charset="0"/>
              </a:rPr>
              <a:t> object </a:t>
            </a:r>
            <a:r>
              <a:rPr lang="en-US" sz="2400" dirty="0" err="1" smtClean="0">
                <a:latin typeface="Times New Roman" pitchFamily="18" charset="0"/>
                <a:cs typeface="Times New Roman" pitchFamily="18" charset="0"/>
              </a:rPr>
              <a:t>udpSocket</a:t>
            </a:r>
            <a:r>
              <a:rPr lang="en-US" sz="2400" dirty="0" smtClean="0">
                <a:latin typeface="Times New Roman" pitchFamily="18" charset="0"/>
                <a:cs typeface="Times New Roman" pitchFamily="18" charset="0"/>
              </a:rPr>
              <a:t>. The socket uses an available local port; the program code doesn’t have to specify a port.</a:t>
            </a:r>
          </a:p>
          <a:p>
            <a:pPr marL="265113" indent="-265113" algn="ctr">
              <a:buFont typeface="Arial" pitchFamily="34" charset="0"/>
              <a:buNone/>
            </a:pPr>
            <a:r>
              <a:rPr lang="en-US" sz="2400" dirty="0" err="1" smtClean="0">
                <a:latin typeface="Times New Roman" pitchFamily="18" charset="0"/>
                <a:cs typeface="Times New Roman" pitchFamily="18" charset="0"/>
              </a:rPr>
              <a:t>udpSocket</a:t>
            </a:r>
            <a:r>
              <a:rPr lang="en-US" sz="2400" dirty="0" smtClean="0">
                <a:latin typeface="Times New Roman" pitchFamily="18" charset="0"/>
                <a:cs typeface="Times New Roman" pitchFamily="18" charset="0"/>
              </a:rPr>
              <a:t> = new </a:t>
            </a:r>
            <a:r>
              <a:rPr lang="en-US" sz="2400" dirty="0" err="1" smtClean="0">
                <a:latin typeface="Times New Roman" pitchFamily="18" charset="0"/>
                <a:cs typeface="Times New Roman" pitchFamily="18" charset="0"/>
              </a:rPr>
              <a:t>DatagramSocket</a:t>
            </a: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591798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a:xfrm>
            <a:off x="457200" y="762000"/>
            <a:ext cx="8229600" cy="5867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datagrams sent to the remote host are stored in the DatagramPacket object udpPacket. </a:t>
            </a:r>
          </a:p>
          <a:p>
            <a:pPr algn="just">
              <a:spcBef>
                <a:spcPts val="1200"/>
              </a:spcBef>
              <a:buFont typeface="Wingdings" pitchFamily="2" charset="2"/>
              <a:buChar char="Ø"/>
            </a:pPr>
            <a:r>
              <a:rPr lang="en-US" sz="2400" smtClean="0">
                <a:latin typeface="Times New Roman" pitchFamily="18" charset="0"/>
                <a:cs typeface="Times New Roman" pitchFamily="18" charset="0"/>
              </a:rPr>
              <a:t>The object specifies a byte array that contains the data to send (dataToSend), the length of the byte array (dataToSend.length), and the IP address and port number to send the datagrams to (destinationInetAddress, destinationPort).</a:t>
            </a:r>
          </a:p>
          <a:p>
            <a:pPr marL="265113" indent="25400">
              <a:spcBef>
                <a:spcPts val="1200"/>
              </a:spcBef>
              <a:buFont typeface="Arial" pitchFamily="34" charset="0"/>
              <a:buNone/>
            </a:pPr>
            <a:r>
              <a:rPr lang="en-US" sz="2400" smtClean="0">
                <a:latin typeface="Times New Roman" pitchFamily="18" charset="0"/>
                <a:cs typeface="Times New Roman" pitchFamily="18" charset="0"/>
              </a:rPr>
              <a:t>udpPacket = new DatagramPacket(dataToSend,</a:t>
            </a:r>
          </a:p>
          <a:p>
            <a:pPr marL="265113" indent="25400">
              <a:buFont typeface="Arial" pitchFamily="34" charset="0"/>
              <a:buNone/>
            </a:pPr>
            <a:r>
              <a:rPr lang="en-US" sz="2400" smtClean="0">
                <a:latin typeface="Times New Roman" pitchFamily="18" charset="0"/>
                <a:cs typeface="Times New Roman" pitchFamily="18" charset="0"/>
              </a:rPr>
              <a:t>dataToSend.length, destinationInetAddress,</a:t>
            </a:r>
          </a:p>
          <a:p>
            <a:pPr marL="265113" indent="25400">
              <a:buFont typeface="Arial" pitchFamily="34" charset="0"/>
              <a:buNone/>
            </a:pPr>
            <a:r>
              <a:rPr lang="en-US" sz="2400" smtClean="0">
                <a:latin typeface="Times New Roman" pitchFamily="18" charset="0"/>
                <a:cs typeface="Times New Roman" pitchFamily="18" charset="0"/>
              </a:rPr>
              <a:t>destinationPort);</a:t>
            </a:r>
          </a:p>
          <a:p>
            <a:pPr algn="just">
              <a:spcBef>
                <a:spcPts val="1200"/>
              </a:spcBef>
              <a:buFont typeface="Wingdings" pitchFamily="2" charset="2"/>
              <a:buChar char="Ø"/>
            </a:pPr>
            <a:r>
              <a:rPr lang="en-US" sz="2400" smtClean="0">
                <a:latin typeface="Times New Roman" pitchFamily="18" charset="0"/>
                <a:cs typeface="Times New Roman" pitchFamily="18" charset="0"/>
              </a:rPr>
              <a:t>The datagramSender thread manages the sending of the datagrams. </a:t>
            </a:r>
          </a:p>
          <a:p>
            <a:pPr algn="just">
              <a:spcBef>
                <a:spcPts val="1200"/>
              </a:spcBef>
              <a:buFont typeface="Wingdings" pitchFamily="2" charset="2"/>
              <a:buChar char="Ø"/>
            </a:pPr>
            <a:r>
              <a:rPr lang="en-US" sz="2400" smtClean="0">
                <a:latin typeface="Times New Roman" pitchFamily="18" charset="0"/>
                <a:cs typeface="Times New Roman" pitchFamily="18" charset="0"/>
              </a:rPr>
              <a:t>Using a separate thread enables the application to perform other tasks without having to wait for the thread’s timer to time out.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1435869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200" y="7620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Setting the thread’s </a:t>
            </a:r>
            <a:r>
              <a:rPr lang="en-US" sz="2400" dirty="0" err="1" smtClean="0">
                <a:latin typeface="Times New Roman" pitchFamily="18" charset="0"/>
                <a:cs typeface="Times New Roman" pitchFamily="18" charset="0"/>
              </a:rPr>
              <a:t>setDaemon</a:t>
            </a:r>
            <a:r>
              <a:rPr lang="en-US" sz="2400" dirty="0" smtClean="0">
                <a:latin typeface="Times New Roman" pitchFamily="18" charset="0"/>
                <a:cs typeface="Times New Roman" pitchFamily="18" charset="0"/>
              </a:rPr>
              <a:t>() property true creates the thread as a Daemon thread. The JVM exits when there are no user (non-Daemon) threads running. Calling the thread’s start() method calls </a:t>
            </a:r>
            <a:r>
              <a:rPr lang="en-US" sz="2400" dirty="0" err="1" smtClean="0">
                <a:latin typeface="Times New Roman" pitchFamily="18" charset="0"/>
                <a:cs typeface="Times New Roman" pitchFamily="18" charset="0"/>
              </a:rPr>
              <a:t>UdpSend’s</a:t>
            </a:r>
            <a:r>
              <a:rPr lang="en-US" sz="2400" dirty="0" smtClean="0">
                <a:latin typeface="Times New Roman" pitchFamily="18" charset="0"/>
                <a:cs typeface="Times New Roman" pitchFamily="18" charset="0"/>
              </a:rPr>
              <a:t> run() method (below).</a:t>
            </a:r>
          </a:p>
          <a:p>
            <a:pPr marL="265113" indent="-33338">
              <a:buFont typeface="Arial" pitchFamily="34" charset="0"/>
              <a:buNone/>
            </a:pPr>
            <a:r>
              <a:rPr lang="en-US" sz="2400" dirty="0" err="1" smtClean="0">
                <a:latin typeface="Times New Roman" pitchFamily="18" charset="0"/>
                <a:cs typeface="Times New Roman" pitchFamily="18" charset="0"/>
              </a:rPr>
              <a:t>datagramSender</a:t>
            </a:r>
            <a:r>
              <a:rPr lang="en-US" sz="2400" dirty="0" smtClean="0">
                <a:latin typeface="Times New Roman" pitchFamily="18" charset="0"/>
                <a:cs typeface="Times New Roman" pitchFamily="18" charset="0"/>
              </a:rPr>
              <a:t> = new Thread(this);</a:t>
            </a:r>
          </a:p>
          <a:p>
            <a:pPr marL="265113" indent="-33338">
              <a:buFont typeface="Arial" pitchFamily="34" charset="0"/>
              <a:buNone/>
            </a:pPr>
            <a:r>
              <a:rPr lang="en-US" sz="2400" dirty="0" err="1" smtClean="0">
                <a:latin typeface="Times New Roman" pitchFamily="18" charset="0"/>
                <a:cs typeface="Times New Roman" pitchFamily="18" charset="0"/>
              </a:rPr>
              <a:t>datagramSender.setDaemon</a:t>
            </a:r>
            <a:r>
              <a:rPr lang="en-US" sz="2400" dirty="0" smtClean="0">
                <a:latin typeface="Times New Roman" pitchFamily="18" charset="0"/>
                <a:cs typeface="Times New Roman" pitchFamily="18" charset="0"/>
              </a:rPr>
              <a:t>(true);</a:t>
            </a:r>
          </a:p>
          <a:p>
            <a:pPr marL="265113" indent="-33338">
              <a:buFont typeface="Arial" pitchFamily="34" charset="0"/>
              <a:buNone/>
            </a:pPr>
            <a:r>
              <a:rPr lang="en-US" sz="2400" dirty="0" err="1" smtClean="0">
                <a:latin typeface="Times New Roman" pitchFamily="18" charset="0"/>
                <a:cs typeface="Times New Roman" pitchFamily="18" charset="0"/>
              </a:rPr>
              <a:t>datagramSender.start</a:t>
            </a:r>
            <a:r>
              <a:rPr lang="en-US" sz="2400" dirty="0" smtClean="0">
                <a:latin typeface="Times New Roman" pitchFamily="18" charset="0"/>
                <a:cs typeface="Times New Roman" pitchFamily="18" charset="0"/>
              </a:rPr>
              <a:t>();</a:t>
            </a:r>
          </a:p>
          <a:p>
            <a:pPr marL="265113" indent="-33338">
              <a:buFont typeface="Arial" pitchFamily="34" charset="0"/>
              <a:buNone/>
            </a:pPr>
            <a:r>
              <a:rPr lang="en-US" sz="2400" dirty="0" smtClean="0">
                <a:latin typeface="Times New Roman" pitchFamily="18" charset="0"/>
                <a:cs typeface="Times New Roman" pitchFamily="18" charset="0"/>
              </a:rPr>
              <a:t>} // end </a:t>
            </a:r>
            <a:r>
              <a:rPr lang="en-US" sz="2400" dirty="0" err="1" smtClean="0">
                <a:latin typeface="Times New Roman" pitchFamily="18" charset="0"/>
                <a:cs typeface="Times New Roman" pitchFamily="18" charset="0"/>
              </a:rPr>
              <a:t>UdpSend</a:t>
            </a:r>
            <a:r>
              <a:rPr lang="en-US" sz="2400" dirty="0" smtClean="0">
                <a:latin typeface="Times New Roman" pitchFamily="18" charset="0"/>
                <a:cs typeface="Times New Roman" pitchFamily="18" charset="0"/>
              </a:rPr>
              <a:t> constructor</a:t>
            </a:r>
          </a:p>
          <a:p>
            <a:pPr marL="265113" indent="-33338" algn="just">
              <a:spcBef>
                <a:spcPts val="1800"/>
              </a:spcBef>
              <a:buFont typeface="Arial" pitchFamily="34" charset="0"/>
              <a:buNone/>
            </a:pPr>
            <a:r>
              <a:rPr lang="en-US" sz="2400" b="1" dirty="0" smtClean="0">
                <a:solidFill>
                  <a:srgbClr val="0000FF"/>
                </a:solidFill>
                <a:latin typeface="Times New Roman" pitchFamily="18" charset="0"/>
                <a:cs typeface="Times New Roman" pitchFamily="18" charset="0"/>
              </a:rPr>
              <a:t>The main() Method</a:t>
            </a:r>
          </a:p>
          <a:p>
            <a:pPr algn="just">
              <a:buFont typeface="Wingdings" pitchFamily="2" charset="2"/>
              <a:buChar char="Ø"/>
            </a:pPr>
            <a:r>
              <a:rPr lang="en-US" sz="2400" dirty="0" smtClean="0">
                <a:latin typeface="Times New Roman" pitchFamily="18" charset="0"/>
                <a:cs typeface="Times New Roman" pitchFamily="18" charset="0"/>
              </a:rPr>
              <a:t>The main() method sets the values of three variables that may change depending on the application: the </a:t>
            </a:r>
            <a:r>
              <a:rPr lang="en-US" sz="2400" dirty="0" err="1" smtClean="0">
                <a:latin typeface="Times New Roman" pitchFamily="18" charset="0"/>
                <a:cs typeface="Times New Roman" pitchFamily="18" charset="0"/>
              </a:rPr>
              <a:t>delayTime</a:t>
            </a:r>
            <a:r>
              <a:rPr lang="en-US" sz="2400" dirty="0" smtClean="0">
                <a:latin typeface="Times New Roman" pitchFamily="18" charset="0"/>
                <a:cs typeface="Times New Roman" pitchFamily="18" charset="0"/>
              </a:rPr>
              <a:t> value in milliseconds and the values of </a:t>
            </a:r>
            <a:r>
              <a:rPr lang="en-US" sz="2400" dirty="0" err="1" smtClean="0">
                <a:latin typeface="Times New Roman" pitchFamily="18" charset="0"/>
                <a:cs typeface="Times New Roman" pitchFamily="18" charset="0"/>
              </a:rPr>
              <a:t>destinationIPAddress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destinationPort</a:t>
            </a:r>
            <a:r>
              <a:rPr lang="en-US" sz="2400" dirty="0" smtClean="0">
                <a:latin typeface="Times New Roman" pitchFamily="18" charset="0"/>
                <a:cs typeface="Times New Roman" pitchFamily="18" charset="0"/>
              </a:rPr>
              <a:t>.</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63196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The get-</a:t>
            </a:r>
            <a:r>
              <a:rPr lang="en-US" sz="2200" dirty="0" err="1" smtClean="0">
                <a:latin typeface="Times New Roman" pitchFamily="18" charset="0"/>
                <a:cs typeface="Times New Roman" pitchFamily="18" charset="0"/>
              </a:rPr>
              <a:t>ByName</a:t>
            </a:r>
            <a:r>
              <a:rPr lang="en-US" sz="2200" dirty="0" smtClean="0">
                <a:latin typeface="Times New Roman" pitchFamily="18" charset="0"/>
                <a:cs typeface="Times New Roman" pitchFamily="18" charset="0"/>
              </a:rPr>
              <a:t> method of </a:t>
            </a:r>
            <a:r>
              <a:rPr lang="en-US" sz="2200" dirty="0" err="1" smtClean="0">
                <a:latin typeface="Times New Roman" pitchFamily="18" charset="0"/>
                <a:cs typeface="Times New Roman" pitchFamily="18" charset="0"/>
              </a:rPr>
              <a:t>InetAddress</a:t>
            </a:r>
            <a:r>
              <a:rPr lang="en-US" sz="2200" dirty="0" smtClean="0">
                <a:latin typeface="Times New Roman" pitchFamily="18" charset="0"/>
                <a:cs typeface="Times New Roman" pitchFamily="18" charset="0"/>
              </a:rPr>
              <a:t> converts the IP address in dotted-quad format to the </a:t>
            </a:r>
            <a:r>
              <a:rPr lang="en-US" sz="2200" dirty="0" err="1" smtClean="0">
                <a:latin typeface="Times New Roman" pitchFamily="18" charset="0"/>
                <a:cs typeface="Times New Roman" pitchFamily="18" charset="0"/>
              </a:rPr>
              <a:t>InetAddress</a:t>
            </a:r>
            <a:r>
              <a:rPr lang="en-US" sz="2200" dirty="0" smtClean="0">
                <a:latin typeface="Times New Roman" pitchFamily="18" charset="0"/>
                <a:cs typeface="Times New Roman" pitchFamily="18" charset="0"/>
              </a:rPr>
              <a:t> object required by the </a:t>
            </a:r>
            <a:r>
              <a:rPr lang="en-US" sz="2200" dirty="0" err="1" smtClean="0">
                <a:latin typeface="Times New Roman" pitchFamily="18" charset="0"/>
                <a:cs typeface="Times New Roman" pitchFamily="18" charset="0"/>
              </a:rPr>
              <a:t>DatagramPacket</a:t>
            </a:r>
            <a:r>
              <a:rPr lang="en-US" sz="2200" dirty="0" smtClean="0">
                <a:latin typeface="Times New Roman" pitchFamily="18" charset="0"/>
                <a:cs typeface="Times New Roman" pitchFamily="18" charset="0"/>
              </a:rPr>
              <a:t> object.</a:t>
            </a:r>
          </a:p>
          <a:p>
            <a:pPr marL="265113" indent="25400">
              <a:buFont typeface="Arial" pitchFamily="34" charset="0"/>
              <a:buNone/>
            </a:pPr>
            <a:r>
              <a:rPr lang="en-US" sz="2200" dirty="0" smtClean="0">
                <a:latin typeface="Times New Roman" pitchFamily="18" charset="0"/>
                <a:cs typeface="Times New Roman" pitchFamily="18" charset="0"/>
              </a:rPr>
              <a:t>public static void main(String[] </a:t>
            </a:r>
            <a:r>
              <a:rPr lang="en-US" sz="2200" dirty="0" err="1" smtClean="0">
                <a:latin typeface="Times New Roman" pitchFamily="18" charset="0"/>
                <a:cs typeface="Times New Roman" pitchFamily="18" charset="0"/>
              </a:rPr>
              <a:t>args</a:t>
            </a:r>
            <a:r>
              <a:rPr lang="en-US" sz="2200" dirty="0" smtClean="0">
                <a:latin typeface="Times New Roman" pitchFamily="18" charset="0"/>
                <a:cs typeface="Times New Roman" pitchFamily="18" charset="0"/>
              </a:rPr>
              <a:t>)</a:t>
            </a:r>
          </a:p>
          <a:p>
            <a:pPr marL="265113" indent="25400">
              <a:buFont typeface="Arial" pitchFamily="34" charset="0"/>
              <a:buNone/>
            </a:pPr>
            <a:r>
              <a:rPr lang="en-US" sz="2200" dirty="0" smtClean="0">
                <a:latin typeface="Times New Roman" pitchFamily="18" charset="0"/>
                <a:cs typeface="Times New Roman" pitchFamily="18" charset="0"/>
              </a:rPr>
              <a:t>throws </a:t>
            </a:r>
            <a:r>
              <a:rPr lang="en-US" sz="2200" dirty="0" err="1" smtClean="0">
                <a:latin typeface="Times New Roman" pitchFamily="18" charset="0"/>
                <a:cs typeface="Times New Roman" pitchFamily="18" charset="0"/>
              </a:rPr>
              <a:t>IOException</a:t>
            </a:r>
            <a:r>
              <a:rPr lang="en-US" sz="2200" dirty="0" smtClean="0">
                <a:latin typeface="Times New Roman" pitchFamily="18" charset="0"/>
                <a:cs typeface="Times New Roman" pitchFamily="18" charset="0"/>
              </a:rPr>
              <a:t> {</a:t>
            </a:r>
          </a:p>
          <a:p>
            <a:pPr marL="265113" indent="25400">
              <a:buFont typeface="Arial" pitchFamily="34" charset="0"/>
              <a:buNone/>
            </a:pPr>
            <a:r>
              <a:rPr lang="en-US" sz="2200" dirty="0" err="1" smtClean="0">
                <a:latin typeface="Times New Roman" pitchFamily="18" charset="0"/>
                <a:cs typeface="Times New Roman" pitchFamily="18" charset="0"/>
              </a:rPr>
              <a:t>int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delayTime</a:t>
            </a:r>
            <a:r>
              <a:rPr lang="en-US" sz="2200" dirty="0" smtClean="0">
                <a:latin typeface="Times New Roman" pitchFamily="18" charset="0"/>
                <a:cs typeface="Times New Roman" pitchFamily="18" charset="0"/>
              </a:rPr>
              <a:t> = 1000;</a:t>
            </a:r>
          </a:p>
          <a:p>
            <a:pPr marL="265113" indent="25400">
              <a:buFont typeface="Arial" pitchFamily="34" charset="0"/>
              <a:buNone/>
            </a:pPr>
            <a:r>
              <a:rPr lang="en-US" sz="2200" dirty="0" err="1" smtClean="0">
                <a:latin typeface="Times New Roman" pitchFamily="18" charset="0"/>
                <a:cs typeface="Times New Roman" pitchFamily="18" charset="0"/>
              </a:rPr>
              <a:t>int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destinationPort</a:t>
            </a:r>
            <a:r>
              <a:rPr lang="en-US" sz="2200" dirty="0" smtClean="0">
                <a:latin typeface="Times New Roman" pitchFamily="18" charset="0"/>
                <a:cs typeface="Times New Roman" pitchFamily="18" charset="0"/>
              </a:rPr>
              <a:t> = 5550;</a:t>
            </a:r>
          </a:p>
          <a:p>
            <a:pPr marL="265113" indent="25400">
              <a:buFont typeface="Arial" pitchFamily="34" charset="0"/>
              <a:buNone/>
            </a:pPr>
            <a:r>
              <a:rPr lang="en-US" sz="2200" dirty="0" smtClean="0">
                <a:latin typeface="Times New Roman" pitchFamily="18" charset="0"/>
                <a:cs typeface="Times New Roman" pitchFamily="18" charset="0"/>
              </a:rPr>
              <a:t>String </a:t>
            </a:r>
            <a:r>
              <a:rPr lang="en-US" sz="2200" dirty="0" err="1" smtClean="0">
                <a:latin typeface="Times New Roman" pitchFamily="18" charset="0"/>
                <a:cs typeface="Times New Roman" pitchFamily="18" charset="0"/>
              </a:rPr>
              <a:t>destinationIPAddress</a:t>
            </a:r>
            <a:r>
              <a:rPr lang="en-US" sz="2200" dirty="0" smtClean="0">
                <a:latin typeface="Times New Roman" pitchFamily="18" charset="0"/>
                <a:cs typeface="Times New Roman" pitchFamily="18" charset="0"/>
              </a:rPr>
              <a:t> = "192.168.111.5";</a:t>
            </a:r>
          </a:p>
          <a:p>
            <a:pPr marL="265113" indent="25400">
              <a:buFont typeface="Arial" pitchFamily="34" charset="0"/>
              <a:buNone/>
            </a:pPr>
            <a:r>
              <a:rPr lang="en-US" sz="2200" dirty="0" err="1" smtClean="0">
                <a:latin typeface="Times New Roman" pitchFamily="18" charset="0"/>
                <a:cs typeface="Times New Roman" pitchFamily="18" charset="0"/>
              </a:rPr>
              <a:t>InetAddress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destinationInetAddress</a:t>
            </a:r>
            <a:r>
              <a:rPr lang="en-US" sz="2200" dirty="0" smtClean="0">
                <a:latin typeface="Times New Roman" pitchFamily="18" charset="0"/>
                <a:cs typeface="Times New Roman" pitchFamily="18" charset="0"/>
              </a:rPr>
              <a:t> =</a:t>
            </a:r>
          </a:p>
          <a:p>
            <a:pPr marL="265113" indent="25400">
              <a:buFont typeface="Arial" pitchFamily="34" charset="0"/>
              <a:buNone/>
            </a:pPr>
            <a:r>
              <a:rPr lang="en-US" sz="2200" dirty="0" err="1" smtClean="0">
                <a:latin typeface="Times New Roman" pitchFamily="18" charset="0"/>
                <a:cs typeface="Times New Roman" pitchFamily="18" charset="0"/>
              </a:rPr>
              <a:t>InetAddress.getByName</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destinationIPAddress</a:t>
            </a:r>
            <a:r>
              <a:rPr lang="en-US" sz="2200" dirty="0" smtClean="0">
                <a:latin typeface="Times New Roman" pitchFamily="18" charset="0"/>
                <a:cs typeface="Times New Roman" pitchFamily="18" charset="0"/>
              </a:rPr>
              <a:t>);</a:t>
            </a:r>
          </a:p>
          <a:p>
            <a:pPr algn="just">
              <a:buFont typeface="Wingdings" pitchFamily="2" charset="2"/>
              <a:buChar char="Ø"/>
            </a:pPr>
            <a:r>
              <a:rPr lang="en-US" sz="2200" dirty="0" smtClean="0">
                <a:latin typeface="Times New Roman" pitchFamily="18" charset="0"/>
                <a:cs typeface="Times New Roman" pitchFamily="18" charset="0"/>
              </a:rPr>
              <a:t>A call to the </a:t>
            </a:r>
            <a:r>
              <a:rPr lang="en-US" sz="2200" dirty="0" err="1" smtClean="0">
                <a:latin typeface="Times New Roman" pitchFamily="18" charset="0"/>
                <a:cs typeface="Times New Roman" pitchFamily="18" charset="0"/>
              </a:rPr>
              <a:t>UdpSend</a:t>
            </a:r>
            <a:r>
              <a:rPr lang="en-US" sz="2200" dirty="0" smtClean="0">
                <a:latin typeface="Times New Roman" pitchFamily="18" charset="0"/>
                <a:cs typeface="Times New Roman" pitchFamily="18" charset="0"/>
              </a:rPr>
              <a:t> constructor creates the </a:t>
            </a:r>
            <a:r>
              <a:rPr lang="en-US" sz="2200" dirty="0" err="1" smtClean="0">
                <a:latin typeface="Times New Roman" pitchFamily="18" charset="0"/>
                <a:cs typeface="Times New Roman" pitchFamily="18" charset="0"/>
              </a:rPr>
              <a:t>myUdpSend</a:t>
            </a:r>
            <a:r>
              <a:rPr lang="en-US" sz="2200" dirty="0" smtClean="0">
                <a:latin typeface="Times New Roman" pitchFamily="18" charset="0"/>
                <a:cs typeface="Times New Roman" pitchFamily="18" charset="0"/>
              </a:rPr>
              <a:t> object with the specified destination address, destination port, and delay time. </a:t>
            </a:r>
          </a:p>
          <a:p>
            <a:pPr marL="265113" indent="25400">
              <a:buFont typeface="Arial" pitchFamily="34" charset="0"/>
              <a:buNone/>
            </a:pPr>
            <a:r>
              <a:rPr lang="en-US" sz="2200" dirty="0" err="1" smtClean="0">
                <a:latin typeface="Times New Roman" pitchFamily="18" charset="0"/>
                <a:cs typeface="Times New Roman" pitchFamily="18" charset="0"/>
              </a:rPr>
              <a:t>UdpSend</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myUdpSend</a:t>
            </a:r>
            <a:r>
              <a:rPr lang="en-US" sz="2200" dirty="0" smtClean="0">
                <a:latin typeface="Times New Roman" pitchFamily="18" charset="0"/>
                <a:cs typeface="Times New Roman" pitchFamily="18" charset="0"/>
              </a:rPr>
              <a:t> =</a:t>
            </a:r>
          </a:p>
          <a:p>
            <a:pPr marL="265113" indent="25400">
              <a:buFont typeface="Arial" pitchFamily="34" charset="0"/>
              <a:buNone/>
            </a:pPr>
            <a:r>
              <a:rPr lang="en-US" sz="2200" dirty="0" smtClean="0">
                <a:latin typeface="Times New Roman" pitchFamily="18" charset="0"/>
                <a:cs typeface="Times New Roman" pitchFamily="18" charset="0"/>
              </a:rPr>
              <a:t>new </a:t>
            </a:r>
            <a:r>
              <a:rPr lang="en-US" sz="2200" dirty="0" err="1" smtClean="0">
                <a:latin typeface="Times New Roman" pitchFamily="18" charset="0"/>
                <a:cs typeface="Times New Roman" pitchFamily="18" charset="0"/>
              </a:rPr>
              <a:t>UdpSend</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destinationInetAddress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destinationPort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delayTime</a:t>
            </a:r>
            <a:r>
              <a:rPr lang="en-US" sz="22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88480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Content Placeholder 2"/>
          <p:cNvSpPr>
            <a:spLocks noGrp="1"/>
          </p:cNvSpPr>
          <p:nvPr>
            <p:ph idx="4294967295"/>
          </p:nvPr>
        </p:nvSpPr>
        <p:spPr>
          <a:xfrm>
            <a:off x="457200" y="685800"/>
            <a:ext cx="8229600" cy="6172200"/>
          </a:xfrm>
          <a:prstGeom prst="rect">
            <a:avLst/>
          </a:prstGeom>
        </p:spPr>
        <p:txBody>
          <a:bodyPr/>
          <a:lstStyle/>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For example, a computer that sends a request for an IP address to a DNS server places the request in a UDP datagram. A request to a server for a Web page and the page sent in response both travel in TCP segments.</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In general, UDP is a simpler protocol to implement but has no built-in support for acknowledging receipt of messages,  determining the intended order of messages, or flow control. In some cases, TCP programming may be easier.</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For Rabbit and TINI modules the amount of programming required to exchange messages is greatly simplified because of the supporting code provided with the modules.</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Before using a Rabbit or TINI module in networking applications, user need to configure the module with the networking parameters appropriate for his/her module and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dirty="0">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848600" y="0"/>
            <a:ext cx="838200" cy="685800"/>
          </a:xfrm>
          <a:prstGeom prst="rect">
            <a:avLst/>
          </a:prstGeom>
          <a:noFill/>
        </p:spPr>
      </p:pic>
    </p:spTree>
    <p:extLst>
      <p:ext uri="{BB962C8B-B14F-4D97-AF65-F5344CB8AC3E}">
        <p14:creationId xmlns="" xmlns:p14="http://schemas.microsoft.com/office/powerpoint/2010/main" val="422025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457200" y="7620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while loop keeps the main thread alive. In this example application, the thread spends most of its time sleeping.</a:t>
            </a:r>
          </a:p>
          <a:p>
            <a:pPr>
              <a:buFont typeface="Arial" pitchFamily="34" charset="0"/>
              <a:buNone/>
            </a:pPr>
            <a:r>
              <a:rPr lang="en-US" sz="2400" smtClean="0">
                <a:latin typeface="Times New Roman" pitchFamily="18" charset="0"/>
                <a:cs typeface="Times New Roman" pitchFamily="18" charset="0"/>
              </a:rPr>
              <a:t>while(true) </a:t>
            </a:r>
          </a:p>
          <a:p>
            <a:pPr marL="265113" indent="-33338">
              <a:buFont typeface="Arial" pitchFamily="34" charset="0"/>
              <a:buNone/>
            </a:pPr>
            <a:r>
              <a:rPr lang="en-US" sz="2400" smtClean="0">
                <a:latin typeface="Times New Roman" pitchFamily="18" charset="0"/>
                <a:cs typeface="Times New Roman" pitchFamily="18" charset="0"/>
              </a:rPr>
              <a:t>{</a:t>
            </a:r>
          </a:p>
          <a:p>
            <a:pPr marL="265113" indent="-33338">
              <a:buFont typeface="Arial" pitchFamily="34" charset="0"/>
              <a:buNone/>
            </a:pPr>
            <a:r>
              <a:rPr lang="en-US" sz="2400" smtClean="0">
                <a:latin typeface="Times New Roman" pitchFamily="18" charset="0"/>
                <a:cs typeface="Times New Roman" pitchFamily="18" charset="0"/>
              </a:rPr>
              <a:t>	try {</a:t>
            </a:r>
          </a:p>
          <a:p>
            <a:pPr marL="265113" indent="-33338">
              <a:buFont typeface="Arial" pitchFamily="34" charset="0"/>
              <a:buNone/>
            </a:pPr>
            <a:r>
              <a:rPr lang="en-US" sz="2400" smtClean="0">
                <a:latin typeface="Times New Roman" pitchFamily="18" charset="0"/>
                <a:cs typeface="Times New Roman" pitchFamily="18" charset="0"/>
              </a:rPr>
              <a:t>			Thread.sleep(1000);</a:t>
            </a:r>
          </a:p>
          <a:p>
            <a:pPr marL="265113" indent="-33338">
              <a:buFont typeface="Arial" pitchFamily="34" charset="0"/>
              <a:buNone/>
            </a:pPr>
            <a:r>
              <a:rPr lang="en-US" sz="2400" smtClean="0">
                <a:latin typeface="Times New Roman" pitchFamily="18" charset="0"/>
                <a:cs typeface="Times New Roman" pitchFamily="18" charset="0"/>
              </a:rPr>
              <a:t>		} </a:t>
            </a:r>
          </a:p>
          <a:p>
            <a:pPr marL="265113" indent="-33338">
              <a:buFont typeface="Arial" pitchFamily="34" charset="0"/>
              <a:buNone/>
            </a:pPr>
            <a:r>
              <a:rPr lang="en-US" sz="2400" smtClean="0">
                <a:latin typeface="Times New Roman" pitchFamily="18" charset="0"/>
                <a:cs typeface="Times New Roman" pitchFamily="18" charset="0"/>
              </a:rPr>
              <a:t>	catch (InterruptedException e) </a:t>
            </a:r>
          </a:p>
          <a:p>
            <a:pPr marL="265113" indent="-33338">
              <a:buFont typeface="Arial" pitchFamily="34" charset="0"/>
              <a:buNone/>
            </a:pPr>
            <a:r>
              <a:rPr lang="en-US" sz="2400" smtClean="0">
                <a:latin typeface="Times New Roman" pitchFamily="18" charset="0"/>
                <a:cs typeface="Times New Roman" pitchFamily="18" charset="0"/>
              </a:rPr>
              <a:t>	{</a:t>
            </a:r>
          </a:p>
          <a:p>
            <a:pPr marL="265113" indent="-33338">
              <a:buFont typeface="Arial" pitchFamily="34" charset="0"/>
              <a:buNone/>
            </a:pPr>
            <a:r>
              <a:rPr lang="en-US" sz="2400" smtClean="0">
                <a:latin typeface="Times New Roman" pitchFamily="18" charset="0"/>
                <a:cs typeface="Times New Roman" pitchFamily="18" charset="0"/>
              </a:rPr>
              <a:t>		System.out.print("InterruptedException: ");</a:t>
            </a:r>
          </a:p>
          <a:p>
            <a:pPr marL="265113" indent="-33338">
              <a:buFont typeface="Arial" pitchFamily="34" charset="0"/>
              <a:buNone/>
            </a:pPr>
            <a:r>
              <a:rPr lang="en-US" sz="2400" smtClean="0">
                <a:latin typeface="Times New Roman" pitchFamily="18" charset="0"/>
                <a:cs typeface="Times New Roman" pitchFamily="18" charset="0"/>
              </a:rPr>
              <a:t>		System.out.println(e);</a:t>
            </a:r>
          </a:p>
          <a:p>
            <a:pPr marL="265113" indent="-33338">
              <a:buFont typeface="Arial" pitchFamily="34" charset="0"/>
              <a:buNone/>
            </a:pPr>
            <a:r>
              <a:rPr lang="en-US" sz="2400" smtClean="0">
                <a:latin typeface="Times New Roman" pitchFamily="18" charset="0"/>
                <a:cs typeface="Times New Roman" pitchFamily="18" charset="0"/>
              </a:rPr>
              <a:t>	}</a:t>
            </a:r>
          </a:p>
          <a:p>
            <a:pPr marL="265113" indent="-33338">
              <a:buFont typeface="Arial" pitchFamily="34" charset="0"/>
              <a:buNone/>
            </a:pPr>
            <a:r>
              <a:rPr lang="en-US" sz="2400" smtClean="0">
                <a:latin typeface="Times New Roman" pitchFamily="18" charset="0"/>
                <a:cs typeface="Times New Roman" pitchFamily="18" charset="0"/>
              </a:rPr>
              <a:t>} // end while(true)</a:t>
            </a:r>
          </a:p>
          <a:p>
            <a:pPr marL="265113" indent="-33338">
              <a:buFont typeface="Arial" pitchFamily="34" charset="0"/>
              <a:buNone/>
            </a:pPr>
            <a:r>
              <a:rPr lang="en-US" sz="2400" smtClean="0">
                <a:latin typeface="Times New Roman" pitchFamily="18" charset="0"/>
                <a:cs typeface="Times New Roman" pitchFamily="18" charset="0"/>
              </a:rPr>
              <a:t>}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734913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457200" y="457200"/>
            <a:ext cx="8229600" cy="62484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Stopping the Sending of Datagrams</a:t>
            </a:r>
          </a:p>
          <a:p>
            <a:pPr algn="just">
              <a:buFont typeface="Wingdings" pitchFamily="2" charset="2"/>
              <a:buChar char="Ø"/>
            </a:pPr>
            <a:r>
              <a:rPr lang="en-US" sz="2400" smtClean="0">
                <a:latin typeface="Times New Roman" pitchFamily="18" charset="0"/>
                <a:cs typeface="Times New Roman" pitchFamily="18" charset="0"/>
              </a:rPr>
              <a:t>A stop() method enables program code to end the datagramSender thread and close the socket. Otherwise, the thread ends when no user threads are running.</a:t>
            </a:r>
          </a:p>
          <a:p>
            <a:pPr marL="265113" indent="25400">
              <a:buFont typeface="Arial" pitchFamily="34" charset="0"/>
              <a:buNone/>
            </a:pPr>
            <a:r>
              <a:rPr lang="en-US" sz="2400" smtClean="0">
                <a:latin typeface="Times New Roman" pitchFamily="18" charset="0"/>
                <a:cs typeface="Times New Roman" pitchFamily="18" charset="0"/>
              </a:rPr>
              <a:t>public void stop() </a:t>
            </a:r>
          </a:p>
          <a:p>
            <a:pPr marL="265113" indent="25400">
              <a:buFont typeface="Arial" pitchFamily="34" charset="0"/>
              <a:buNone/>
            </a:pPr>
            <a:r>
              <a:rPr lang="en-US" sz="2400" smtClean="0">
                <a:latin typeface="Times New Roman" pitchFamily="18" charset="0"/>
                <a:cs typeface="Times New Roman" pitchFamily="18" charset="0"/>
              </a:rPr>
              <a:t>{</a:t>
            </a:r>
          </a:p>
          <a:p>
            <a:pPr marL="265113" indent="25400">
              <a:buFont typeface="Arial" pitchFamily="34" charset="0"/>
              <a:buNone/>
            </a:pPr>
            <a:r>
              <a:rPr lang="en-US" sz="2400" smtClean="0">
                <a:latin typeface="Times New Roman" pitchFamily="18" charset="0"/>
                <a:cs typeface="Times New Roman" pitchFamily="18" charset="0"/>
              </a:rPr>
              <a:t>	sendDatagrams = false;</a:t>
            </a:r>
          </a:p>
          <a:p>
            <a:pPr marL="265113" indent="25400">
              <a:buFont typeface="Arial" pitchFamily="34" charset="0"/>
              <a:buNone/>
            </a:pPr>
            <a:r>
              <a:rPr lang="en-US" sz="2400" smtClean="0">
                <a:latin typeface="Times New Roman" pitchFamily="18" charset="0"/>
                <a:cs typeface="Times New Roman" pitchFamily="18" charset="0"/>
              </a:rPr>
              <a:t>	datagramSender.interrupt();</a:t>
            </a:r>
          </a:p>
          <a:p>
            <a:pPr marL="265113" indent="25400">
              <a:buFont typeface="Arial" pitchFamily="34" charset="0"/>
              <a:buNone/>
            </a:pPr>
            <a:r>
              <a:rPr lang="en-US" sz="2400" smtClean="0">
                <a:latin typeface="Times New Roman" pitchFamily="18" charset="0"/>
                <a:cs typeface="Times New Roman" pitchFamily="18" charset="0"/>
              </a:rPr>
              <a:t>	udpSocket.close();</a:t>
            </a:r>
          </a:p>
          <a:p>
            <a:pPr marL="265113" indent="25400">
              <a:buFont typeface="Arial" pitchFamily="34" charset="0"/>
              <a:buNone/>
            </a:pPr>
            <a:r>
              <a:rPr lang="en-US" sz="2400" smtClean="0">
                <a:latin typeface="Times New Roman" pitchFamily="18" charset="0"/>
                <a:cs typeface="Times New Roman" pitchFamily="18" charset="0"/>
              </a:rPr>
              <a:t>} // end stop()</a:t>
            </a:r>
          </a:p>
          <a:p>
            <a:pPr marL="265113" indent="25400">
              <a:buFont typeface="Arial" pitchFamily="34" charset="0"/>
              <a:buNone/>
            </a:pPr>
            <a:r>
              <a:rPr lang="en-US" sz="2400" b="1" smtClean="0">
                <a:solidFill>
                  <a:srgbClr val="0000FF"/>
                </a:solidFill>
                <a:latin typeface="Times New Roman" pitchFamily="18" charset="0"/>
                <a:cs typeface="Times New Roman" pitchFamily="18" charset="0"/>
              </a:rPr>
              <a:t>Sending Datagrams</a:t>
            </a:r>
          </a:p>
          <a:p>
            <a:pPr algn="just">
              <a:buFont typeface="Wingdings" pitchFamily="2" charset="2"/>
              <a:buChar char="Ø"/>
            </a:pPr>
            <a:r>
              <a:rPr lang="en-US" sz="2400" smtClean="0">
                <a:latin typeface="Times New Roman" pitchFamily="18" charset="0"/>
                <a:cs typeface="Times New Roman" pitchFamily="18" charset="0"/>
              </a:rPr>
              <a:t>The run() method executes when the main() method calls the datagram- Sender thread’s start() method.</a:t>
            </a:r>
          </a:p>
          <a:p>
            <a:pPr marL="265113" indent="25400">
              <a:buFont typeface="Arial" pitchFamily="34" charset="0"/>
              <a:buNone/>
            </a:pPr>
            <a:r>
              <a:rPr lang="en-US" sz="2400" smtClean="0">
                <a:latin typeface="Times New Roman" pitchFamily="18" charset="0"/>
                <a:cs typeface="Times New Roman" pitchFamily="18" charset="0"/>
              </a:rPr>
              <a:t>public void run()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2497542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457200" y="8382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sendDatagrams</a:t>
            </a:r>
            <a:r>
              <a:rPr lang="en-US" sz="2400" dirty="0" smtClean="0">
                <a:latin typeface="Times New Roman" pitchFamily="18" charset="0"/>
                <a:cs typeface="Times New Roman" pitchFamily="18" charset="0"/>
              </a:rPr>
              <a:t> variable is initialized to true and </a:t>
            </a:r>
            <a:r>
              <a:rPr lang="en-US" sz="2400" dirty="0" err="1" smtClean="0">
                <a:latin typeface="Times New Roman" pitchFamily="18" charset="0"/>
                <a:cs typeface="Times New Roman" pitchFamily="18" charset="0"/>
              </a:rPr>
              <a:t>messageCount</a:t>
            </a:r>
            <a:r>
              <a:rPr lang="en-US" sz="2400" dirty="0" smtClean="0">
                <a:latin typeface="Times New Roman" pitchFamily="18" charset="0"/>
                <a:cs typeface="Times New Roman" pitchFamily="18" charset="0"/>
              </a:rPr>
              <a:t> is initialized to 255 so it wraps back to zero on the first message sent.</a:t>
            </a:r>
          </a:p>
          <a:p>
            <a:pPr marL="265113" indent="25400" algn="just">
              <a:buFont typeface="Arial" pitchFamily="34" charset="0"/>
              <a:buNone/>
            </a:pPr>
            <a:r>
              <a:rPr lang="en-US" sz="2400" dirty="0" err="1" smtClean="0">
                <a:latin typeface="Times New Roman" pitchFamily="18" charset="0"/>
                <a:cs typeface="Times New Roman" pitchFamily="18" charset="0"/>
              </a:rPr>
              <a:t>sendDatagrams</a:t>
            </a:r>
            <a:r>
              <a:rPr lang="en-US" sz="2400" dirty="0" smtClean="0">
                <a:latin typeface="Times New Roman" pitchFamily="18" charset="0"/>
                <a:cs typeface="Times New Roman" pitchFamily="18" charset="0"/>
              </a:rPr>
              <a:t> = true;</a:t>
            </a:r>
          </a:p>
          <a:p>
            <a:pPr marL="265113" indent="25400" algn="just">
              <a:buFont typeface="Arial" pitchFamily="34" charset="0"/>
              <a:buNone/>
            </a:pP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messageCount</a:t>
            </a:r>
            <a:r>
              <a:rPr lang="en-US" sz="2400" dirty="0" smtClean="0">
                <a:latin typeface="Times New Roman" pitchFamily="18" charset="0"/>
                <a:cs typeface="Times New Roman" pitchFamily="18" charset="0"/>
              </a:rPr>
              <a:t> = 255;</a:t>
            </a:r>
          </a:p>
          <a:p>
            <a:pPr algn="just">
              <a:buFont typeface="Wingdings" pitchFamily="2" charset="2"/>
              <a:buChar char="Ø"/>
            </a:pPr>
            <a:r>
              <a:rPr lang="en-US" sz="2400" dirty="0" smtClean="0">
                <a:latin typeface="Times New Roman" pitchFamily="18" charset="0"/>
                <a:cs typeface="Times New Roman" pitchFamily="18" charset="0"/>
              </a:rPr>
              <a:t>A while loop repeatedly creates and sends a datagram, then waits delay-Time. The loop ends when an exception or the stop() method sets send-</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false.</a:t>
            </a:r>
          </a:p>
          <a:p>
            <a:pPr marL="265113" indent="25400">
              <a:buFont typeface="Arial" pitchFamily="34" charset="0"/>
              <a:buNone/>
            </a:pPr>
            <a:r>
              <a:rPr lang="en-US" sz="2400" dirty="0" smtClean="0">
                <a:latin typeface="Times New Roman" pitchFamily="18" charset="0"/>
                <a:cs typeface="Times New Roman" pitchFamily="18" charset="0"/>
              </a:rPr>
              <a:t>while (</a:t>
            </a:r>
            <a:r>
              <a:rPr lang="en-US" sz="2400" dirty="0" err="1" smtClean="0">
                <a:latin typeface="Times New Roman" pitchFamily="18" charset="0"/>
                <a:cs typeface="Times New Roman" pitchFamily="18" charset="0"/>
              </a:rPr>
              <a:t>sendDatagrams</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 {</a:t>
            </a:r>
          </a:p>
          <a:p>
            <a:pPr marL="265113" indent="25400">
              <a:buFont typeface="Arial" pitchFamily="34" charset="0"/>
              <a:buNone/>
            </a:pPr>
            <a:r>
              <a:rPr lang="en-US" sz="2400" dirty="0" smtClean="0">
                <a:latin typeface="Times New Roman" pitchFamily="18" charset="0"/>
                <a:cs typeface="Times New Roman" pitchFamily="18" charset="0"/>
              </a:rPr>
              <a:t>	try </a:t>
            </a:r>
          </a:p>
          <a:p>
            <a:pPr>
              <a:buFont typeface="Arial" pitchFamily="34" charset="0"/>
              <a:buNone/>
            </a:pPr>
            <a:r>
              <a:rPr lang="en-US" sz="2400" dirty="0" smtClean="0">
                <a:latin typeface="Times New Roman" pitchFamily="18" charset="0"/>
                <a:cs typeface="Times New Roman" pitchFamily="18" charset="0"/>
              </a:rPr>
              <a:t>		{</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createDatagrams</a:t>
            </a: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340204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381000" y="914400"/>
            <a:ext cx="8229600" cy="5562600"/>
          </a:xfrm>
          <a:prstGeom prst="rect">
            <a:avLst/>
          </a:prstGeom>
        </p:spPr>
        <p:txBody>
          <a:bodyPr/>
          <a:lstStyle/>
          <a:p>
            <a:pPr algn="just">
              <a:buFont typeface="Wingdings" pitchFamily="2" charset="2"/>
              <a:buChar char="Ø"/>
            </a:pPr>
            <a:r>
              <a:rPr lang="en-US" sz="2400" dirty="0" err="1" smtClean="0">
                <a:latin typeface="Times New Roman" pitchFamily="18" charset="0"/>
                <a:cs typeface="Times New Roman" pitchFamily="18" charset="0"/>
              </a:rPr>
              <a:t>DatagramSocket’s</a:t>
            </a:r>
            <a:r>
              <a:rPr lang="en-US" sz="2400" dirty="0" smtClean="0">
                <a:latin typeface="Times New Roman" pitchFamily="18" charset="0"/>
                <a:cs typeface="Times New Roman" pitchFamily="18" charset="0"/>
              </a:rPr>
              <a:t> send() method sends the datagram to the IP address and port specified in </a:t>
            </a:r>
            <a:r>
              <a:rPr lang="en-US" sz="2400" dirty="0" err="1" smtClean="0">
                <a:latin typeface="Times New Roman" pitchFamily="18" charset="0"/>
                <a:cs typeface="Times New Roman" pitchFamily="18" charset="0"/>
              </a:rPr>
              <a:t>udpSocket</a:t>
            </a:r>
            <a:r>
              <a:rPr lang="en-US" sz="2400" dirty="0" smtClean="0">
                <a:latin typeface="Times New Roman" pitchFamily="18" charset="0"/>
                <a:cs typeface="Times New Roman" pitchFamily="18" charset="0"/>
              </a:rPr>
              <a:t>.</a:t>
            </a:r>
          </a:p>
          <a:p>
            <a:pPr algn="ctr">
              <a:buFont typeface="Arial" pitchFamily="34" charset="0"/>
              <a:buNone/>
            </a:pPr>
            <a:r>
              <a:rPr lang="en-US" sz="2400" dirty="0" err="1" smtClean="0">
                <a:latin typeface="Times New Roman" pitchFamily="18" charset="0"/>
                <a:cs typeface="Times New Roman" pitchFamily="18" charset="0"/>
              </a:rPr>
              <a:t>udpSocket.send</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udpPacket</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After sending a datagram, the program toggles the port bit whose value was sent in the datagram. </a:t>
            </a:r>
            <a:r>
              <a:rPr lang="en-US" sz="2400" dirty="0" err="1" smtClean="0">
                <a:latin typeface="Times New Roman" pitchFamily="18" charset="0"/>
                <a:cs typeface="Times New Roman" pitchFamily="18" charset="0"/>
              </a:rPr>
              <a:t>BitPort’s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readLatch</a:t>
            </a:r>
            <a:r>
              <a:rPr lang="en-US" sz="2400" dirty="0" smtClean="0">
                <a:latin typeface="Times New Roman" pitchFamily="18" charset="0"/>
                <a:cs typeface="Times New Roman" pitchFamily="18" charset="0"/>
              </a:rPr>
              <a:t>() method returns the last value written to the specified bit.</a:t>
            </a:r>
          </a:p>
          <a:p>
            <a:pPr marL="265113" indent="25400">
              <a:buFont typeface="Arial" pitchFamily="34" charset="0"/>
              <a:buNone/>
            </a:pPr>
            <a:r>
              <a:rPr lang="en-US" sz="2400" dirty="0" smtClean="0">
                <a:latin typeface="Times New Roman" pitchFamily="18" charset="0"/>
                <a:cs typeface="Times New Roman" pitchFamily="18" charset="0"/>
              </a:rPr>
              <a:t>if (</a:t>
            </a:r>
            <a:r>
              <a:rPr lang="en-US" sz="2400" dirty="0" err="1" smtClean="0">
                <a:latin typeface="Times New Roman" pitchFamily="18" charset="0"/>
                <a:cs typeface="Times New Roman" pitchFamily="18" charset="0"/>
              </a:rPr>
              <a:t>testBit.readLatch</a:t>
            </a:r>
            <a:r>
              <a:rPr lang="en-US" sz="2400" dirty="0" smtClean="0">
                <a:latin typeface="Times New Roman" pitchFamily="18" charset="0"/>
                <a:cs typeface="Times New Roman" pitchFamily="18" charset="0"/>
              </a:rPr>
              <a:t>() == 0) </a:t>
            </a:r>
          </a:p>
          <a:p>
            <a:pPr marL="265113" indent="25400">
              <a:buFont typeface="Arial" pitchFamily="34" charset="0"/>
              <a:buNone/>
            </a:pP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testBit.set</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 </a:t>
            </a:r>
          </a:p>
          <a:p>
            <a:pPr marL="265113" indent="25400">
              <a:buFont typeface="Arial" pitchFamily="34" charset="0"/>
              <a:buNone/>
            </a:pPr>
            <a:r>
              <a:rPr lang="en-US" sz="2400" dirty="0" smtClean="0">
                <a:latin typeface="Times New Roman" pitchFamily="18" charset="0"/>
                <a:cs typeface="Times New Roman" pitchFamily="18" charset="0"/>
              </a:rPr>
              <a:t>else </a:t>
            </a:r>
          </a:p>
          <a:p>
            <a:pPr marL="265113" indent="25400">
              <a:buFont typeface="Arial" pitchFamily="34" charset="0"/>
              <a:buNone/>
            </a:pP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testBit.clear</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45670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a:xfrm>
            <a:off x="457200" y="990600"/>
            <a:ext cx="8229600" cy="5791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thread then sleeps for the specified delay time. Calling the thread’s interrupt() method causes an </a:t>
            </a:r>
            <a:r>
              <a:rPr lang="en-US" sz="2400" dirty="0" err="1" smtClean="0">
                <a:latin typeface="Times New Roman" pitchFamily="18" charset="0"/>
                <a:cs typeface="Times New Roman" pitchFamily="18" charset="0"/>
              </a:rPr>
              <a:t>InterruptedException</a:t>
            </a:r>
            <a:r>
              <a:rPr lang="en-US" sz="2400" dirty="0" smtClean="0">
                <a:latin typeface="Times New Roman" pitchFamily="18" charset="0"/>
                <a:cs typeface="Times New Roman" pitchFamily="18" charset="0"/>
              </a:rPr>
              <a:t>, whose catch block sets </a:t>
            </a:r>
            <a:r>
              <a:rPr lang="en-US" sz="2400" dirty="0" err="1" smtClean="0">
                <a:latin typeface="Times New Roman" pitchFamily="18" charset="0"/>
                <a:cs typeface="Times New Roman" pitchFamily="18" charset="0"/>
              </a:rPr>
              <a:t>sendDatagrams</a:t>
            </a:r>
            <a:r>
              <a:rPr lang="en-US" sz="2400" dirty="0" smtClean="0">
                <a:latin typeface="Times New Roman" pitchFamily="18" charset="0"/>
                <a:cs typeface="Times New Roman" pitchFamily="18" charset="0"/>
              </a:rPr>
              <a:t> false, ending the thread.</a:t>
            </a:r>
          </a:p>
          <a:p>
            <a:pPr algn="just">
              <a:buFont typeface="Wingdings" pitchFamily="2" charset="2"/>
              <a:buChar char="Ø"/>
            </a:pPr>
            <a:r>
              <a:rPr lang="en-US" sz="2400" dirty="0" smtClean="0">
                <a:latin typeface="Times New Roman" pitchFamily="18" charset="0"/>
                <a:cs typeface="Times New Roman" pitchFamily="18" charset="0"/>
              </a:rPr>
              <a:t>An error when attempting to send a packet causes an </a:t>
            </a:r>
            <a:r>
              <a:rPr lang="en-US" sz="2400" dirty="0" err="1" smtClean="0">
                <a:latin typeface="Times New Roman" pitchFamily="18" charset="0"/>
                <a:cs typeface="Times New Roman" pitchFamily="18" charset="0"/>
              </a:rPr>
              <a:t>IOException</a:t>
            </a:r>
            <a:r>
              <a:rPr lang="en-US" sz="2400" dirty="0" smtClean="0">
                <a:latin typeface="Times New Roman" pitchFamily="18" charset="0"/>
                <a:cs typeface="Times New Roman" pitchFamily="18" charset="0"/>
              </a:rPr>
              <a:t>, whose catch block also sets </a:t>
            </a:r>
            <a:r>
              <a:rPr lang="en-US" sz="2400" dirty="0" err="1" smtClean="0">
                <a:latin typeface="Times New Roman" pitchFamily="18" charset="0"/>
                <a:cs typeface="Times New Roman" pitchFamily="18" charset="0"/>
              </a:rPr>
              <a:t>sendDatagrams</a:t>
            </a:r>
            <a:r>
              <a:rPr lang="en-US" sz="2400" dirty="0" smtClean="0">
                <a:latin typeface="Times New Roman" pitchFamily="18" charset="0"/>
                <a:cs typeface="Times New Roman" pitchFamily="18" charset="0"/>
              </a:rPr>
              <a:t> false, ending the thread.</a:t>
            </a:r>
          </a:p>
          <a:p>
            <a:pPr algn="ctr">
              <a:buFont typeface="Arial" pitchFamily="34" charset="0"/>
              <a:buNone/>
            </a:pPr>
            <a:r>
              <a:rPr lang="en-US" sz="2400" dirty="0" err="1" smtClean="0">
                <a:solidFill>
                  <a:srgbClr val="0000FF"/>
                </a:solidFill>
                <a:latin typeface="Times New Roman" pitchFamily="18" charset="0"/>
                <a:cs typeface="Times New Roman" pitchFamily="18" charset="0"/>
              </a:rPr>
              <a:t>Thread.sleep</a:t>
            </a:r>
            <a:r>
              <a:rPr lang="en-US" sz="2400" dirty="0" smtClean="0">
                <a:solidFill>
                  <a:srgbClr val="0000FF"/>
                </a:solidFill>
                <a:latin typeface="Times New Roman" pitchFamily="18" charset="0"/>
                <a:cs typeface="Times New Roman" pitchFamily="18" charset="0"/>
              </a:rPr>
              <a:t>(</a:t>
            </a:r>
            <a:r>
              <a:rPr lang="en-US" sz="2400" dirty="0" err="1" smtClean="0">
                <a:solidFill>
                  <a:srgbClr val="0000FF"/>
                </a:solidFill>
                <a:latin typeface="Times New Roman" pitchFamily="18" charset="0"/>
                <a:cs typeface="Times New Roman" pitchFamily="18" charset="0"/>
              </a:rPr>
              <a:t>delayTime</a:t>
            </a:r>
            <a:r>
              <a:rPr lang="en-US" sz="2400" dirty="0" smtClean="0">
                <a:solidFill>
                  <a:srgbClr val="0000FF"/>
                </a:solidFill>
                <a:latin typeface="Times New Roman" pitchFamily="18" charset="0"/>
                <a:cs typeface="Times New Roman" pitchFamily="18" charset="0"/>
              </a:rPr>
              <a:t>);</a:t>
            </a:r>
          </a:p>
          <a:p>
            <a:pPr>
              <a:buFont typeface="Arial" pitchFamily="34" charse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38467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609600" y="381000"/>
            <a:ext cx="8229600" cy="63246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catch (InterruptedException e) </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System.out.println("InterruptedException: ");</a:t>
            </a:r>
          </a:p>
          <a:p>
            <a:pPr algn="just">
              <a:buFont typeface="Arial" pitchFamily="34" charset="0"/>
              <a:buNone/>
            </a:pPr>
            <a:r>
              <a:rPr lang="en-US" sz="2400" smtClean="0">
                <a:latin typeface="Times New Roman" pitchFamily="18" charset="0"/>
                <a:cs typeface="Times New Roman" pitchFamily="18" charset="0"/>
              </a:rPr>
              <a:t>	System.out.println(e);</a:t>
            </a:r>
          </a:p>
          <a:p>
            <a:pPr algn="just">
              <a:buFont typeface="Arial" pitchFamily="34" charset="0"/>
              <a:buNone/>
            </a:pPr>
            <a:r>
              <a:rPr lang="en-US" sz="2400" smtClean="0">
                <a:latin typeface="Times New Roman" pitchFamily="18" charset="0"/>
                <a:cs typeface="Times New Roman" pitchFamily="18" charset="0"/>
              </a:rPr>
              <a:t>	sendDatagrams = false;</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catch (IOException e) </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System.out.print("IOException: ");</a:t>
            </a:r>
          </a:p>
          <a:p>
            <a:pPr algn="just">
              <a:buFont typeface="Arial" pitchFamily="34" charset="0"/>
              <a:buNone/>
            </a:pPr>
            <a:r>
              <a:rPr lang="en-US" sz="2400" smtClean="0">
                <a:latin typeface="Times New Roman" pitchFamily="18" charset="0"/>
                <a:cs typeface="Times New Roman" pitchFamily="18" charset="0"/>
              </a:rPr>
              <a:t>	System.out.println(e);</a:t>
            </a:r>
          </a:p>
          <a:p>
            <a:pPr algn="just">
              <a:buFont typeface="Arial" pitchFamily="34" charset="0"/>
              <a:buNone/>
            </a:pPr>
            <a:r>
              <a:rPr lang="en-US" sz="2400" smtClean="0">
                <a:latin typeface="Times New Roman" pitchFamily="18" charset="0"/>
                <a:cs typeface="Times New Roman" pitchFamily="18" charset="0"/>
              </a:rPr>
              <a:t>	sendDatagrams = false;</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 end while(sendDatagrams)</a:t>
            </a:r>
          </a:p>
          <a:p>
            <a:pPr algn="just">
              <a:buFont typeface="Arial" pitchFamily="34" charset="0"/>
              <a:buNone/>
            </a:pPr>
            <a:r>
              <a:rPr lang="en-US" sz="2400" smtClean="0">
                <a:latin typeface="Times New Roman" pitchFamily="18" charset="0"/>
                <a:cs typeface="Times New Roman" pitchFamily="18" charset="0"/>
              </a:rPr>
              <a:t>} // end run()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826230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457200" y="381000"/>
            <a:ext cx="8229600" cy="6324600"/>
          </a:xfrm>
          <a:prstGeom prst="rect">
            <a:avLst/>
          </a:prstGeom>
        </p:spPr>
        <p:txBody>
          <a:bodyPr/>
          <a:lstStyle/>
          <a:p>
            <a:pPr algn="just">
              <a:buFont typeface="Arial" pitchFamily="34" charset="0"/>
              <a:buNone/>
            </a:pPr>
            <a:r>
              <a:rPr lang="en-US" sz="2300" b="1" dirty="0" smtClean="0">
                <a:solidFill>
                  <a:srgbClr val="0000FF"/>
                </a:solidFill>
                <a:latin typeface="Times New Roman" pitchFamily="18" charset="0"/>
                <a:cs typeface="Times New Roman" pitchFamily="18" charset="0"/>
              </a:rPr>
              <a:t>Creating the Datagram</a:t>
            </a:r>
          </a:p>
          <a:p>
            <a:pPr algn="just">
              <a:buFont typeface="Wingdings" pitchFamily="2" charset="2"/>
              <a:buChar char="Ø"/>
            </a:pPr>
            <a:r>
              <a:rPr lang="en-US" sz="2300" dirty="0" smtClean="0">
                <a:latin typeface="Times New Roman" pitchFamily="18" charset="0"/>
                <a:cs typeface="Times New Roman" pitchFamily="18" charset="0"/>
              </a:rPr>
              <a:t>The </a:t>
            </a:r>
            <a:r>
              <a:rPr lang="en-US" sz="2300" dirty="0" err="1" smtClean="0">
                <a:latin typeface="Times New Roman" pitchFamily="18" charset="0"/>
                <a:cs typeface="Times New Roman" pitchFamily="18" charset="0"/>
              </a:rPr>
              <a:t>createDatagram</a:t>
            </a:r>
            <a:r>
              <a:rPr lang="en-US" sz="2300" dirty="0" smtClean="0">
                <a:latin typeface="Times New Roman" pitchFamily="18" charset="0"/>
                <a:cs typeface="Times New Roman" pitchFamily="18" charset="0"/>
              </a:rPr>
              <a:t>() method stores the datagram’s two bytes in the </a:t>
            </a:r>
            <a:r>
              <a:rPr lang="en-US" sz="2300" dirty="0" err="1" smtClean="0">
                <a:latin typeface="Times New Roman" pitchFamily="18" charset="0"/>
                <a:cs typeface="Times New Roman" pitchFamily="18" charset="0"/>
              </a:rPr>
              <a:t>dataToSend</a:t>
            </a:r>
            <a:r>
              <a:rPr lang="en-US" sz="2300" dirty="0" smtClean="0">
                <a:latin typeface="Times New Roman" pitchFamily="18" charset="0"/>
                <a:cs typeface="Times New Roman" pitchFamily="18" charset="0"/>
              </a:rPr>
              <a:t> byte array. The first byte is the </a:t>
            </a:r>
            <a:r>
              <a:rPr lang="en-US" sz="2300" dirty="0" err="1" smtClean="0">
                <a:latin typeface="Times New Roman" pitchFamily="18" charset="0"/>
                <a:cs typeface="Times New Roman" pitchFamily="18" charset="0"/>
              </a:rPr>
              <a:t>messageCount</a:t>
            </a:r>
            <a:r>
              <a:rPr lang="en-US" sz="2300" dirty="0" smtClean="0">
                <a:latin typeface="Times New Roman" pitchFamily="18" charset="0"/>
                <a:cs typeface="Times New Roman" pitchFamily="18" charset="0"/>
              </a:rPr>
              <a:t> variable, which increments on each send, resetting to zero after sending 255. The second byte is the value of Port 5, bit 2. The message is stored in the byte array </a:t>
            </a:r>
            <a:r>
              <a:rPr lang="en-US" sz="2300" dirty="0" err="1" smtClean="0">
                <a:latin typeface="Times New Roman" pitchFamily="18" charset="0"/>
                <a:cs typeface="Times New Roman" pitchFamily="18" charset="0"/>
              </a:rPr>
              <a:t>dataToSend</a:t>
            </a:r>
            <a:r>
              <a:rPr lang="en-US" sz="2300" dirty="0" smtClean="0">
                <a:latin typeface="Times New Roman" pitchFamily="18" charset="0"/>
                <a:cs typeface="Times New Roman" pitchFamily="18" charset="0"/>
              </a:rPr>
              <a:t>.</a:t>
            </a:r>
          </a:p>
          <a:p>
            <a:pPr algn="ctr">
              <a:buFont typeface="Arial" pitchFamily="34" charset="0"/>
              <a:buNone/>
            </a:pPr>
            <a:r>
              <a:rPr lang="en-US" sz="2300" dirty="0" smtClean="0">
                <a:solidFill>
                  <a:srgbClr val="0000FF"/>
                </a:solidFill>
              </a:rPr>
              <a:t>private void </a:t>
            </a:r>
            <a:r>
              <a:rPr lang="en-US" sz="2300" dirty="0" err="1" smtClean="0">
                <a:solidFill>
                  <a:srgbClr val="0000FF"/>
                </a:solidFill>
              </a:rPr>
              <a:t>createDatagram</a:t>
            </a:r>
            <a:r>
              <a:rPr lang="en-US" sz="2300" dirty="0" smtClean="0">
                <a:solidFill>
                  <a:srgbClr val="0000FF"/>
                </a:solidFill>
              </a:rPr>
              <a:t>() {</a:t>
            </a:r>
          </a:p>
          <a:p>
            <a:pPr>
              <a:buFont typeface="Wingdings" pitchFamily="2" charset="2"/>
              <a:buChar char="Ø"/>
            </a:pPr>
            <a:r>
              <a:rPr lang="en-US" sz="2300" dirty="0" smtClean="0">
                <a:latin typeface="Times New Roman" pitchFamily="18" charset="0"/>
                <a:cs typeface="Times New Roman" pitchFamily="18" charset="0"/>
              </a:rPr>
              <a:t>The message count in the datagram’s first byte increments with each datagram, resetting to zero on 255.</a:t>
            </a:r>
          </a:p>
          <a:p>
            <a:pPr marL="265113" indent="25400">
              <a:buFont typeface="Arial" pitchFamily="34" charset="0"/>
              <a:buNone/>
            </a:pPr>
            <a:r>
              <a:rPr lang="en-US" sz="2300" dirty="0" smtClean="0">
                <a:latin typeface="Times New Roman" pitchFamily="18" charset="0"/>
                <a:cs typeface="Times New Roman" pitchFamily="18" charset="0"/>
              </a:rPr>
              <a:t>if (</a:t>
            </a:r>
            <a:r>
              <a:rPr lang="en-US" sz="2300" dirty="0" err="1" smtClean="0">
                <a:latin typeface="Times New Roman" pitchFamily="18" charset="0"/>
                <a:cs typeface="Times New Roman" pitchFamily="18" charset="0"/>
              </a:rPr>
              <a:t>messageCount</a:t>
            </a:r>
            <a:r>
              <a:rPr lang="en-US" sz="2300" dirty="0" smtClean="0">
                <a:latin typeface="Times New Roman" pitchFamily="18" charset="0"/>
                <a:cs typeface="Times New Roman" pitchFamily="18" charset="0"/>
              </a:rPr>
              <a:t> == 255) {</a:t>
            </a:r>
          </a:p>
          <a:p>
            <a:pPr marL="265113" indent="25400">
              <a:buFont typeface="Arial" pitchFamily="34" charset="0"/>
              <a:buNone/>
            </a:pPr>
            <a:r>
              <a:rPr lang="en-US" sz="2300" dirty="0" err="1" smtClean="0">
                <a:latin typeface="Times New Roman" pitchFamily="18" charset="0"/>
                <a:cs typeface="Times New Roman" pitchFamily="18" charset="0"/>
              </a:rPr>
              <a:t>messageCount</a:t>
            </a:r>
            <a:r>
              <a:rPr lang="en-US" sz="2300" dirty="0" smtClean="0">
                <a:latin typeface="Times New Roman" pitchFamily="18" charset="0"/>
                <a:cs typeface="Times New Roman" pitchFamily="18" charset="0"/>
              </a:rPr>
              <a:t> = 0;</a:t>
            </a:r>
          </a:p>
          <a:p>
            <a:pPr marL="265113" indent="25400">
              <a:buFont typeface="Arial" pitchFamily="34" charset="0"/>
              <a:buNone/>
            </a:pPr>
            <a:r>
              <a:rPr lang="en-US" sz="2300" dirty="0" smtClean="0">
                <a:latin typeface="Times New Roman" pitchFamily="18" charset="0"/>
                <a:cs typeface="Times New Roman" pitchFamily="18" charset="0"/>
              </a:rPr>
              <a:t>} else {</a:t>
            </a:r>
          </a:p>
          <a:p>
            <a:pPr marL="265113" indent="25400">
              <a:buFont typeface="Arial" pitchFamily="34" charset="0"/>
              <a:buNone/>
            </a:pPr>
            <a:r>
              <a:rPr lang="en-US" sz="2300" dirty="0" err="1" smtClean="0">
                <a:latin typeface="Times New Roman" pitchFamily="18" charset="0"/>
                <a:cs typeface="Times New Roman" pitchFamily="18" charset="0"/>
              </a:rPr>
              <a:t>messageCount</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messageCount</a:t>
            </a:r>
            <a:r>
              <a:rPr lang="en-US" sz="2300" dirty="0" smtClean="0">
                <a:latin typeface="Times New Roman" pitchFamily="18" charset="0"/>
                <a:cs typeface="Times New Roman" pitchFamily="18" charset="0"/>
              </a:rPr>
              <a:t>;</a:t>
            </a:r>
          </a:p>
          <a:p>
            <a:pPr marL="265113" indent="25400">
              <a:buFont typeface="Arial" pitchFamily="34" charset="0"/>
              <a:buNone/>
            </a:pPr>
            <a:r>
              <a:rPr lang="en-US" sz="2300" dirty="0" smtClean="0">
                <a:latin typeface="Times New Roman" pitchFamily="18" charset="0"/>
                <a:cs typeface="Times New Roman" pitchFamily="18" charset="0"/>
              </a:rPr>
              <a:t>}</a:t>
            </a:r>
          </a:p>
          <a:p>
            <a:pPr marL="265113" indent="25400">
              <a:buFont typeface="Arial" pitchFamily="34" charset="0"/>
              <a:buNone/>
            </a:pPr>
            <a:r>
              <a:rPr lang="en-US" sz="2300" dirty="0" err="1" smtClean="0">
                <a:latin typeface="Times New Roman" pitchFamily="18" charset="0"/>
                <a:cs typeface="Times New Roman" pitchFamily="18" charset="0"/>
              </a:rPr>
              <a:t>dataToSend</a:t>
            </a:r>
            <a:r>
              <a:rPr lang="en-US" sz="2300" dirty="0" smtClean="0">
                <a:latin typeface="Times New Roman" pitchFamily="18" charset="0"/>
                <a:cs typeface="Times New Roman" pitchFamily="18" charset="0"/>
              </a:rPr>
              <a:t>[0] = (byte)</a:t>
            </a:r>
            <a:r>
              <a:rPr lang="en-US" sz="2300" dirty="0" err="1" smtClean="0">
                <a:latin typeface="Times New Roman" pitchFamily="18" charset="0"/>
                <a:cs typeface="Times New Roman" pitchFamily="18" charset="0"/>
              </a:rPr>
              <a:t>messageCount</a:t>
            </a:r>
            <a:r>
              <a:rPr lang="en-US" sz="23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33916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datagram’s second byte is the last value written to the </a:t>
            </a:r>
            <a:r>
              <a:rPr lang="en-US" sz="2400" dirty="0" err="1" smtClean="0">
                <a:latin typeface="Times New Roman" pitchFamily="18" charset="0"/>
                <a:cs typeface="Times New Roman" pitchFamily="18" charset="0"/>
              </a:rPr>
              <a:t>testBit</a:t>
            </a:r>
            <a:r>
              <a:rPr lang="en-US" sz="2400" dirty="0" smtClean="0">
                <a:latin typeface="Times New Roman" pitchFamily="18" charset="0"/>
                <a:cs typeface="Times New Roman" pitchFamily="18" charset="0"/>
              </a:rPr>
              <a:t> port bit.</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dataToSend</a:t>
            </a:r>
            <a:r>
              <a:rPr lang="en-US" sz="2400" dirty="0" smtClean="0">
                <a:latin typeface="Times New Roman" pitchFamily="18" charset="0"/>
                <a:cs typeface="Times New Roman" pitchFamily="18" charset="0"/>
              </a:rPr>
              <a:t>[1] = (byte)</a:t>
            </a:r>
            <a:r>
              <a:rPr lang="en-US" sz="2400" dirty="0" err="1" smtClean="0">
                <a:latin typeface="Times New Roman" pitchFamily="18" charset="0"/>
                <a:cs typeface="Times New Roman" pitchFamily="18" charset="0"/>
              </a:rPr>
              <a:t>testBit.readLatch</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setData</a:t>
            </a:r>
            <a:r>
              <a:rPr lang="en-US" sz="2400" dirty="0" smtClean="0">
                <a:latin typeface="Times New Roman" pitchFamily="18" charset="0"/>
                <a:cs typeface="Times New Roman" pitchFamily="18" charset="0"/>
              </a:rPr>
              <a:t>() method of </a:t>
            </a:r>
            <a:r>
              <a:rPr lang="en-US" sz="2400" dirty="0" err="1" smtClean="0">
                <a:latin typeface="Times New Roman" pitchFamily="18" charset="0"/>
                <a:cs typeface="Times New Roman" pitchFamily="18" charset="0"/>
              </a:rPr>
              <a:t>DatagramPacket</a:t>
            </a:r>
            <a:r>
              <a:rPr lang="en-US" sz="2400" dirty="0" smtClean="0">
                <a:latin typeface="Times New Roman" pitchFamily="18" charset="0"/>
                <a:cs typeface="Times New Roman" pitchFamily="18" charset="0"/>
              </a:rPr>
              <a:t> stores the byte array in the </a:t>
            </a:r>
            <a:r>
              <a:rPr lang="en-US" sz="2400" dirty="0" err="1" smtClean="0">
                <a:latin typeface="Times New Roman" pitchFamily="18" charset="0"/>
                <a:cs typeface="Times New Roman" pitchFamily="18" charset="0"/>
              </a:rPr>
              <a:t>DatagramPacket</a:t>
            </a:r>
            <a:r>
              <a:rPr lang="en-US" sz="2400" dirty="0" smtClean="0">
                <a:latin typeface="Times New Roman" pitchFamily="18" charset="0"/>
                <a:cs typeface="Times New Roman" pitchFamily="18" charset="0"/>
              </a:rPr>
              <a:t> object. </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setLength</a:t>
            </a:r>
            <a:r>
              <a:rPr lang="en-US" sz="2400" dirty="0" smtClean="0">
                <a:latin typeface="Times New Roman" pitchFamily="18" charset="0"/>
                <a:cs typeface="Times New Roman" pitchFamily="18" charset="0"/>
              </a:rPr>
              <a:t>() method trims the datagram to match the length of the data. </a:t>
            </a:r>
          </a:p>
          <a:p>
            <a:pPr algn="just">
              <a:buFont typeface="Wingdings" pitchFamily="2" charset="2"/>
              <a:buChar char="Ø"/>
            </a:pPr>
            <a:r>
              <a:rPr lang="en-US" sz="2400" dirty="0" smtClean="0">
                <a:latin typeface="Times New Roman" pitchFamily="18" charset="0"/>
                <a:cs typeface="Times New Roman" pitchFamily="18" charset="0"/>
              </a:rPr>
              <a:t>The size of </a:t>
            </a:r>
            <a:r>
              <a:rPr lang="en-US" sz="2400" dirty="0" err="1" smtClean="0">
                <a:latin typeface="Times New Roman" pitchFamily="18" charset="0"/>
                <a:cs typeface="Times New Roman" pitchFamily="18" charset="0"/>
              </a:rPr>
              <a:t>dataToSend</a:t>
            </a:r>
            <a:r>
              <a:rPr lang="en-US" sz="2400" dirty="0" smtClean="0">
                <a:latin typeface="Times New Roman" pitchFamily="18" charset="0"/>
                <a:cs typeface="Times New Roman" pitchFamily="18" charset="0"/>
              </a:rPr>
              <a:t> sets the datagram’s maximum length.</a:t>
            </a:r>
          </a:p>
          <a:p>
            <a:pPr marL="265113" indent="25400">
              <a:buFont typeface="Arial" pitchFamily="34" charset="0"/>
              <a:buNone/>
            </a:pPr>
            <a:r>
              <a:rPr lang="en-US" sz="2400" dirty="0" err="1" smtClean="0">
                <a:latin typeface="Times New Roman" pitchFamily="18" charset="0"/>
                <a:cs typeface="Times New Roman" pitchFamily="18" charset="0"/>
              </a:rPr>
              <a:t>udpPacket.setData</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dataToSend</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err="1" smtClean="0">
                <a:latin typeface="Times New Roman" pitchFamily="18" charset="0"/>
                <a:cs typeface="Times New Roman" pitchFamily="18" charset="0"/>
              </a:rPr>
              <a:t>udpPacket.setLength</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dataToSend.length</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err="1" smtClean="0">
                <a:latin typeface="Times New Roman" pitchFamily="18" charset="0"/>
                <a:cs typeface="Times New Roman" pitchFamily="18" charset="0"/>
              </a:rPr>
              <a:t>System.out.print</a:t>
            </a:r>
            <a:r>
              <a:rPr lang="en-US" sz="2400" dirty="0" smtClean="0">
                <a:latin typeface="Times New Roman" pitchFamily="18" charset="0"/>
                <a:cs typeface="Times New Roman" pitchFamily="18" charset="0"/>
              </a:rPr>
              <a:t>("Message number: ");</a:t>
            </a:r>
          </a:p>
          <a:p>
            <a:pPr marL="265113" indent="25400">
              <a:buFont typeface="Arial" pitchFamily="34" charset="0"/>
              <a:buNone/>
            </a:pPr>
            <a:r>
              <a:rPr lang="en-US" sz="2400" dirty="0" err="1" smtClean="0">
                <a:latin typeface="Times New Roman" pitchFamily="18" charset="0"/>
                <a:cs typeface="Times New Roman" pitchFamily="18" charset="0"/>
              </a:rPr>
              <a:t>System.out.println</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messageCount</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 // end </a:t>
            </a:r>
            <a:r>
              <a:rPr lang="en-US" sz="2400" dirty="0" err="1" smtClean="0">
                <a:latin typeface="Times New Roman" pitchFamily="18" charset="0"/>
                <a:cs typeface="Times New Roman" pitchFamily="18" charset="0"/>
              </a:rPr>
              <a:t>CreateDatagram</a:t>
            </a:r>
            <a:r>
              <a:rPr lang="en-US" sz="2400" dirty="0" smtClean="0">
                <a:latin typeface="Times New Roman" pitchFamily="18" charset="0"/>
                <a:cs typeface="Times New Roman" pitchFamily="18" charset="0"/>
              </a:rPr>
              <a:t>()</a:t>
            </a:r>
          </a:p>
          <a:p>
            <a:pPr marL="265113" indent="25400">
              <a:buFont typeface="Arial" pitchFamily="34" charset="0"/>
              <a:buNone/>
            </a:pPr>
            <a:r>
              <a:rPr lang="en-US" sz="2400" dirty="0" smtClean="0">
                <a:latin typeface="Times New Roman" pitchFamily="18" charset="0"/>
                <a:cs typeface="Times New Roman" pitchFamily="18" charset="0"/>
              </a:rPr>
              <a:t>} // end </a:t>
            </a:r>
            <a:r>
              <a:rPr lang="en-US" sz="2400" dirty="0" err="1" smtClean="0">
                <a:latin typeface="Times New Roman" pitchFamily="18" charset="0"/>
                <a:cs typeface="Times New Roman" pitchFamily="18" charset="0"/>
              </a:rPr>
              <a:t>UdpSend</a:t>
            </a: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2456789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457200" y="381000"/>
            <a:ext cx="8229600" cy="63246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Receiving UDP Datagrams</a:t>
            </a:r>
          </a:p>
          <a:p>
            <a:pPr algn="just">
              <a:buFont typeface="Wingdings" pitchFamily="2" charset="2"/>
              <a:buChar char="Ø"/>
            </a:pPr>
            <a:r>
              <a:rPr lang="en-US" sz="2400" smtClean="0">
                <a:latin typeface="Times New Roman" pitchFamily="18" charset="0"/>
                <a:cs typeface="Times New Roman" pitchFamily="18" charset="0"/>
              </a:rPr>
              <a:t>The other side of UDP communications is receiving datagrams. The following applications are complements to the previous examples. </a:t>
            </a:r>
          </a:p>
          <a:p>
            <a:pPr algn="just">
              <a:buFont typeface="Wingdings" pitchFamily="2" charset="2"/>
              <a:buChar char="Ø"/>
            </a:pPr>
            <a:r>
              <a:rPr lang="en-US" sz="2400" smtClean="0">
                <a:latin typeface="Times New Roman" pitchFamily="18" charset="0"/>
                <a:cs typeface="Times New Roman" pitchFamily="18" charset="0"/>
              </a:rPr>
              <a:t>A Rabbit and TINI program each wait to receive a datagram from a remote host, then display the contents of the datagram.</a:t>
            </a:r>
            <a:endParaRPr lang="en-US" sz="2400" b="1" smtClean="0">
              <a:latin typeface="Times New Roman" pitchFamily="18" charset="0"/>
              <a:cs typeface="Times New Roman" pitchFamily="18" charset="0"/>
            </a:endParaRPr>
          </a:p>
          <a:p>
            <a:pPr>
              <a:buFont typeface="Arial" pitchFamily="34" charset="0"/>
              <a:buNone/>
            </a:pPr>
            <a:r>
              <a:rPr lang="en-US" sz="2400" b="1" smtClean="0">
                <a:solidFill>
                  <a:srgbClr val="0000FF"/>
                </a:solidFill>
                <a:latin typeface="Times New Roman" pitchFamily="18" charset="0"/>
                <a:cs typeface="Times New Roman" pitchFamily="18" charset="0"/>
              </a:rPr>
              <a:t>Rabbit Code</a:t>
            </a:r>
          </a:p>
          <a:p>
            <a:pPr algn="just">
              <a:buFont typeface="Wingdings" pitchFamily="2" charset="2"/>
              <a:buChar char="Ø"/>
            </a:pPr>
            <a:r>
              <a:rPr lang="en-US" sz="2400" smtClean="0">
                <a:latin typeface="Times New Roman" pitchFamily="18" charset="0"/>
                <a:cs typeface="Times New Roman" pitchFamily="18" charset="0"/>
              </a:rPr>
              <a:t>Much of the Rabbit code for receiving datagrams is similar to the code in the previous Rabbit example.</a:t>
            </a:r>
          </a:p>
          <a:p>
            <a:pPr algn="just">
              <a:buFont typeface="Arial" pitchFamily="34" charset="0"/>
              <a:buNone/>
            </a:pPr>
            <a:r>
              <a:rPr lang="en-US" sz="2400" b="1" smtClean="0">
                <a:solidFill>
                  <a:srgbClr val="0000FF"/>
                </a:solidFill>
                <a:latin typeface="Times New Roman" pitchFamily="18" charset="0"/>
                <a:cs typeface="Times New Roman" pitchFamily="18" charset="0"/>
              </a:rPr>
              <a:t>Initial Defines and Declarations</a:t>
            </a:r>
          </a:p>
          <a:p>
            <a:pPr algn="just">
              <a:buFont typeface="Wingdings" pitchFamily="2" charset="2"/>
              <a:buChar char="Ø"/>
            </a:pPr>
            <a:r>
              <a:rPr lang="en-US" sz="2400" smtClean="0">
                <a:latin typeface="Times New Roman" pitchFamily="18" charset="0"/>
                <a:cs typeface="Times New Roman" pitchFamily="18" charset="0"/>
              </a:rPr>
              <a:t>A TCPCONFIG 1 macro selects a network configuration from the </a:t>
            </a:r>
            <a:r>
              <a:rPr lang="en-US" sz="2400" i="1" smtClean="0">
                <a:latin typeface="Times New Roman" pitchFamily="18" charset="0"/>
                <a:cs typeface="Times New Roman" pitchFamily="18" charset="0"/>
              </a:rPr>
              <a:t>tcp_config.lib file.</a:t>
            </a:r>
          </a:p>
          <a:p>
            <a:pPr algn="just">
              <a:buFont typeface="Wingdings" pitchFamily="2" charset="2"/>
              <a:buChar char="Ø"/>
            </a:pPr>
            <a:r>
              <a:rPr lang="en-US" sz="2400" smtClean="0">
                <a:latin typeface="Times New Roman" pitchFamily="18" charset="0"/>
                <a:cs typeface="Times New Roman" pitchFamily="18" charset="0"/>
              </a:rPr>
              <a:t>The MAX_UDP_SOCKET_BUFFERS macro specifies the number of socket buffers to allocate for UDP sockets. This application requires one socket buffer.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836589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229600" cy="6172200"/>
          </a:xfrm>
          <a:prstGeom prst="rect">
            <a:avLst/>
          </a:prstGeom>
        </p:spPr>
        <p:txBody>
          <a:bodyPr/>
          <a:lstStyle/>
          <a:p>
            <a:pPr marL="457200" indent="-457200" algn="just">
              <a:buFont typeface="Wingdings" pitchFamily="2" charset="2"/>
              <a:buChar char="Ø"/>
              <a:defRPr/>
            </a:pPr>
            <a:r>
              <a:rPr lang="en-US" sz="2400" dirty="0" smtClean="0">
                <a:latin typeface="Times New Roman" pitchFamily="18" charset="0"/>
                <a:cs typeface="Times New Roman" pitchFamily="18" charset="0"/>
              </a:rPr>
              <a:t>LOCAL_PORT specifies the port that the Rabbit will receive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on. Generally, any port over 1023 is acceptable.</a:t>
            </a:r>
          </a:p>
          <a:p>
            <a:pPr marL="457200" indent="-457200" algn="just">
              <a:buFont typeface="Wingdings" pitchFamily="2" charset="2"/>
              <a:buChar char="Ø"/>
              <a:defRPr/>
            </a:pPr>
            <a:r>
              <a:rPr lang="en-US" sz="2400" dirty="0" smtClean="0">
                <a:latin typeface="Times New Roman" pitchFamily="18" charset="0"/>
                <a:cs typeface="Times New Roman" pitchFamily="18" charset="0"/>
              </a:rPr>
              <a:t>The remote host will need to know this value when sending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a:t>
            </a:r>
          </a:p>
          <a:p>
            <a:pPr algn="just">
              <a:buFont typeface="Wingdings" pitchFamily="2" charset="2"/>
              <a:buChar char="Ø"/>
              <a:defRPr/>
            </a:pPr>
            <a:r>
              <a:rPr lang="en-US" sz="2400" dirty="0" smtClean="0">
                <a:latin typeface="Times New Roman" pitchFamily="18" charset="0"/>
                <a:cs typeface="Times New Roman" pitchFamily="18" charset="0"/>
              </a:rPr>
              <a:t>REMOTE_IP is the IP address of the host to receive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from. Set this value to the IP address of the sending host. </a:t>
            </a:r>
          </a:p>
          <a:p>
            <a:pPr algn="just">
              <a:buFont typeface="Wingdings" pitchFamily="2" charset="2"/>
              <a:buChar char="Ø"/>
              <a:defRPr/>
            </a:pPr>
            <a:r>
              <a:rPr lang="en-US" sz="2400" dirty="0" smtClean="0">
                <a:latin typeface="Times New Roman" pitchFamily="18" charset="0"/>
                <a:cs typeface="Times New Roman" pitchFamily="18" charset="0"/>
              </a:rPr>
              <a:t>To accept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from any host, set REMOTE_IP to zero.</a:t>
            </a:r>
          </a:p>
          <a:p>
            <a:pPr algn="just">
              <a:buFont typeface="Wingdings" pitchFamily="2" charset="2"/>
              <a:buChar char="Ø"/>
              <a:defRPr/>
            </a:pPr>
            <a:r>
              <a:rPr lang="en-US" sz="2400" dirty="0" smtClean="0">
                <a:latin typeface="Times New Roman" pitchFamily="18" charset="0"/>
                <a:cs typeface="Times New Roman" pitchFamily="18" charset="0"/>
              </a:rPr>
              <a:t>To accept only broadcast packets, set REMOTE_IP to 255.255.255.255.</a:t>
            </a:r>
          </a:p>
          <a:p>
            <a:pPr algn="just">
              <a:buFont typeface="Arial" charset="0"/>
              <a:buNone/>
              <a:defRPr/>
            </a:pPr>
            <a:r>
              <a:rPr lang="en-US" sz="2400" dirty="0" smtClean="0">
                <a:latin typeface="Times New Roman" pitchFamily="18" charset="0"/>
                <a:cs typeface="Times New Roman" pitchFamily="18" charset="0"/>
              </a:rPr>
              <a:t>	#define TCPCONFIG 1</a:t>
            </a:r>
          </a:p>
          <a:p>
            <a:pPr algn="just">
              <a:buFont typeface="Arial" charset="0"/>
              <a:buNone/>
              <a:defRPr/>
            </a:pPr>
            <a:r>
              <a:rPr lang="en-US" sz="2400" dirty="0" smtClean="0">
                <a:latin typeface="Times New Roman" pitchFamily="18" charset="0"/>
                <a:cs typeface="Times New Roman" pitchFamily="18" charset="0"/>
              </a:rPr>
              <a:t>	#define MAX_UDP_SOCKET_BUFFERS 1</a:t>
            </a:r>
          </a:p>
          <a:p>
            <a:pPr algn="just">
              <a:buFont typeface="Arial" charset="0"/>
              <a:buNone/>
              <a:defRPr/>
            </a:pPr>
            <a:r>
              <a:rPr lang="en-US" sz="2400" dirty="0" smtClean="0">
                <a:latin typeface="Times New Roman" pitchFamily="18" charset="0"/>
                <a:cs typeface="Times New Roman" pitchFamily="18" charset="0"/>
              </a:rPr>
              <a:t>	#define LOCAL_PORT 5550</a:t>
            </a:r>
          </a:p>
          <a:p>
            <a:pPr algn="just">
              <a:buFont typeface="Arial" charset="0"/>
              <a:buNone/>
              <a:defRPr/>
            </a:pPr>
            <a:r>
              <a:rPr lang="en-US" sz="2400" dirty="0" smtClean="0">
                <a:latin typeface="Times New Roman" pitchFamily="18" charset="0"/>
                <a:cs typeface="Times New Roman" pitchFamily="18" charset="0"/>
              </a:rPr>
              <a:t>	#define REMOTE_IP "192.168.111.5"</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0"/>
            <a:ext cx="838200" cy="685800"/>
          </a:xfrm>
          <a:prstGeom prst="rect">
            <a:avLst/>
          </a:prstGeom>
          <a:noFill/>
        </p:spPr>
      </p:pic>
    </p:spTree>
    <p:extLst>
      <p:ext uri="{BB962C8B-B14F-4D97-AF65-F5344CB8AC3E}">
        <p14:creationId xmlns="" xmlns:p14="http://schemas.microsoft.com/office/powerpoint/2010/main" val="154394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Content Placeholder 2"/>
          <p:cNvSpPr>
            <a:spLocks noGrp="1"/>
          </p:cNvSpPr>
          <p:nvPr>
            <p:ph idx="4294967295"/>
          </p:nvPr>
        </p:nvSpPr>
        <p:spPr>
          <a:xfrm>
            <a:off x="457200" y="609600"/>
            <a:ext cx="8229600" cy="6172200"/>
          </a:xfrm>
          <a:prstGeom prst="rect">
            <a:avLst/>
          </a:prstGeom>
        </p:spPr>
        <p:txBody>
          <a:bodyPr/>
          <a:lstStyle/>
          <a:p>
            <a:pPr algn="just" eaLnBrk="1" hangingPunct="1">
              <a:buFont typeface="Arial" pitchFamily="34" charset="0"/>
              <a:buNone/>
            </a:pPr>
            <a:r>
              <a:rPr lang="en-US" sz="2800" b="1" dirty="0" smtClean="0">
                <a:solidFill>
                  <a:srgbClr val="0000FF"/>
                </a:solidFill>
                <a:latin typeface="Times New Roman" pitchFamily="18" charset="0"/>
                <a:cs typeface="Times New Roman" pitchFamily="18" charset="0"/>
              </a:rPr>
              <a:t>Configuring a Device for Network Communications</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Communications that use UDP, TCP, or other Internet protocols must use IP addresses to identify the sender and receiver of the communications (with the exception that a UDP datagram doesn’t have to specify a source address).</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Sending a message using IP may require any or all of the following: a </a:t>
            </a:r>
            <a:r>
              <a:rPr lang="en-US" sz="2400" dirty="0" err="1" smtClean="0">
                <a:latin typeface="Times New Roman" pitchFamily="18" charset="0"/>
                <a:cs typeface="Times New Roman" pitchFamily="18" charset="0"/>
              </a:rPr>
              <a:t>netmask</a:t>
            </a:r>
            <a:r>
              <a:rPr lang="en-US" sz="2400" dirty="0" smtClean="0">
                <a:latin typeface="Times New Roman" pitchFamily="18" charset="0"/>
                <a:cs typeface="Times New Roman" pitchFamily="18" charset="0"/>
              </a:rPr>
              <a:t> value, the IP address of a gateway, or router, and the IP address of a domain-name server.</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The device firmware may specify these values, or the device may request the values from a DHCP server.</a:t>
            </a:r>
          </a:p>
          <a:p>
            <a:pPr marL="468313" indent="-468313" algn="just" eaLnBrk="1" hangingPunct="1">
              <a:buFont typeface="Arial" pitchFamily="34" charset="0"/>
              <a:buNone/>
            </a:pPr>
            <a:r>
              <a:rPr lang="en-US" sz="2400" b="1" dirty="0" smtClean="0">
                <a:solidFill>
                  <a:srgbClr val="08B84F"/>
                </a:solidFill>
                <a:latin typeface="Times New Roman" pitchFamily="18" charset="0"/>
                <a:cs typeface="Times New Roman" pitchFamily="18" charset="0"/>
              </a:rPr>
              <a:t>Rabbit Configuration</a:t>
            </a:r>
          </a:p>
          <a:p>
            <a:pPr marL="468313" indent="-468313" algn="just" eaLnBrk="1" hangingPunct="1">
              <a:buFont typeface="Wingdings" pitchFamily="2" charset="2"/>
              <a:buChar char="Ø"/>
            </a:pPr>
            <a:r>
              <a:rPr lang="en-US" sz="2400" dirty="0" smtClean="0">
                <a:latin typeface="Times New Roman" pitchFamily="18" charset="0"/>
                <a:cs typeface="Times New Roman" pitchFamily="18" charset="0"/>
              </a:rPr>
              <a:t>For Rabbit modules, Dynamic C supports several ways for a network interface to obtain an IP address and related values. An application can provide the values or obtain values from a DHCP server.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0"/>
            <a:ext cx="838200" cy="685800"/>
          </a:xfrm>
          <a:prstGeom prst="rect">
            <a:avLst/>
          </a:prstGeom>
          <a:noFill/>
        </p:spPr>
      </p:pic>
    </p:spTree>
    <p:extLst>
      <p:ext uri="{BB962C8B-B14F-4D97-AF65-F5344CB8AC3E}">
        <p14:creationId xmlns="" xmlns:p14="http://schemas.microsoft.com/office/powerpoint/2010/main" val="3619358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memmap</a:t>
            </a:r>
            <a:r>
              <a:rPr lang="en-US" sz="2400" dirty="0" smtClean="0">
                <a:latin typeface="Times New Roman" pitchFamily="18" charset="0"/>
                <a:cs typeface="Times New Roman" pitchFamily="18" charset="0"/>
              </a:rPr>
              <a:t> directive stores all C functions not declared as root in the extended memory area, rather than limiting storage to the 64 kilobytes of root memory.</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i="1" dirty="0" smtClean="0">
                <a:latin typeface="Times New Roman" pitchFamily="18" charset="0"/>
                <a:cs typeface="Times New Roman" pitchFamily="18" charset="0"/>
              </a:rPr>
              <a:t>dcrtcp.lib file is the Dynamic C library that supports TCP/IP communications.</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memmap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xmem</a:t>
            </a:r>
            <a:endParaRPr lang="en-US" sz="2400" dirty="0" smtClean="0">
              <a:latin typeface="Times New Roman" pitchFamily="18" charset="0"/>
              <a:cs typeface="Times New Roman" pitchFamily="18" charset="0"/>
            </a:endParaRPr>
          </a:p>
          <a:p>
            <a:pPr algn="just">
              <a:buFont typeface="Arial" pitchFamily="34" charset="0"/>
              <a:buNone/>
            </a:pPr>
            <a:r>
              <a:rPr lang="en-US" sz="2400" dirty="0" smtClean="0">
                <a:latin typeface="Times New Roman" pitchFamily="18" charset="0"/>
                <a:cs typeface="Times New Roman" pitchFamily="18" charset="0"/>
              </a:rPr>
              <a:t>	#use "dcrtcp.lib“</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datagram_socket</a:t>
            </a:r>
            <a:r>
              <a:rPr lang="en-US" sz="2400" dirty="0" smtClean="0">
                <a:latin typeface="Times New Roman" pitchFamily="18" charset="0"/>
                <a:cs typeface="Times New Roman" pitchFamily="18" charset="0"/>
              </a:rPr>
              <a:t> variable is a Dynamic C </a:t>
            </a:r>
            <a:r>
              <a:rPr lang="en-US" sz="2400" dirty="0" err="1" smtClean="0">
                <a:latin typeface="Times New Roman" pitchFamily="18" charset="0"/>
                <a:cs typeface="Times New Roman" pitchFamily="18" charset="0"/>
              </a:rPr>
              <a:t>udpSocket</a:t>
            </a:r>
            <a:r>
              <a:rPr lang="en-US" sz="2400" dirty="0" smtClean="0">
                <a:latin typeface="Times New Roman" pitchFamily="18" charset="0"/>
                <a:cs typeface="Times New Roman" pitchFamily="18" charset="0"/>
              </a:rPr>
              <a:t> structure.</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udp_Socket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datagram_socket</a:t>
            </a:r>
            <a:r>
              <a:rPr lang="en-US" sz="2400" dirty="0" smtClean="0">
                <a:latin typeface="Times New Roman" pitchFamily="18" charset="0"/>
                <a:cs typeface="Times New Roman" pitchFamily="18" charset="0"/>
              </a:rPr>
              <a:t>;</a:t>
            </a:r>
          </a:p>
          <a:p>
            <a:pPr algn="just">
              <a:buFont typeface="Arial" pitchFamily="34" charset="0"/>
              <a:buNone/>
            </a:pPr>
            <a:r>
              <a:rPr lang="en-US" sz="2400" b="1" dirty="0" smtClean="0">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Receiving a Datagram</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receive_packet</a:t>
            </a:r>
            <a:r>
              <a:rPr lang="en-US" sz="2400" dirty="0" smtClean="0">
                <a:latin typeface="Times New Roman" pitchFamily="18" charset="0"/>
                <a:cs typeface="Times New Roman" pitchFamily="18" charset="0"/>
              </a:rPr>
              <a:t>() function checks for a received datagram and if there is one, writes its contents to Dynamic C’s STDIO window. The </a:t>
            </a:r>
            <a:r>
              <a:rPr lang="en-US" sz="2400" dirty="0" err="1" smtClean="0">
                <a:latin typeface="Times New Roman" pitchFamily="18" charset="0"/>
                <a:cs typeface="Times New Roman" pitchFamily="18" charset="0"/>
              </a:rPr>
              <a:t>received_data</a:t>
            </a:r>
            <a:r>
              <a:rPr lang="en-US" sz="2400" dirty="0" smtClean="0">
                <a:latin typeface="Times New Roman" pitchFamily="18" charset="0"/>
                <a:cs typeface="Times New Roman" pitchFamily="18" charset="0"/>
              </a:rPr>
              <a:t> array holds the contents of the received datagram.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848600" y="152400"/>
            <a:ext cx="838200" cy="685800"/>
          </a:xfrm>
          <a:prstGeom prst="rect">
            <a:avLst/>
          </a:prstGeom>
          <a:noFill/>
        </p:spPr>
      </p:pic>
    </p:spTree>
    <p:extLst>
      <p:ext uri="{BB962C8B-B14F-4D97-AF65-F5344CB8AC3E}">
        <p14:creationId xmlns="" xmlns:p14="http://schemas.microsoft.com/office/powerpoint/2010/main" val="3767958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457200" y="533400"/>
            <a:ext cx="8229600" cy="62484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int receive_packet()</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static char received_data[128];</a:t>
            </a:r>
          </a:p>
          <a:p>
            <a:pPr algn="just">
              <a:buFont typeface="Wingdings" pitchFamily="2" charset="2"/>
              <a:buChar char="Ø"/>
            </a:pPr>
            <a:r>
              <a:rPr lang="en-US" sz="2400" smtClean="0">
                <a:latin typeface="Times New Roman" pitchFamily="18" charset="0"/>
                <a:cs typeface="Times New Roman" pitchFamily="18" charset="0"/>
              </a:rPr>
              <a:t>The GLOBAL_INIT section executes only once. The memset() function initializes the block of memory that will hold a received datagram.</a:t>
            </a:r>
          </a:p>
          <a:p>
            <a:pPr algn="just">
              <a:buFont typeface="Arial" pitchFamily="34" charset="0"/>
              <a:buNone/>
            </a:pPr>
            <a:r>
              <a:rPr lang="en-US" sz="2400" smtClean="0">
                <a:latin typeface="Times New Roman" pitchFamily="18" charset="0"/>
                <a:cs typeface="Times New Roman" pitchFamily="18" charset="0"/>
              </a:rPr>
              <a:t>	#GLOBAL_INIT</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memset(received_data, 0, sizeof(received_data));</a:t>
            </a:r>
          </a:p>
          <a:p>
            <a:pPr algn="just">
              <a:buFont typeface="Arial" pitchFamily="34" charset="0"/>
              <a:buNone/>
            </a:pPr>
            <a:r>
              <a:rPr lang="en-US" sz="2400" smtClean="0">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The udp_recv() function receives a datagram from the host specified in datagram_socket. The datagram is stored in received_data. If the return value is -1, there is no datagram and the function returns.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596313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a:xfrm>
            <a:off x="685800" y="609600"/>
            <a:ext cx="8001000" cy="63246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if (-1 == udp_recv(&amp;datagram_socket, received_data,</a:t>
            </a:r>
          </a:p>
          <a:p>
            <a:pPr algn="just">
              <a:buFont typeface="Arial" pitchFamily="34" charset="0"/>
              <a:buNone/>
            </a:pPr>
            <a:r>
              <a:rPr lang="en-US" sz="2400" smtClean="0">
                <a:latin typeface="Times New Roman" pitchFamily="18" charset="0"/>
                <a:cs typeface="Times New Roman" pitchFamily="18" charset="0"/>
              </a:rPr>
              <a:t>	sizeof(received_data)))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return 0;</a:t>
            </a:r>
          </a:p>
          <a:p>
            <a:pPr algn="just">
              <a:buFont typeface="Arial" pitchFamily="34" charset="0"/>
              <a:buNone/>
            </a:pPr>
            <a:r>
              <a:rPr lang="en-US" sz="2400" smtClean="0">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If there is a datagram, a printf() statement writes its contents to the STDIO window.</a:t>
            </a:r>
          </a:p>
          <a:p>
            <a:pPr algn="just">
              <a:buFont typeface="Arial" pitchFamily="34" charset="0"/>
              <a:buNone/>
            </a:pPr>
            <a:r>
              <a:rPr lang="en-US" sz="2400" smtClean="0">
                <a:latin typeface="Times New Roman" pitchFamily="18" charset="0"/>
                <a:cs typeface="Times New Roman" pitchFamily="18" charset="0"/>
              </a:rPr>
              <a:t>	printf("Received bytes: %d, %d\n",received_data[0],</a:t>
            </a:r>
          </a:p>
          <a:p>
            <a:pPr algn="just">
              <a:buFont typeface="Arial" pitchFamily="34" charset="0"/>
              <a:buNone/>
            </a:pPr>
            <a:r>
              <a:rPr lang="en-US" sz="2400" smtClean="0">
                <a:latin typeface="Times New Roman" pitchFamily="18" charset="0"/>
                <a:cs typeface="Times New Roman" pitchFamily="18" charset="0"/>
              </a:rPr>
              <a:t>	received_data[1]);</a:t>
            </a:r>
          </a:p>
          <a:p>
            <a:pPr algn="just">
              <a:buFont typeface="Arial" pitchFamily="34" charset="0"/>
              <a:buNone/>
            </a:pPr>
            <a:r>
              <a:rPr lang="en-US" sz="2400" smtClean="0">
                <a:latin typeface="Times New Roman" pitchFamily="18" charset="0"/>
                <a:cs typeface="Times New Roman" pitchFamily="18" charset="0"/>
              </a:rPr>
              <a:t>	return 1;</a:t>
            </a:r>
          </a:p>
          <a:p>
            <a:pPr algn="just">
              <a:buFont typeface="Arial" pitchFamily="34" charset="0"/>
              <a:buNone/>
            </a:pPr>
            <a:r>
              <a:rPr lang="en-US" sz="2400"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2542978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457200" y="381000"/>
            <a:ext cx="8229600" cy="63246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The main() Function</a:t>
            </a:r>
          </a:p>
          <a:p>
            <a:pPr algn="just">
              <a:buFont typeface="Arial" pitchFamily="34" charset="0"/>
              <a:buNone/>
            </a:pPr>
            <a:r>
              <a:rPr lang="en-US" sz="2200" smtClean="0">
                <a:latin typeface="Times New Roman" pitchFamily="18" charset="0"/>
                <a:cs typeface="Times New Roman" pitchFamily="18" charset="0"/>
              </a:rPr>
              <a:t>	In the previous Rabbit example, the main() function calls sock_init() to initialize the TCP/IP stack. If the return value isn’t zero, the network is not available.</a:t>
            </a:r>
          </a:p>
          <a:p>
            <a:pPr marL="265113" indent="25400" algn="just">
              <a:buFont typeface="Arial" pitchFamily="34" charset="0"/>
              <a:buNone/>
            </a:pPr>
            <a:r>
              <a:rPr lang="en-US" sz="1800" smtClean="0">
                <a:latin typeface="Times New Roman" pitchFamily="18" charset="0"/>
                <a:cs typeface="Times New Roman" pitchFamily="18" charset="0"/>
              </a:rPr>
              <a:t>main()</a:t>
            </a:r>
          </a:p>
          <a:p>
            <a:pPr marL="265113" indent="25400" algn="just">
              <a:buFont typeface="Arial" pitchFamily="34" charset="0"/>
              <a:buNone/>
            </a:pPr>
            <a:r>
              <a:rPr lang="en-US" sz="1800" smtClean="0">
                <a:latin typeface="Times New Roman" pitchFamily="18" charset="0"/>
                <a:cs typeface="Times New Roman" pitchFamily="18" charset="0"/>
              </a:rPr>
              <a:t>{</a:t>
            </a:r>
          </a:p>
          <a:p>
            <a:pPr marL="265113" indent="25400" algn="just">
              <a:buFont typeface="Arial" pitchFamily="34" charset="0"/>
              <a:buNone/>
            </a:pPr>
            <a:r>
              <a:rPr lang="en-US" sz="1800" smtClean="0">
                <a:latin typeface="Times New Roman" pitchFamily="18" charset="0"/>
                <a:cs typeface="Times New Roman" pitchFamily="18" charset="0"/>
              </a:rPr>
              <a:t>		int return_value;</a:t>
            </a:r>
          </a:p>
          <a:p>
            <a:pPr marL="265113" indent="25400" algn="just">
              <a:buFont typeface="Arial" pitchFamily="34" charset="0"/>
              <a:buNone/>
            </a:pPr>
            <a:r>
              <a:rPr lang="en-US" sz="1800" smtClean="0">
                <a:latin typeface="Times New Roman" pitchFamily="18" charset="0"/>
                <a:cs typeface="Times New Roman" pitchFamily="18" charset="0"/>
              </a:rPr>
              <a:t>		return_value = sock_init();</a:t>
            </a:r>
          </a:p>
          <a:p>
            <a:pPr marL="265113" indent="25400" algn="just">
              <a:buFont typeface="Arial" pitchFamily="34" charset="0"/>
              <a:buNone/>
            </a:pPr>
            <a:r>
              <a:rPr lang="en-US" sz="1800" smtClean="0">
                <a:latin typeface="Times New Roman" pitchFamily="18" charset="0"/>
                <a:cs typeface="Times New Roman" pitchFamily="18" charset="0"/>
              </a:rPr>
              <a:t>		if (return_value == 0) </a:t>
            </a:r>
          </a:p>
          <a:p>
            <a:pPr marL="265113" indent="25400" algn="just">
              <a:buFont typeface="Arial" pitchFamily="34" charset="0"/>
              <a:buNone/>
            </a:pPr>
            <a:r>
              <a:rPr lang="en-US" sz="1800" smtClean="0">
                <a:latin typeface="Times New Roman" pitchFamily="18" charset="0"/>
                <a:cs typeface="Times New Roman" pitchFamily="18" charset="0"/>
              </a:rPr>
              <a:t>	{</a:t>
            </a:r>
          </a:p>
          <a:p>
            <a:pPr marL="265113" indent="25400" algn="just">
              <a:buFont typeface="Arial" pitchFamily="34" charset="0"/>
              <a:buNone/>
            </a:pPr>
            <a:r>
              <a:rPr lang="en-US" sz="1800" smtClean="0">
                <a:latin typeface="Times New Roman" pitchFamily="18" charset="0"/>
                <a:cs typeface="Times New Roman" pitchFamily="18" charset="0"/>
              </a:rPr>
              <a:t>		printf("Nework support is initialized.\n");</a:t>
            </a:r>
          </a:p>
          <a:p>
            <a:pPr marL="265113" indent="25400" algn="just">
              <a:buFont typeface="Arial" pitchFamily="34" charset="0"/>
              <a:buNone/>
            </a:pPr>
            <a:r>
              <a:rPr lang="en-US" sz="1800" smtClean="0">
                <a:latin typeface="Times New Roman" pitchFamily="18" charset="0"/>
                <a:cs typeface="Times New Roman" pitchFamily="18" charset="0"/>
              </a:rPr>
              <a:t>	}</a:t>
            </a:r>
          </a:p>
          <a:p>
            <a:pPr marL="265113" indent="25400" algn="just">
              <a:buFont typeface="Arial" pitchFamily="34" charset="0"/>
              <a:buNone/>
            </a:pPr>
            <a:r>
              <a:rPr lang="en-US" sz="1800" smtClean="0">
                <a:latin typeface="Times New Roman" pitchFamily="18" charset="0"/>
                <a:cs typeface="Times New Roman" pitchFamily="18" charset="0"/>
              </a:rPr>
              <a:t>		else </a:t>
            </a:r>
          </a:p>
          <a:p>
            <a:pPr marL="265113" indent="25400" algn="just">
              <a:buFont typeface="Arial" pitchFamily="34" charset="0"/>
              <a:buNone/>
            </a:pPr>
            <a:r>
              <a:rPr lang="en-US" sz="1800" smtClean="0">
                <a:latin typeface="Times New Roman" pitchFamily="18" charset="0"/>
                <a:cs typeface="Times New Roman" pitchFamily="18" charset="0"/>
              </a:rPr>
              <a:t>	{</a:t>
            </a:r>
          </a:p>
          <a:p>
            <a:pPr marL="265113" indent="25400" algn="just">
              <a:buFont typeface="Arial" pitchFamily="34" charset="0"/>
              <a:buNone/>
            </a:pPr>
            <a:r>
              <a:rPr lang="en-US" sz="1800" smtClean="0">
                <a:latin typeface="Times New Roman" pitchFamily="18" charset="0"/>
                <a:cs typeface="Times New Roman" pitchFamily="18" charset="0"/>
              </a:rPr>
              <a:t>		printf("The network is not available.\n");</a:t>
            </a:r>
          </a:p>
          <a:p>
            <a:pPr marL="265113" indent="25400" algn="just">
              <a:buFont typeface="Arial" pitchFamily="34" charset="0"/>
              <a:buNone/>
            </a:pPr>
            <a:r>
              <a:rPr lang="en-US" sz="1800" smtClean="0">
                <a:latin typeface="Times New Roman" pitchFamily="18" charset="0"/>
                <a:cs typeface="Times New Roman" pitchFamily="18" charset="0"/>
              </a:rPr>
              <a:t>		exit(0);</a:t>
            </a:r>
          </a:p>
          <a:p>
            <a:pPr marL="265113" indent="25400" algn="just">
              <a:buFont typeface="Arial" pitchFamily="34" charset="0"/>
              <a:buNone/>
            </a:pPr>
            <a:r>
              <a:rPr lang="en-US" sz="1800" smtClean="0">
                <a:latin typeface="Times New Roman" pitchFamily="18" charset="0"/>
                <a:cs typeface="Times New Roman" pitchFamily="18" charset="0"/>
              </a:rPr>
              <a:t>	}</a:t>
            </a:r>
          </a:p>
          <a:p>
            <a:pPr marL="265113" indent="25400" algn="just">
              <a:buFont typeface="Arial" pitchFamily="34" charset="0"/>
              <a:buNone/>
            </a:pPr>
            <a:r>
              <a:rPr lang="en-US" sz="1800" smtClean="0">
                <a:latin typeface="Times New Roman" pitchFamily="18" charset="0"/>
                <a:cs typeface="Times New Roman" pitchFamily="18" charset="0"/>
              </a:rPr>
              <a:t>printf("Opening UDP socket\n");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52266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Content Placeholder 2"/>
          <p:cNvSpPr>
            <a:spLocks noGrp="1"/>
          </p:cNvSpPr>
          <p:nvPr>
            <p:ph idx="4294967295"/>
          </p:nvPr>
        </p:nvSpPr>
        <p:spPr>
          <a:xfrm>
            <a:off x="457200" y="8382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 call to </a:t>
            </a:r>
            <a:r>
              <a:rPr lang="en-US" sz="2400" dirty="0" err="1" smtClean="0">
                <a:latin typeface="Times New Roman" pitchFamily="18" charset="0"/>
                <a:cs typeface="Times New Roman" pitchFamily="18" charset="0"/>
              </a:rPr>
              <a:t>udp_open</a:t>
            </a:r>
            <a:r>
              <a:rPr lang="en-US" sz="2400" dirty="0" smtClean="0">
                <a:latin typeface="Times New Roman" pitchFamily="18" charset="0"/>
                <a:cs typeface="Times New Roman" pitchFamily="18" charset="0"/>
              </a:rPr>
              <a:t>() opens the specified UDP socket, enabling communications. The call requires a pointer to the local socket (&amp;</a:t>
            </a:r>
            <a:r>
              <a:rPr lang="en-US" sz="2400" dirty="0" err="1" smtClean="0">
                <a:latin typeface="Times New Roman" pitchFamily="18" charset="0"/>
                <a:cs typeface="Times New Roman" pitchFamily="18" charset="0"/>
              </a:rPr>
              <a:t>datagram_socket</a:t>
            </a:r>
            <a:r>
              <a:rPr lang="en-US" sz="2400" dirty="0" smtClean="0">
                <a:latin typeface="Times New Roman" pitchFamily="18" charset="0"/>
                <a:cs typeface="Times New Roman" pitchFamily="18" charset="0"/>
              </a:rPr>
              <a:t>) and a local port number (LOCAL_PORT). The socket connects to the remote IP address in resolve(REMOTE_IP).</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fourth parameter is zero to indicate that the socket will accept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from any port on the remote host. To limit the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to a specific source port at the remote host, this value can instead specify a port number.</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final parameter is either a function to call on receiving data or NULL to place received data in the socket’s receive buffer. The resolve function converts an IP address string in dotted-quad format to the </a:t>
            </a:r>
            <a:r>
              <a:rPr lang="en-US" sz="2400" dirty="0" err="1" smtClean="0">
                <a:latin typeface="Times New Roman" pitchFamily="18" charset="0"/>
                <a:cs typeface="Times New Roman" pitchFamily="18" charset="0"/>
              </a:rPr>
              <a:t>longword</a:t>
            </a:r>
            <a:r>
              <a:rPr lang="en-US" sz="2400" dirty="0" smtClean="0">
                <a:latin typeface="Times New Roman" pitchFamily="18" charset="0"/>
                <a:cs typeface="Times New Roman" pitchFamily="18" charset="0"/>
              </a:rPr>
              <a:t> required by </a:t>
            </a:r>
            <a:r>
              <a:rPr lang="en-US" sz="2400" dirty="0" err="1" smtClean="0">
                <a:latin typeface="Times New Roman" pitchFamily="18" charset="0"/>
                <a:cs typeface="Times New Roman" pitchFamily="18" charset="0"/>
              </a:rPr>
              <a:t>udp_open</a:t>
            </a:r>
            <a:r>
              <a:rPr lang="en-US" sz="2400" dirty="0" smtClean="0">
                <a:latin typeface="Times New Roman" pitchFamily="18" charset="0"/>
                <a:cs typeface="Times New Roman" pitchFamily="18" charset="0"/>
              </a:rPr>
              <a: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412508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457200" y="533400"/>
            <a:ext cx="8229600" cy="6400800"/>
          </a:xfrm>
          <a:prstGeom prst="rect">
            <a:avLst/>
          </a:prstGeom>
        </p:spPr>
        <p:txBody>
          <a:bodyPr/>
          <a:lstStyle/>
          <a:p>
            <a:pPr>
              <a:buFont typeface="Arial" pitchFamily="34" charset="0"/>
              <a:buNone/>
            </a:pPr>
            <a:r>
              <a:rPr lang="en-US" sz="2300" smtClean="0">
                <a:latin typeface="Times New Roman" pitchFamily="18" charset="0"/>
                <a:cs typeface="Times New Roman" pitchFamily="18" charset="0"/>
              </a:rPr>
              <a:t>	if(!udp_open(&amp;datagram_socket, LOCAL_PORT,</a:t>
            </a:r>
          </a:p>
          <a:p>
            <a:pPr>
              <a:buFont typeface="Arial" pitchFamily="34" charset="0"/>
              <a:buNone/>
            </a:pPr>
            <a:r>
              <a:rPr lang="en-US" sz="2300" smtClean="0">
                <a:latin typeface="Times New Roman" pitchFamily="18" charset="0"/>
                <a:cs typeface="Times New Roman" pitchFamily="18" charset="0"/>
              </a:rPr>
              <a:t>	resolve(REMOTE_IP), 0, NULL)) </a:t>
            </a:r>
          </a:p>
          <a:p>
            <a:pPr>
              <a:buFont typeface="Arial" pitchFamily="34" charset="0"/>
              <a:buNone/>
            </a:pPr>
            <a:r>
              <a:rPr lang="en-US" sz="2300" smtClean="0">
                <a:latin typeface="Times New Roman" pitchFamily="18" charset="0"/>
                <a:cs typeface="Times New Roman" pitchFamily="18" charset="0"/>
              </a:rPr>
              <a:t>	{</a:t>
            </a:r>
          </a:p>
          <a:p>
            <a:pPr>
              <a:buFont typeface="Arial" pitchFamily="34" charset="0"/>
              <a:buNone/>
            </a:pPr>
            <a:r>
              <a:rPr lang="en-US" sz="2300" smtClean="0">
                <a:latin typeface="Times New Roman" pitchFamily="18" charset="0"/>
                <a:cs typeface="Times New Roman" pitchFamily="18" charset="0"/>
              </a:rPr>
              <a:t>	printf("udp_open failed!\n");</a:t>
            </a:r>
          </a:p>
          <a:p>
            <a:pPr>
              <a:buFont typeface="Arial" pitchFamily="34" charset="0"/>
              <a:buNone/>
            </a:pPr>
            <a:r>
              <a:rPr lang="en-US" sz="2300" smtClean="0">
                <a:latin typeface="Times New Roman" pitchFamily="18" charset="0"/>
                <a:cs typeface="Times New Roman" pitchFamily="18" charset="0"/>
              </a:rPr>
              <a:t>	exit(0);</a:t>
            </a:r>
          </a:p>
          <a:p>
            <a:pPr>
              <a:buFont typeface="Arial" pitchFamily="34" charset="0"/>
              <a:buNone/>
            </a:pPr>
            <a:r>
              <a:rPr lang="en-US" sz="2300" smtClean="0">
                <a:latin typeface="Times New Roman" pitchFamily="18" charset="0"/>
                <a:cs typeface="Times New Roman" pitchFamily="18" charset="0"/>
              </a:rPr>
              <a:t>	}</a:t>
            </a:r>
          </a:p>
          <a:p>
            <a:pPr algn="just">
              <a:buFont typeface="Wingdings" pitchFamily="2" charset="2"/>
              <a:buChar char="Ø"/>
            </a:pPr>
            <a:r>
              <a:rPr lang="en-US" sz="2300" smtClean="0">
                <a:latin typeface="Times New Roman" pitchFamily="18" charset="0"/>
                <a:cs typeface="Times New Roman" pitchFamily="18" charset="0"/>
              </a:rPr>
              <a:t>An endless while loop calls the tcp_tick() function to process network packets and the receive_packet() function to check for received datagrams.</a:t>
            </a:r>
          </a:p>
          <a:p>
            <a:pPr algn="just">
              <a:buFont typeface="Arial" pitchFamily="34" charset="0"/>
              <a:buNone/>
            </a:pPr>
            <a:r>
              <a:rPr lang="en-US" sz="2300" smtClean="0">
                <a:latin typeface="Times New Roman" pitchFamily="18" charset="0"/>
                <a:cs typeface="Times New Roman" pitchFamily="18" charset="0"/>
              </a:rPr>
              <a:t>	while(1) </a:t>
            </a:r>
          </a:p>
          <a:p>
            <a:pPr algn="just">
              <a:buFont typeface="Arial" pitchFamily="34" charset="0"/>
              <a:buNone/>
            </a:pPr>
            <a:r>
              <a:rPr lang="en-US" sz="2300" smtClean="0">
                <a:latin typeface="Times New Roman" pitchFamily="18" charset="0"/>
                <a:cs typeface="Times New Roman" pitchFamily="18" charset="0"/>
              </a:rPr>
              <a:t>	{</a:t>
            </a:r>
          </a:p>
          <a:p>
            <a:pPr algn="just">
              <a:buFont typeface="Arial" pitchFamily="34" charset="0"/>
              <a:buNone/>
            </a:pPr>
            <a:r>
              <a:rPr lang="en-US" sz="2300" smtClean="0">
                <a:latin typeface="Times New Roman" pitchFamily="18" charset="0"/>
                <a:cs typeface="Times New Roman" pitchFamily="18" charset="0"/>
              </a:rPr>
              <a:t>		tcp_tick(NULL);</a:t>
            </a:r>
          </a:p>
          <a:p>
            <a:pPr algn="just">
              <a:buFont typeface="Arial" pitchFamily="34" charset="0"/>
              <a:buNone/>
            </a:pPr>
            <a:r>
              <a:rPr lang="en-US" sz="2300" smtClean="0">
                <a:latin typeface="Times New Roman" pitchFamily="18" charset="0"/>
                <a:cs typeface="Times New Roman" pitchFamily="18" charset="0"/>
              </a:rPr>
              <a:t>		receive_packet();</a:t>
            </a:r>
          </a:p>
          <a:p>
            <a:pPr algn="just">
              <a:buFont typeface="Arial" pitchFamily="34" charset="0"/>
              <a:buNone/>
            </a:pPr>
            <a:r>
              <a:rPr lang="en-US" sz="2300" smtClean="0">
                <a:latin typeface="Times New Roman" pitchFamily="18" charset="0"/>
                <a:cs typeface="Times New Roman" pitchFamily="18" charset="0"/>
              </a:rPr>
              <a:t>	}</a:t>
            </a:r>
          </a:p>
          <a:p>
            <a:pPr algn="just">
              <a:buFont typeface="Arial" pitchFamily="34" charset="0"/>
              <a:buNone/>
            </a:pPr>
            <a:r>
              <a:rPr lang="en-US" sz="2300" smtClean="0">
                <a:latin typeface="Times New Roman" pitchFamily="18" charset="0"/>
                <a:cs typeface="Times New Roman" pitchFamily="18" charset="0"/>
              </a:rPr>
              <a:t>	}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881421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6324600"/>
          </a:xfrm>
          <a:prstGeom prst="rect">
            <a:avLst/>
          </a:prstGeom>
        </p:spPr>
        <p:txBody>
          <a:bodyPr/>
          <a:lstStyle/>
          <a:p>
            <a:pPr marL="468313" indent="-468313">
              <a:buFont typeface="Arial" charset="0"/>
              <a:buNone/>
              <a:defRPr/>
            </a:pPr>
            <a:r>
              <a:rPr lang="en-US" sz="2400" b="1" smtClean="0">
                <a:solidFill>
                  <a:srgbClr val="0000FF"/>
                </a:solidFill>
                <a:latin typeface="Times New Roman" pitchFamily="18" charset="0"/>
                <a:cs typeface="Times New Roman" pitchFamily="18" charset="0"/>
              </a:rPr>
              <a:t>	TINI </a:t>
            </a:r>
            <a:r>
              <a:rPr lang="en-US" sz="2400" b="1" dirty="0" smtClean="0">
                <a:solidFill>
                  <a:srgbClr val="0000FF"/>
                </a:solidFill>
                <a:latin typeface="Times New Roman" pitchFamily="18" charset="0"/>
                <a:cs typeface="Times New Roman" pitchFamily="18" charset="0"/>
              </a:rPr>
              <a:t>Code</a:t>
            </a:r>
          </a:p>
          <a:p>
            <a:pPr marL="468313" indent="-468313" algn="just">
              <a:buFont typeface="Wingdings" pitchFamily="2" charset="2"/>
              <a:buChar char="Ø"/>
              <a:defRPr/>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java.net.DatagramSocket</a:t>
            </a:r>
            <a:r>
              <a:rPr lang="en-US" sz="2400" dirty="0" smtClean="0">
                <a:latin typeface="Times New Roman" pitchFamily="18" charset="0"/>
                <a:cs typeface="Times New Roman" pitchFamily="18" charset="0"/>
              </a:rPr>
              <a:t> class includes methods for receiving UDP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as well as sending them</a:t>
            </a:r>
            <a:r>
              <a:rPr lang="en-US" sz="2400" smtClean="0">
                <a:latin typeface="Times New Roman" pitchFamily="18" charset="0"/>
                <a:cs typeface="Times New Roman" pitchFamily="18" charset="0"/>
              </a:rPr>
              <a:t>. </a:t>
            </a:r>
          </a:p>
          <a:p>
            <a:pPr marL="468313" indent="-468313" algn="just">
              <a:buFont typeface="Wingdings" pitchFamily="2" charset="2"/>
              <a:buChar char="Ø"/>
              <a:defRPr/>
            </a:pPr>
            <a:r>
              <a:rPr lang="en-US" sz="240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TINI’s </a:t>
            </a:r>
            <a:r>
              <a:rPr lang="en-US" sz="2400" dirty="0" err="1" smtClean="0">
                <a:latin typeface="Times New Roman" pitchFamily="18" charset="0"/>
                <a:cs typeface="Times New Roman" pitchFamily="18" charset="0"/>
              </a:rPr>
              <a:t>TINIDatagram</a:t>
            </a:r>
            <a:r>
              <a:rPr lang="en-US" sz="2400" dirty="0" smtClean="0">
                <a:latin typeface="Times New Roman" pitchFamily="18" charset="0"/>
                <a:cs typeface="Times New Roman" pitchFamily="18" charset="0"/>
              </a:rPr>
              <a:t>- Socket class is a faster, memory-conserving replacement for Datagram- Socket.</a:t>
            </a:r>
          </a:p>
          <a:p>
            <a:pPr marL="457200" indent="-457200" algn="just">
              <a:buFont typeface="Wingdings" pitchFamily="2" charset="2"/>
              <a:buChar char="Ø"/>
              <a:defRPr/>
            </a:pPr>
            <a:r>
              <a:rPr lang="en-US" sz="2400" dirty="0" smtClean="0">
                <a:latin typeface="Times New Roman" pitchFamily="18" charset="0"/>
                <a:cs typeface="Times New Roman" pitchFamily="18" charset="0"/>
              </a:rPr>
              <a:t>In the </a:t>
            </a:r>
            <a:r>
              <a:rPr lang="en-US" sz="2400" dirty="0" err="1" smtClean="0">
                <a:latin typeface="Times New Roman" pitchFamily="18" charset="0"/>
                <a:cs typeface="Times New Roman" pitchFamily="18" charset="0"/>
              </a:rPr>
              <a:t>DatagramSocket</a:t>
            </a:r>
            <a:r>
              <a:rPr lang="en-US" sz="2400" dirty="0" smtClean="0">
                <a:latin typeface="Times New Roman" pitchFamily="18" charset="0"/>
                <a:cs typeface="Times New Roman" pitchFamily="18" charset="0"/>
              </a:rPr>
              <a:t> class in Sun’s JDK, the receive() method allocates a new </a:t>
            </a:r>
            <a:r>
              <a:rPr lang="en-US" sz="2400" dirty="0" err="1" smtClean="0">
                <a:latin typeface="Times New Roman" pitchFamily="18" charset="0"/>
                <a:cs typeface="Times New Roman" pitchFamily="18" charset="0"/>
              </a:rPr>
              <a:t>InetAddress</a:t>
            </a:r>
            <a:r>
              <a:rPr lang="en-US" sz="2400" dirty="0" smtClean="0">
                <a:latin typeface="Times New Roman" pitchFamily="18" charset="0"/>
                <a:cs typeface="Times New Roman" pitchFamily="18" charset="0"/>
              </a:rPr>
              <a:t> object on every receive, while TINI </a:t>
            </a:r>
            <a:r>
              <a:rPr lang="en-US" sz="2400" dirty="0" err="1" smtClean="0">
                <a:latin typeface="Times New Roman" pitchFamily="18" charset="0"/>
                <a:cs typeface="Times New Roman" pitchFamily="18" charset="0"/>
              </a:rPr>
              <a:t>DatagramSocket</a:t>
            </a:r>
            <a:r>
              <a:rPr lang="en-US" sz="2400" dirty="0" smtClean="0">
                <a:latin typeface="Times New Roman" pitchFamily="18" charset="0"/>
                <a:cs typeface="Times New Roman" pitchFamily="18" charset="0"/>
              </a:rPr>
              <a:t> overwrites the address instead of creating a new object</a:t>
            </a:r>
            <a:r>
              <a:rPr lang="en-US" sz="2400" smtClean="0">
                <a:latin typeface="Times New Roman" pitchFamily="18" charset="0"/>
                <a:cs typeface="Times New Roman" pitchFamily="18" charset="0"/>
              </a:rPr>
              <a:t>. </a:t>
            </a:r>
          </a:p>
          <a:p>
            <a:pPr marL="457200" indent="-457200" algn="just">
              <a:buFont typeface="Wingdings" pitchFamily="2" charset="2"/>
              <a:buChar char="Ø"/>
              <a:defRPr/>
            </a:pPr>
            <a:r>
              <a:rPr lang="en-US" sz="2400" smtClean="0">
                <a:latin typeface="Times New Roman" pitchFamily="18" charset="0"/>
                <a:cs typeface="Times New Roman" pitchFamily="18" charset="0"/>
              </a:rPr>
              <a:t>This </a:t>
            </a:r>
            <a:r>
              <a:rPr lang="en-US" sz="2400" dirty="0" smtClean="0">
                <a:latin typeface="Times New Roman" pitchFamily="18" charset="0"/>
                <a:cs typeface="Times New Roman" pitchFamily="18" charset="0"/>
              </a:rPr>
              <a:t>example uses </a:t>
            </a:r>
            <a:r>
              <a:rPr lang="en-US" sz="2400" dirty="0" err="1" smtClean="0">
                <a:latin typeface="Times New Roman" pitchFamily="18" charset="0"/>
                <a:cs typeface="Times New Roman" pitchFamily="18" charset="0"/>
              </a:rPr>
              <a:t>TINIDatagramSocket</a:t>
            </a:r>
            <a:r>
              <a:rPr lang="en-US" sz="2400" dirty="0" smtClean="0">
                <a:latin typeface="Times New Roman" pitchFamily="18" charset="0"/>
                <a:cs typeface="Times New Roman" pitchFamily="18" charset="0"/>
              </a:rPr>
              <a:t>.</a:t>
            </a:r>
          </a:p>
          <a:p>
            <a:pPr marL="457200" indent="-457200" algn="just">
              <a:spcBef>
                <a:spcPts val="1800"/>
              </a:spcBef>
              <a:buFont typeface="Arial" charset="0"/>
              <a:buNone/>
              <a:defRPr/>
            </a:pPr>
            <a:r>
              <a:rPr lang="en-US" sz="2400" b="1" smtClean="0">
                <a:solidFill>
                  <a:srgbClr val="0000FF"/>
                </a:solidFill>
                <a:latin typeface="Times New Roman" pitchFamily="18" charset="0"/>
                <a:cs typeface="Times New Roman" pitchFamily="18" charset="0"/>
              </a:rPr>
              <a:t>	Initial </a:t>
            </a:r>
            <a:r>
              <a:rPr lang="en-US" sz="2400" b="1" dirty="0" smtClean="0">
                <a:solidFill>
                  <a:srgbClr val="0000FF"/>
                </a:solidFill>
                <a:latin typeface="Times New Roman" pitchFamily="18" charset="0"/>
                <a:cs typeface="Times New Roman" pitchFamily="18" charset="0"/>
              </a:rPr>
              <a:t>Imports and Declarations</a:t>
            </a:r>
          </a:p>
          <a:p>
            <a:pPr marL="465138" indent="-465138" algn="just">
              <a:buFont typeface="Wingdings" pitchFamily="2" charset="2"/>
              <a:buChar char="Ø"/>
              <a:defRPr/>
            </a:pPr>
            <a:r>
              <a:rPr lang="en-US" sz="2400" dirty="0" smtClean="0">
                <a:latin typeface="Times New Roman" pitchFamily="18" charset="0"/>
                <a:cs typeface="Times New Roman" pitchFamily="18" charset="0"/>
              </a:rPr>
              <a:t>In addition to the </a:t>
            </a:r>
            <a:r>
              <a:rPr lang="en-US" sz="2400" dirty="0" err="1" smtClean="0">
                <a:latin typeface="Times New Roman" pitchFamily="18" charset="0"/>
                <a:cs typeface="Times New Roman" pitchFamily="18" charset="0"/>
              </a:rPr>
              <a:t>TINIDatagramSocket</a:t>
            </a:r>
            <a:r>
              <a:rPr lang="en-US" sz="2400" dirty="0" smtClean="0">
                <a:latin typeface="Times New Roman" pitchFamily="18" charset="0"/>
                <a:cs typeface="Times New Roman" pitchFamily="18" charset="0"/>
              </a:rPr>
              <a:t> class, the application imports java.io classes to support input and output operations, and java.net classes to support networking functions.</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507445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457200" y="533400"/>
            <a:ext cx="8229600" cy="62484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import java.io.*;</a:t>
            </a:r>
          </a:p>
          <a:p>
            <a:pPr algn="just">
              <a:buFont typeface="Arial" pitchFamily="34" charset="0"/>
              <a:buNone/>
            </a:pPr>
            <a:r>
              <a:rPr lang="en-US" sz="2400" smtClean="0">
                <a:latin typeface="Times New Roman" pitchFamily="18" charset="0"/>
                <a:cs typeface="Times New Roman" pitchFamily="18" charset="0"/>
              </a:rPr>
              <a:t>	import java.net.*;</a:t>
            </a:r>
          </a:p>
          <a:p>
            <a:pPr algn="just">
              <a:buFont typeface="Arial" pitchFamily="34" charset="0"/>
              <a:buNone/>
            </a:pPr>
            <a:r>
              <a:rPr lang="en-US" sz="2400" smtClean="0">
                <a:latin typeface="Times New Roman" pitchFamily="18" charset="0"/>
                <a:cs typeface="Times New Roman" pitchFamily="18" charset="0"/>
              </a:rPr>
              <a:t>	import com.dalsemi.tininet.TINIDatagramSocket</a:t>
            </a:r>
          </a:p>
          <a:p>
            <a:pPr algn="just">
              <a:buFont typeface="Wingdings" pitchFamily="2" charset="2"/>
              <a:buChar char="Ø"/>
            </a:pPr>
            <a:r>
              <a:rPr lang="en-US" sz="2400" smtClean="0">
                <a:latin typeface="Times New Roman" pitchFamily="18" charset="0"/>
                <a:cs typeface="Times New Roman" pitchFamily="18" charset="0"/>
              </a:rPr>
              <a:t>The UdpReceive class implements the Runnable interface so the code that waits for and receives datagrams can run in its own thread. </a:t>
            </a:r>
          </a:p>
          <a:p>
            <a:pPr algn="just">
              <a:buFont typeface="Wingdings" pitchFamily="2" charset="2"/>
              <a:buChar char="Ø"/>
            </a:pPr>
            <a:r>
              <a:rPr lang="en-US" sz="2400" smtClean="0">
                <a:latin typeface="Times New Roman" pitchFamily="18" charset="0"/>
                <a:cs typeface="Times New Roman" pitchFamily="18" charset="0"/>
              </a:rPr>
              <a:t>The program’s main thread can then perform other tasks at the same time.</a:t>
            </a:r>
          </a:p>
          <a:p>
            <a:pPr>
              <a:buFont typeface="Arial" pitchFamily="34" charset="0"/>
              <a:buNone/>
            </a:pPr>
            <a:r>
              <a:rPr lang="en-US" sz="2400" smtClean="0">
                <a:latin typeface="Times New Roman" pitchFamily="18" charset="0"/>
                <a:cs typeface="Times New Roman" pitchFamily="18" charset="0"/>
              </a:rPr>
              <a:t>	public class UdpReceive implements Runnable {</a:t>
            </a:r>
          </a:p>
          <a:p>
            <a:pPr>
              <a:buFont typeface="Arial" pitchFamily="34" charset="0"/>
              <a:buNone/>
            </a:pPr>
            <a:r>
              <a:rPr lang="en-US" sz="2400" smtClean="0">
                <a:latin typeface="Times New Roman" pitchFamily="18" charset="0"/>
                <a:cs typeface="Times New Roman" pitchFamily="18" charset="0"/>
              </a:rPr>
              <a:t>	private TINIDatagramSocket udpSocket;</a:t>
            </a:r>
          </a:p>
          <a:p>
            <a:pPr>
              <a:buFont typeface="Arial" pitchFamily="34" charset="0"/>
              <a:buNone/>
            </a:pPr>
            <a:r>
              <a:rPr lang="en-US" sz="2400" smtClean="0">
                <a:latin typeface="Times New Roman" pitchFamily="18" charset="0"/>
                <a:cs typeface="Times New Roman" pitchFamily="18" charset="0"/>
              </a:rPr>
              <a:t>	private DatagramPacket udpPacket;</a:t>
            </a:r>
          </a:p>
          <a:p>
            <a:pPr>
              <a:buFont typeface="Arial" pitchFamily="34" charset="0"/>
              <a:buNone/>
            </a:pPr>
            <a:r>
              <a:rPr lang="en-US" sz="2400" smtClean="0">
                <a:latin typeface="Times New Roman" pitchFamily="18" charset="0"/>
                <a:cs typeface="Times New Roman" pitchFamily="18" charset="0"/>
              </a:rPr>
              <a:t>	private byte[] dataReceived;</a:t>
            </a:r>
          </a:p>
          <a:p>
            <a:pPr>
              <a:buFont typeface="Arial" pitchFamily="34" charset="0"/>
              <a:buNone/>
            </a:pPr>
            <a:r>
              <a:rPr lang="en-US" sz="2400" smtClean="0">
                <a:latin typeface="Times New Roman" pitchFamily="18" charset="0"/>
                <a:cs typeface="Times New Roman" pitchFamily="18" charset="0"/>
              </a:rPr>
              <a:t>	private Thread datagramReceiver;</a:t>
            </a:r>
          </a:p>
          <a:p>
            <a:pPr>
              <a:buFont typeface="Arial" pitchFamily="34" charset="0"/>
              <a:buNone/>
            </a:pPr>
            <a:r>
              <a:rPr lang="en-US" sz="2400" smtClean="0">
                <a:latin typeface="Times New Roman" pitchFamily="18" charset="0"/>
                <a:cs typeface="Times New Roman" pitchFamily="18" charset="0"/>
              </a:rPr>
              <a:t>	private volatile boolean receiveDatagrams;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304800"/>
            <a:ext cx="838200" cy="685800"/>
          </a:xfrm>
          <a:prstGeom prst="rect">
            <a:avLst/>
          </a:prstGeom>
          <a:noFill/>
        </p:spPr>
      </p:pic>
    </p:spTree>
    <p:extLst>
      <p:ext uri="{BB962C8B-B14F-4D97-AF65-F5344CB8AC3E}">
        <p14:creationId xmlns="" xmlns:p14="http://schemas.microsoft.com/office/powerpoint/2010/main" val="4108760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Content Placeholder 2"/>
          <p:cNvSpPr>
            <a:spLocks noGrp="1"/>
          </p:cNvSpPr>
          <p:nvPr>
            <p:ph idx="4294967295"/>
          </p:nvPr>
        </p:nvSpPr>
        <p:spPr>
          <a:xfrm>
            <a:off x="457200" y="533400"/>
            <a:ext cx="8229600" cy="6172200"/>
          </a:xfrm>
          <a:prstGeom prst="rect">
            <a:avLst/>
          </a:prstGeom>
        </p:spPr>
        <p:txBody>
          <a:bodyPr/>
          <a:lstStyle/>
          <a:p>
            <a:pPr algn="just">
              <a:buFont typeface="Arial" pitchFamily="34" charset="0"/>
              <a:buNone/>
            </a:pPr>
            <a:r>
              <a:rPr lang="en-US" sz="2300" b="1" dirty="0" smtClean="0">
                <a:solidFill>
                  <a:srgbClr val="0000FF"/>
                </a:solidFill>
                <a:latin typeface="Times New Roman" pitchFamily="18" charset="0"/>
                <a:cs typeface="Times New Roman" pitchFamily="18" charset="0"/>
              </a:rPr>
              <a:t>Starting a Thread to Receive </a:t>
            </a:r>
            <a:r>
              <a:rPr lang="en-US" sz="2300" b="1" dirty="0" err="1" smtClean="0">
                <a:solidFill>
                  <a:srgbClr val="0000FF"/>
                </a:solidFill>
                <a:latin typeface="Times New Roman" pitchFamily="18" charset="0"/>
                <a:cs typeface="Times New Roman" pitchFamily="18" charset="0"/>
              </a:rPr>
              <a:t>Datagrams</a:t>
            </a:r>
            <a:endParaRPr lang="en-US" sz="2300" b="1" dirty="0" smtClean="0">
              <a:solidFill>
                <a:srgbClr val="0000FF"/>
              </a:solidFill>
              <a:latin typeface="Times New Roman" pitchFamily="18" charset="0"/>
              <a:cs typeface="Times New Roman" pitchFamily="18" charset="0"/>
            </a:endParaRPr>
          </a:p>
          <a:p>
            <a:pPr algn="just">
              <a:buFont typeface="Wingdings" pitchFamily="2" charset="2"/>
              <a:buChar char="Ø"/>
            </a:pPr>
            <a:r>
              <a:rPr lang="en-US" sz="2300" dirty="0" smtClean="0">
                <a:latin typeface="Times New Roman" pitchFamily="18" charset="0"/>
                <a:cs typeface="Times New Roman" pitchFamily="18" charset="0"/>
              </a:rPr>
              <a:t>In the class’s constructor, the </a:t>
            </a:r>
            <a:r>
              <a:rPr lang="en-US" sz="2300" dirty="0" err="1" smtClean="0">
                <a:latin typeface="Times New Roman" pitchFamily="18" charset="0"/>
                <a:cs typeface="Times New Roman" pitchFamily="18" charset="0"/>
              </a:rPr>
              <a:t>localPort</a:t>
            </a:r>
            <a:r>
              <a:rPr lang="en-US" sz="2300" dirty="0" smtClean="0">
                <a:latin typeface="Times New Roman" pitchFamily="18" charset="0"/>
                <a:cs typeface="Times New Roman" pitchFamily="18" charset="0"/>
              </a:rPr>
              <a:t> parameter specifies the local port to receive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 on. </a:t>
            </a:r>
          </a:p>
          <a:p>
            <a:pPr algn="just">
              <a:buFont typeface="Wingdings" pitchFamily="2" charset="2"/>
              <a:buChar char="Ø"/>
            </a:pPr>
            <a:r>
              <a:rPr lang="en-US" sz="2300" dirty="0" smtClean="0">
                <a:latin typeface="Times New Roman" pitchFamily="18" charset="0"/>
                <a:cs typeface="Times New Roman" pitchFamily="18" charset="0"/>
              </a:rPr>
              <a:t>A </a:t>
            </a:r>
            <a:r>
              <a:rPr lang="en-US" sz="2300" dirty="0" err="1" smtClean="0">
                <a:latin typeface="Times New Roman" pitchFamily="18" charset="0"/>
                <a:cs typeface="Times New Roman" pitchFamily="18" charset="0"/>
              </a:rPr>
              <a:t>SocketException</a:t>
            </a:r>
            <a:r>
              <a:rPr lang="en-US" sz="2300" dirty="0" smtClean="0">
                <a:latin typeface="Times New Roman" pitchFamily="18" charset="0"/>
                <a:cs typeface="Times New Roman" pitchFamily="18" charset="0"/>
              </a:rPr>
              <a:t> is thrown if the socket can’t be created.</a:t>
            </a:r>
          </a:p>
          <a:p>
            <a:pPr algn="just">
              <a:buFont typeface="Wingdings" pitchFamily="2" charset="2"/>
              <a:buChar char="Ø"/>
            </a:pPr>
            <a:r>
              <a:rPr lang="en-US" sz="2300" dirty="0" smtClean="0">
                <a:latin typeface="Times New Roman" pitchFamily="18" charset="0"/>
                <a:cs typeface="Times New Roman" pitchFamily="18" charset="0"/>
              </a:rPr>
              <a:t>The byte array </a:t>
            </a:r>
            <a:r>
              <a:rPr lang="en-US" sz="2300" dirty="0" err="1" smtClean="0">
                <a:latin typeface="Times New Roman" pitchFamily="18" charset="0"/>
                <a:cs typeface="Times New Roman" pitchFamily="18" charset="0"/>
              </a:rPr>
              <a:t>dataReceived</a:t>
            </a:r>
            <a:r>
              <a:rPr lang="en-US" sz="2300" dirty="0" smtClean="0">
                <a:latin typeface="Times New Roman" pitchFamily="18" charset="0"/>
                <a:cs typeface="Times New Roman" pitchFamily="18" charset="0"/>
              </a:rPr>
              <a:t> holds the data received from a remote host. </a:t>
            </a:r>
          </a:p>
          <a:p>
            <a:pPr algn="just">
              <a:buFont typeface="Wingdings" pitchFamily="2" charset="2"/>
              <a:buChar char="Ø"/>
            </a:pPr>
            <a:r>
              <a:rPr lang="en-US" sz="2300" dirty="0" smtClean="0">
                <a:latin typeface="Times New Roman" pitchFamily="18" charset="0"/>
                <a:cs typeface="Times New Roman" pitchFamily="18" charset="0"/>
              </a:rPr>
              <a:t>Communications with the remote host use the </a:t>
            </a:r>
            <a:r>
              <a:rPr lang="en-US" sz="2300" dirty="0" err="1" smtClean="0">
                <a:latin typeface="Times New Roman" pitchFamily="18" charset="0"/>
                <a:cs typeface="Times New Roman" pitchFamily="18" charset="0"/>
              </a:rPr>
              <a:t>TINIDatagramSocket</a:t>
            </a:r>
            <a:r>
              <a:rPr lang="en-US" sz="2300" dirty="0" smtClean="0">
                <a:latin typeface="Times New Roman" pitchFamily="18" charset="0"/>
                <a:cs typeface="Times New Roman" pitchFamily="18" charset="0"/>
              </a:rPr>
              <a:t> object </a:t>
            </a:r>
            <a:r>
              <a:rPr lang="en-US" sz="2300" dirty="0" err="1" smtClean="0">
                <a:latin typeface="Times New Roman" pitchFamily="18" charset="0"/>
                <a:cs typeface="Times New Roman" pitchFamily="18" charset="0"/>
              </a:rPr>
              <a:t>udpSocket</a:t>
            </a:r>
            <a:r>
              <a:rPr lang="en-US" sz="2300" dirty="0" smtClean="0">
                <a:latin typeface="Times New Roman" pitchFamily="18" charset="0"/>
                <a:cs typeface="Times New Roman" pitchFamily="18" charset="0"/>
              </a:rPr>
              <a:t>. The socket uses a specific local port. </a:t>
            </a:r>
          </a:p>
          <a:p>
            <a:pPr algn="just">
              <a:buFont typeface="Wingdings" pitchFamily="2" charset="2"/>
              <a:buChar char="Ø"/>
            </a:pPr>
            <a:r>
              <a:rPr lang="en-US" sz="2300" dirty="0" smtClean="0">
                <a:latin typeface="Times New Roman" pitchFamily="18" charset="0"/>
                <a:cs typeface="Times New Roman" pitchFamily="18" charset="0"/>
              </a:rPr>
              <a:t>The sending host must send the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 to this port.</a:t>
            </a:r>
          </a:p>
          <a:p>
            <a:pPr algn="just">
              <a:buFont typeface="Wingdings" pitchFamily="2" charset="2"/>
              <a:buChar char="Ø"/>
            </a:pPr>
            <a:r>
              <a:rPr lang="en-US" sz="2300" dirty="0" smtClean="0">
                <a:latin typeface="Times New Roman" pitchFamily="18" charset="0"/>
                <a:cs typeface="Times New Roman" pitchFamily="18" charset="0"/>
              </a:rPr>
              <a:t>The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 received from the remote host are stored in the Datagram-Packet object </a:t>
            </a:r>
            <a:r>
              <a:rPr lang="en-US" sz="2300" dirty="0" err="1" smtClean="0">
                <a:latin typeface="Times New Roman" pitchFamily="18" charset="0"/>
                <a:cs typeface="Times New Roman" pitchFamily="18" charset="0"/>
              </a:rPr>
              <a:t>udpPacket</a:t>
            </a:r>
            <a:r>
              <a:rPr lang="en-US" sz="2300" dirty="0" smtClean="0">
                <a:latin typeface="Times New Roman" pitchFamily="18" charset="0"/>
                <a:cs typeface="Times New Roman" pitchFamily="18" charset="0"/>
              </a:rPr>
              <a:t>. </a:t>
            </a:r>
          </a:p>
          <a:p>
            <a:pPr algn="just">
              <a:buFont typeface="Wingdings" pitchFamily="2" charset="2"/>
              <a:buChar char="Ø"/>
            </a:pPr>
            <a:r>
              <a:rPr lang="en-US" sz="2300" dirty="0" smtClean="0">
                <a:latin typeface="Times New Roman" pitchFamily="18" charset="0"/>
                <a:cs typeface="Times New Roman" pitchFamily="18" charset="0"/>
              </a:rPr>
              <a:t>The object specifies a byte array to contain the received data (</a:t>
            </a:r>
            <a:r>
              <a:rPr lang="en-US" sz="2300" dirty="0" err="1" smtClean="0">
                <a:latin typeface="Times New Roman" pitchFamily="18" charset="0"/>
                <a:cs typeface="Times New Roman" pitchFamily="18" charset="0"/>
              </a:rPr>
              <a:t>dataReceived</a:t>
            </a:r>
            <a:r>
              <a:rPr lang="en-US" sz="2300" dirty="0" smtClean="0">
                <a:latin typeface="Times New Roman" pitchFamily="18" charset="0"/>
                <a:cs typeface="Times New Roman" pitchFamily="18" charset="0"/>
              </a:rPr>
              <a:t>) and the length of the byte array (</a:t>
            </a:r>
            <a:r>
              <a:rPr lang="en-US" sz="2300" dirty="0" err="1" smtClean="0">
                <a:latin typeface="Times New Roman" pitchFamily="18" charset="0"/>
                <a:cs typeface="Times New Roman" pitchFamily="18" charset="0"/>
              </a:rPr>
              <a:t>dataReceived</a:t>
            </a:r>
            <a:r>
              <a:rPr lang="en-US" sz="2300" dirty="0" smtClean="0">
                <a:latin typeface="Times New Roman" pitchFamily="18" charset="0"/>
                <a:cs typeface="Times New Roman" pitchFamily="18" charset="0"/>
              </a:rPr>
              <a:t>. length). For this example, the received </a:t>
            </a:r>
            <a:r>
              <a:rPr lang="en-US" sz="2300" dirty="0" err="1" smtClean="0">
                <a:latin typeface="Times New Roman" pitchFamily="18" charset="0"/>
                <a:cs typeface="Times New Roman" pitchFamily="18" charset="0"/>
              </a:rPr>
              <a:t>datagrams</a:t>
            </a:r>
            <a:r>
              <a:rPr lang="en-US" sz="2300" dirty="0" smtClean="0">
                <a:latin typeface="Times New Roman" pitchFamily="18" charset="0"/>
                <a:cs typeface="Times New Roman" pitchFamily="18" charset="0"/>
              </a:rPr>
              <a:t> contain just two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4693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457200" y="685800"/>
            <a:ext cx="8229600" cy="6019800"/>
          </a:xfrm>
          <a:prstGeom prst="rect">
            <a:avLst/>
          </a:prstGeom>
        </p:spPr>
        <p:txBody>
          <a:bodyPr/>
          <a:lstStyle/>
          <a:p>
            <a:pPr algn="just">
              <a:buFont typeface="Arial" pitchFamily="34" charset="0"/>
              <a:buNone/>
            </a:pPr>
            <a:r>
              <a:rPr lang="en-US" sz="2400" dirty="0" smtClean="0">
                <a:latin typeface="Times New Roman" pitchFamily="18" charset="0"/>
                <a:cs typeface="Times New Roman" pitchFamily="18" charset="0"/>
              </a:rPr>
              <a:t>	public </a:t>
            </a:r>
            <a:r>
              <a:rPr lang="en-US" sz="2400" dirty="0" err="1" smtClean="0">
                <a:latin typeface="Times New Roman" pitchFamily="18" charset="0"/>
                <a:cs typeface="Times New Roman" pitchFamily="18" charset="0"/>
              </a:rPr>
              <a:t>UdpReceive</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localPort</a:t>
            </a:r>
            <a:r>
              <a:rPr lang="en-US" sz="2400" dirty="0" smtClean="0">
                <a:latin typeface="Times New Roman" pitchFamily="18" charset="0"/>
                <a:cs typeface="Times New Roman" pitchFamily="18" charset="0"/>
              </a:rPr>
              <a:t>) throws </a:t>
            </a:r>
            <a:r>
              <a:rPr lang="en-US" sz="2400" dirty="0" err="1" smtClean="0">
                <a:latin typeface="Times New Roman" pitchFamily="18" charset="0"/>
                <a:cs typeface="Times New Roman" pitchFamily="18" charset="0"/>
              </a:rPr>
              <a:t>SocketException</a:t>
            </a:r>
            <a:endParaRPr lang="en-US" sz="2400" dirty="0" smtClean="0">
              <a:latin typeface="Times New Roman" pitchFamily="18" charset="0"/>
              <a:cs typeface="Times New Roman" pitchFamily="18" charset="0"/>
            </a:endParaRPr>
          </a:p>
          <a:p>
            <a:pPr algn="just">
              <a:buFont typeface="Arial" pitchFamily="34" charset="0"/>
              <a:buNone/>
            </a:pPr>
            <a:r>
              <a:rPr lang="en-US" sz="2400" dirty="0" smtClean="0">
                <a:latin typeface="Times New Roman" pitchFamily="18" charset="0"/>
                <a:cs typeface="Times New Roman" pitchFamily="18" charset="0"/>
              </a:rPr>
              <a:t>	{</a:t>
            </a:r>
          </a:p>
          <a:p>
            <a:pPr algn="just">
              <a:buFont typeface="Arial" pitchFamily="34" charset="0"/>
              <a:buNone/>
            </a:pPr>
            <a:r>
              <a:rPr lang="en-US" sz="2400" dirty="0" smtClean="0">
                <a:latin typeface="Times New Roman" pitchFamily="18" charset="0"/>
                <a:cs typeface="Times New Roman" pitchFamily="18" charset="0"/>
              </a:rPr>
              <a:t>	byte[] </a:t>
            </a:r>
            <a:r>
              <a:rPr lang="en-US" sz="2400" dirty="0" err="1" smtClean="0">
                <a:latin typeface="Times New Roman" pitchFamily="18" charset="0"/>
                <a:cs typeface="Times New Roman" pitchFamily="18" charset="0"/>
              </a:rPr>
              <a:t>dataReceived</a:t>
            </a:r>
            <a:r>
              <a:rPr lang="en-US" sz="2400" dirty="0" smtClean="0">
                <a:latin typeface="Times New Roman" pitchFamily="18" charset="0"/>
                <a:cs typeface="Times New Roman" pitchFamily="18" charset="0"/>
              </a:rPr>
              <a:t> = new byte[2];</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udpSocket</a:t>
            </a:r>
            <a:r>
              <a:rPr lang="en-US" sz="2400" dirty="0" smtClean="0">
                <a:latin typeface="Times New Roman" pitchFamily="18" charset="0"/>
                <a:cs typeface="Times New Roman" pitchFamily="18" charset="0"/>
              </a:rPr>
              <a:t> = new </a:t>
            </a:r>
            <a:r>
              <a:rPr lang="en-US" sz="2400" dirty="0" err="1" smtClean="0">
                <a:latin typeface="Times New Roman" pitchFamily="18" charset="0"/>
                <a:cs typeface="Times New Roman" pitchFamily="18" charset="0"/>
              </a:rPr>
              <a:t>TINIDatagramSocket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localPort</a:t>
            </a:r>
            <a:r>
              <a:rPr lang="en-US" sz="2400" dirty="0" smtClean="0">
                <a:latin typeface="Times New Roman" pitchFamily="18" charset="0"/>
                <a:cs typeface="Times New Roman" pitchFamily="18" charset="0"/>
              </a:rPr>
              <a:t>);</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udpPacket</a:t>
            </a:r>
            <a:r>
              <a:rPr lang="en-US" sz="2400" dirty="0" smtClean="0">
                <a:latin typeface="Times New Roman" pitchFamily="18" charset="0"/>
                <a:cs typeface="Times New Roman" pitchFamily="18" charset="0"/>
              </a:rPr>
              <a:t> = new </a:t>
            </a:r>
            <a:r>
              <a:rPr lang="en-US" sz="2400" dirty="0" err="1" smtClean="0">
                <a:latin typeface="Times New Roman" pitchFamily="18" charset="0"/>
                <a:cs typeface="Times New Roman" pitchFamily="18" charset="0"/>
              </a:rPr>
              <a:t>DatagramPacket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dataReceived</a:t>
            </a:r>
            <a:r>
              <a:rPr lang="en-US" sz="2400" dirty="0" smtClean="0">
                <a:latin typeface="Times New Roman" pitchFamily="18" charset="0"/>
                <a:cs typeface="Times New Roman" pitchFamily="18" charset="0"/>
              </a:rPr>
              <a:t>,</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dataReceived.length</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datagramReceiver</a:t>
            </a:r>
            <a:r>
              <a:rPr lang="en-US" sz="2400" dirty="0" smtClean="0">
                <a:latin typeface="Times New Roman" pitchFamily="18" charset="0"/>
                <a:cs typeface="Times New Roman" pitchFamily="18" charset="0"/>
              </a:rPr>
              <a:t> thread manages the receiving of the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Using a separate thread enables the application to perform other tasks without having to wait for a datagram to arrive.</a:t>
            </a:r>
          </a:p>
          <a:p>
            <a:pPr algn="just">
              <a:buFont typeface="Wingdings" pitchFamily="2" charset="2"/>
              <a:buChar char="Ø"/>
            </a:pPr>
            <a:r>
              <a:rPr lang="en-US" sz="2400" dirty="0" smtClean="0">
                <a:latin typeface="Times New Roman" pitchFamily="18" charset="0"/>
                <a:cs typeface="Times New Roman" pitchFamily="18" charset="0"/>
              </a:rPr>
              <a:t>Setting the thread’s </a:t>
            </a:r>
            <a:r>
              <a:rPr lang="en-US" sz="2400" dirty="0" err="1" smtClean="0">
                <a:latin typeface="Times New Roman" pitchFamily="18" charset="0"/>
                <a:cs typeface="Times New Roman" pitchFamily="18" charset="0"/>
              </a:rPr>
              <a:t>setDaemon</a:t>
            </a:r>
            <a:r>
              <a:rPr lang="en-US" sz="2400" dirty="0" smtClean="0">
                <a:latin typeface="Times New Roman" pitchFamily="18" charset="0"/>
                <a:cs typeface="Times New Roman" pitchFamily="18" charset="0"/>
              </a:rPr>
              <a:t>() property true creates the thread as a Daemon thread, which ends when no user threads are running. Calling the thread’s start() method calls </a:t>
            </a:r>
            <a:r>
              <a:rPr lang="en-US" sz="2400" dirty="0" err="1" smtClean="0">
                <a:latin typeface="Times New Roman" pitchFamily="18" charset="0"/>
                <a:cs typeface="Times New Roman" pitchFamily="18" charset="0"/>
              </a:rPr>
              <a:t>UdpReceive’s</a:t>
            </a:r>
            <a:r>
              <a:rPr lang="en-US" sz="2400" dirty="0" smtClean="0">
                <a:latin typeface="Times New Roman" pitchFamily="18" charset="0"/>
                <a:cs typeface="Times New Roman" pitchFamily="18" charset="0"/>
              </a:rPr>
              <a:t> run() method (below).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93296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457200" y="609600"/>
            <a:ext cx="8229600" cy="6172200"/>
          </a:xfrm>
          <a:prstGeom prst="rect">
            <a:avLst/>
          </a:prstGeom>
        </p:spPr>
        <p:txBody>
          <a:bodyPr/>
          <a:lstStyle/>
          <a:p>
            <a:pPr algn="just" eaLnBrk="1" hangingPunct="1">
              <a:buFont typeface="Wingdings" pitchFamily="2" charset="2"/>
              <a:buChar char="Ø"/>
            </a:pPr>
            <a:r>
              <a:rPr lang="en-US" sz="2400" smtClean="0">
                <a:latin typeface="Times New Roman" pitchFamily="18" charset="0"/>
                <a:cs typeface="Times New Roman" pitchFamily="18" charset="0"/>
              </a:rPr>
              <a:t>The program code that specifies the values or how to obtain them can be in the main application or in a macro that the main program calls.</a:t>
            </a:r>
          </a:p>
          <a:p>
            <a:pPr algn="just" eaLnBrk="1" hangingPunct="1">
              <a:buFont typeface="Wingdings" pitchFamily="2" charset="2"/>
              <a:buChar char="Ø"/>
            </a:pPr>
            <a:r>
              <a:rPr lang="en-US" sz="2400" smtClean="0">
                <a:latin typeface="Times New Roman" pitchFamily="18" charset="0"/>
                <a:cs typeface="Times New Roman" pitchFamily="18" charset="0"/>
              </a:rPr>
              <a:t>Using a macro keeps the main program free of system-specific values, makes it easy to use the same configuration in multiple programs, and enables changing a configuration by just specifying a different macro.</a:t>
            </a:r>
          </a:p>
          <a:p>
            <a:pPr algn="just" eaLnBrk="1" hangingPunct="1">
              <a:buFont typeface="Wingdings" pitchFamily="2" charset="2"/>
              <a:buChar char="Ø"/>
            </a:pPr>
            <a:r>
              <a:rPr lang="en-US" sz="2400" smtClean="0">
                <a:latin typeface="Times New Roman" pitchFamily="18" charset="0"/>
                <a:cs typeface="Times New Roman" pitchFamily="18" charset="0"/>
              </a:rPr>
              <a:t>Dynamic C’s </a:t>
            </a:r>
            <a:r>
              <a:rPr lang="en-US" sz="2400" i="1" smtClean="0">
                <a:latin typeface="Times New Roman" pitchFamily="18" charset="0"/>
                <a:cs typeface="Times New Roman" pitchFamily="18" charset="0"/>
              </a:rPr>
              <a:t>tcp_config.lib file defines constants for use in static configurations </a:t>
            </a:r>
            <a:r>
              <a:rPr lang="en-US" sz="2400" smtClean="0">
                <a:latin typeface="Times New Roman" pitchFamily="18" charset="0"/>
                <a:cs typeface="Times New Roman" pitchFamily="18" charset="0"/>
              </a:rPr>
              <a:t>and macros for implementing a variety of common configurations.</a:t>
            </a:r>
          </a:p>
          <a:p>
            <a:pPr algn="just" eaLnBrk="1" hangingPunct="1">
              <a:buFont typeface="Wingdings" pitchFamily="2" charset="2"/>
              <a:buChar char="Ø"/>
            </a:pPr>
            <a:r>
              <a:rPr lang="en-US" sz="2400" smtClean="0">
                <a:latin typeface="Times New Roman" pitchFamily="18" charset="0"/>
                <a:cs typeface="Times New Roman" pitchFamily="18" charset="0"/>
              </a:rPr>
              <a:t>The file can be edited as needed for a particular device or network  or the user can provide own configuration macros in a file called </a:t>
            </a:r>
            <a:r>
              <a:rPr lang="en-US" sz="2400" i="1" smtClean="0">
                <a:latin typeface="Times New Roman" pitchFamily="18" charset="0"/>
                <a:cs typeface="Times New Roman" pitchFamily="18" charset="0"/>
              </a:rPr>
              <a:t>custom_config.lib.</a:t>
            </a:r>
          </a:p>
          <a:p>
            <a:pPr algn="just" eaLnBrk="1" hangingPunct="1">
              <a:buFont typeface="Wingdings" pitchFamily="2" charset="2"/>
              <a:buChar char="Ø"/>
            </a:pPr>
            <a:r>
              <a:rPr lang="en-US" sz="2400" smtClean="0">
                <a:latin typeface="Times New Roman" pitchFamily="18" charset="0"/>
                <a:cs typeface="Times New Roman" pitchFamily="18" charset="0"/>
              </a:rPr>
              <a:t>To specify a configuration macro, the program code must include the following statement: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301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457200" y="457200"/>
            <a:ext cx="8229600" cy="62484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datagramReceiver = new Thread(this);</a:t>
            </a:r>
          </a:p>
          <a:p>
            <a:pPr algn="just">
              <a:buFont typeface="Arial" pitchFamily="34" charset="0"/>
              <a:buNone/>
            </a:pPr>
            <a:r>
              <a:rPr lang="en-US" sz="2400" smtClean="0">
                <a:latin typeface="Times New Roman" pitchFamily="18" charset="0"/>
                <a:cs typeface="Times New Roman" pitchFamily="18" charset="0"/>
              </a:rPr>
              <a:t>	datagramReceiver.setDaemon(true);</a:t>
            </a:r>
          </a:p>
          <a:p>
            <a:pPr algn="just">
              <a:buFont typeface="Arial" pitchFamily="34" charset="0"/>
              <a:buNone/>
            </a:pPr>
            <a:r>
              <a:rPr lang="en-US" sz="2400" smtClean="0">
                <a:latin typeface="Times New Roman" pitchFamily="18" charset="0"/>
                <a:cs typeface="Times New Roman" pitchFamily="18" charset="0"/>
              </a:rPr>
              <a:t>	datagramReceiver.start();</a:t>
            </a:r>
          </a:p>
          <a:p>
            <a:pPr algn="just">
              <a:buFont typeface="Arial" pitchFamily="34" charset="0"/>
              <a:buNone/>
            </a:pPr>
            <a:r>
              <a:rPr lang="en-US" sz="2400" smtClean="0">
                <a:latin typeface="Times New Roman" pitchFamily="18" charset="0"/>
                <a:cs typeface="Times New Roman" pitchFamily="18" charset="0"/>
              </a:rPr>
              <a:t>	} // end UdpReceive constructor</a:t>
            </a:r>
          </a:p>
          <a:p>
            <a:pPr algn="just">
              <a:buFont typeface="Arial" pitchFamily="34" charset="0"/>
              <a:buNone/>
            </a:pPr>
            <a:endParaRPr lang="en-US" sz="2400" b="1" smtClean="0">
              <a:latin typeface="Times New Roman" pitchFamily="18" charset="0"/>
              <a:cs typeface="Times New Roman" pitchFamily="18" charset="0"/>
            </a:endParaRPr>
          </a:p>
          <a:p>
            <a:pPr algn="just">
              <a:buFont typeface="Arial" pitchFamily="34" charset="0"/>
              <a:buNone/>
            </a:pPr>
            <a:r>
              <a:rPr lang="en-US" sz="2400" b="1" smtClean="0">
                <a:latin typeface="Times New Roman" pitchFamily="18" charset="0"/>
                <a:cs typeface="Times New Roman" pitchFamily="18" charset="0"/>
              </a:rPr>
              <a:t>	</a:t>
            </a:r>
            <a:r>
              <a:rPr lang="en-US" sz="2400" b="1" smtClean="0">
                <a:solidFill>
                  <a:srgbClr val="0000FF"/>
                </a:solidFill>
                <a:latin typeface="Times New Roman" pitchFamily="18" charset="0"/>
                <a:cs typeface="Times New Roman" pitchFamily="18" charset="0"/>
              </a:rPr>
              <a:t>The main() Method</a:t>
            </a:r>
            <a:r>
              <a:rPr lang="en-US" sz="2400" smtClean="0">
                <a:solidFill>
                  <a:srgbClr val="0000FF"/>
                </a:solidFill>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The main() method sets the value of localPort, and a call to the UdpReceive constructor creates the myUdpReceive object with the specified port.</a:t>
            </a:r>
          </a:p>
          <a:p>
            <a:pPr algn="just">
              <a:buFont typeface="Arial" pitchFamily="34" charset="0"/>
              <a:buNone/>
            </a:pPr>
            <a:r>
              <a:rPr lang="en-US" sz="2400" smtClean="0">
                <a:latin typeface="Times New Roman" pitchFamily="18" charset="0"/>
                <a:cs typeface="Times New Roman" pitchFamily="18" charset="0"/>
              </a:rPr>
              <a:t>	public static void main(String[] args)</a:t>
            </a:r>
          </a:p>
          <a:p>
            <a:pPr algn="just">
              <a:buFont typeface="Arial" pitchFamily="34" charset="0"/>
              <a:buNone/>
            </a:pPr>
            <a:r>
              <a:rPr lang="en-US" sz="2400" smtClean="0">
                <a:latin typeface="Times New Roman" pitchFamily="18" charset="0"/>
                <a:cs typeface="Times New Roman" pitchFamily="18" charset="0"/>
              </a:rPr>
              <a:t>	throws IOException {</a:t>
            </a:r>
          </a:p>
          <a:p>
            <a:pPr algn="just">
              <a:buFont typeface="Arial" pitchFamily="34" charset="0"/>
              <a:buNone/>
            </a:pPr>
            <a:r>
              <a:rPr lang="en-US" sz="2400" smtClean="0">
                <a:latin typeface="Times New Roman" pitchFamily="18" charset="0"/>
                <a:cs typeface="Times New Roman" pitchFamily="18" charset="0"/>
              </a:rPr>
              <a:t>	int localPort = 5550;</a:t>
            </a:r>
          </a:p>
          <a:p>
            <a:pPr algn="just">
              <a:buFont typeface="Arial" pitchFamily="34" charset="0"/>
              <a:buNone/>
            </a:pPr>
            <a:r>
              <a:rPr lang="en-US" sz="2400" smtClean="0">
                <a:latin typeface="Times New Roman" pitchFamily="18" charset="0"/>
                <a:cs typeface="Times New Roman" pitchFamily="18" charset="0"/>
              </a:rPr>
              <a:t>	UdpReceive myUdpReceive = new</a:t>
            </a:r>
          </a:p>
          <a:p>
            <a:pPr algn="just">
              <a:buFont typeface="Arial" pitchFamily="34" charset="0"/>
              <a:buNone/>
            </a:pPr>
            <a:r>
              <a:rPr lang="en-US" sz="2400" smtClean="0">
                <a:latin typeface="Times New Roman" pitchFamily="18" charset="0"/>
                <a:cs typeface="Times New Roman" pitchFamily="18" charset="0"/>
              </a:rPr>
              <a:t>	UdpReceive(localPort);</a:t>
            </a:r>
          </a:p>
          <a:p>
            <a:pPr algn="just">
              <a:buFont typeface="Arial" pitchFamily="34"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96778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457200" y="685800"/>
            <a:ext cx="8229600" cy="5867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while loop keeps the DatagramReceiver thread alive. The loop spends its time sleeping. A real-world application could perform other functions here.</a:t>
            </a:r>
          </a:p>
          <a:p>
            <a:pPr>
              <a:buFont typeface="Arial" pitchFamily="34" charset="0"/>
              <a:buNone/>
            </a:pPr>
            <a:r>
              <a:rPr lang="en-US" sz="2400" smtClean="0">
                <a:latin typeface="Times New Roman" pitchFamily="18" charset="0"/>
                <a:cs typeface="Times New Roman" pitchFamily="18" charset="0"/>
              </a:rPr>
              <a:t>while(true) </a:t>
            </a:r>
          </a:p>
          <a:p>
            <a:pPr>
              <a:buFont typeface="Arial" pitchFamily="34" charset="0"/>
              <a:buNone/>
            </a:pPr>
            <a:r>
              <a:rPr lang="en-US" sz="2400" smtClean="0">
                <a:latin typeface="Times New Roman" pitchFamily="18" charset="0"/>
                <a:cs typeface="Times New Roman" pitchFamily="18" charset="0"/>
              </a:rPr>
              <a:t>{</a:t>
            </a:r>
          </a:p>
          <a:p>
            <a:pPr>
              <a:buFont typeface="Arial" pitchFamily="34" charset="0"/>
              <a:buNone/>
            </a:pPr>
            <a:r>
              <a:rPr lang="en-US" sz="2400" smtClean="0">
                <a:latin typeface="Times New Roman" pitchFamily="18" charset="0"/>
                <a:cs typeface="Times New Roman" pitchFamily="18" charset="0"/>
              </a:rPr>
              <a:t>	try {</a:t>
            </a:r>
          </a:p>
          <a:p>
            <a:pPr>
              <a:buFont typeface="Arial" pitchFamily="34" charset="0"/>
              <a:buNone/>
            </a:pPr>
            <a:r>
              <a:rPr lang="en-US" sz="2400" smtClean="0">
                <a:latin typeface="Times New Roman" pitchFamily="18" charset="0"/>
                <a:cs typeface="Times New Roman" pitchFamily="18" charset="0"/>
              </a:rPr>
              <a:t>			Thread.sleep(1000);</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catch (InterruptedException e)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System.out.print("InterruptedException: ");</a:t>
            </a:r>
          </a:p>
          <a:p>
            <a:pPr>
              <a:buFont typeface="Arial" pitchFamily="34" charset="0"/>
              <a:buNone/>
            </a:pPr>
            <a:r>
              <a:rPr lang="en-US" sz="2400" smtClean="0">
                <a:latin typeface="Times New Roman" pitchFamily="18" charset="0"/>
                <a:cs typeface="Times New Roman" pitchFamily="18" charset="0"/>
              </a:rPr>
              <a:t>			System.out.println(e.getMessage());</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 end while(true)</a:t>
            </a:r>
          </a:p>
          <a:p>
            <a:pPr>
              <a:buFont typeface="Arial" pitchFamily="34" charset="0"/>
              <a:buNone/>
            </a:pPr>
            <a:r>
              <a:rPr lang="en-US" sz="2400" smtClean="0">
                <a:latin typeface="Times New Roman" pitchFamily="18" charset="0"/>
                <a:cs typeface="Times New Roman" pitchFamily="18" charset="0"/>
              </a:rPr>
              <a:t>}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03253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Content Placeholder 2"/>
          <p:cNvSpPr>
            <a:spLocks noGrp="1"/>
          </p:cNvSpPr>
          <p:nvPr>
            <p:ph idx="4294967295"/>
          </p:nvPr>
        </p:nvSpPr>
        <p:spPr>
          <a:xfrm>
            <a:off x="457200" y="457200"/>
            <a:ext cx="8229600" cy="6172200"/>
          </a:xfrm>
          <a:prstGeom prst="rect">
            <a:avLst/>
          </a:prstGeom>
        </p:spPr>
        <p:txBody>
          <a:bodyPr/>
          <a:lstStyle/>
          <a:p>
            <a:pPr>
              <a:buFont typeface="Arial" pitchFamily="34" charset="0"/>
              <a:buNone/>
            </a:pPr>
            <a:r>
              <a:rPr lang="en-US" sz="2400" b="1" dirty="0" smtClean="0">
                <a:solidFill>
                  <a:srgbClr val="0000FF"/>
                </a:solidFill>
                <a:latin typeface="Times New Roman" pitchFamily="18" charset="0"/>
                <a:cs typeface="Times New Roman" pitchFamily="18" charset="0"/>
              </a:rPr>
              <a:t>Stopping the Receiving of </a:t>
            </a:r>
            <a:r>
              <a:rPr lang="en-US" sz="2400" b="1" dirty="0" err="1" smtClean="0">
                <a:solidFill>
                  <a:srgbClr val="0000FF"/>
                </a:solidFill>
                <a:latin typeface="Times New Roman" pitchFamily="18" charset="0"/>
                <a:cs typeface="Times New Roman" pitchFamily="18" charset="0"/>
              </a:rPr>
              <a:t>Datagrams</a:t>
            </a:r>
            <a:endParaRPr lang="en-US" sz="2400" b="1" dirty="0" smtClean="0">
              <a:solidFill>
                <a:srgbClr val="0000FF"/>
              </a:solidFill>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A stop() method enables program code to end the </a:t>
            </a:r>
            <a:r>
              <a:rPr lang="en-US" sz="2400" dirty="0" err="1" smtClean="0">
                <a:latin typeface="Times New Roman" pitchFamily="18" charset="0"/>
                <a:cs typeface="Times New Roman" pitchFamily="18" charset="0"/>
              </a:rPr>
              <a:t>datagramReceiver</a:t>
            </a:r>
            <a:r>
              <a:rPr lang="en-US" sz="2400" dirty="0" smtClean="0">
                <a:latin typeface="Times New Roman" pitchFamily="18" charset="0"/>
                <a:cs typeface="Times New Roman" pitchFamily="18" charset="0"/>
              </a:rPr>
              <a:t> thread and close the socket. Otherwise, the thread ends when no user threads are running.</a:t>
            </a:r>
          </a:p>
          <a:p>
            <a:pPr algn="just">
              <a:buFont typeface="Arial" pitchFamily="34" charset="0"/>
              <a:buNone/>
            </a:pPr>
            <a:r>
              <a:rPr lang="en-US" sz="2400" dirty="0" smtClean="0">
                <a:latin typeface="Times New Roman" pitchFamily="18" charset="0"/>
                <a:cs typeface="Times New Roman" pitchFamily="18" charset="0"/>
              </a:rPr>
              <a:t>public void stop()</a:t>
            </a:r>
          </a:p>
          <a:p>
            <a:pPr algn="just">
              <a:buFont typeface="Arial" pitchFamily="34" charset="0"/>
              <a:buNone/>
            </a:pPr>
            <a:r>
              <a:rPr lang="en-US" sz="2400" dirty="0" smtClean="0">
                <a:latin typeface="Times New Roman" pitchFamily="18" charset="0"/>
                <a:cs typeface="Times New Roman" pitchFamily="18" charset="0"/>
              </a:rPr>
              <a:t> {</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receiveDatagrams</a:t>
            </a:r>
            <a:r>
              <a:rPr lang="en-US" sz="2400" dirty="0" smtClean="0">
                <a:latin typeface="Times New Roman" pitchFamily="18" charset="0"/>
                <a:cs typeface="Times New Roman" pitchFamily="18" charset="0"/>
              </a:rPr>
              <a:t> = false;</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datagramReceiver.interrupt</a:t>
            </a:r>
            <a:r>
              <a:rPr lang="en-US" sz="2400" dirty="0" smtClean="0">
                <a:latin typeface="Times New Roman" pitchFamily="18" charset="0"/>
                <a:cs typeface="Times New Roman" pitchFamily="18" charset="0"/>
              </a:rPr>
              <a:t>();</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udpSocket.close</a:t>
            </a:r>
            <a:r>
              <a:rPr lang="en-US" sz="2400" dirty="0" smtClean="0">
                <a:latin typeface="Times New Roman" pitchFamily="18" charset="0"/>
                <a:cs typeface="Times New Roman" pitchFamily="18" charset="0"/>
              </a:rPr>
              <a:t>();</a:t>
            </a:r>
          </a:p>
          <a:p>
            <a:pPr algn="just">
              <a:buFont typeface="Arial" pitchFamily="34" charset="0"/>
              <a:buNone/>
            </a:pPr>
            <a:r>
              <a:rPr lang="en-US" sz="2400" dirty="0" smtClean="0">
                <a:latin typeface="Times New Roman" pitchFamily="18" charset="0"/>
                <a:cs typeface="Times New Roman" pitchFamily="18" charset="0"/>
              </a:rPr>
              <a:t>	} // end stop</a:t>
            </a:r>
          </a:p>
          <a:p>
            <a:pPr algn="just">
              <a:buFont typeface="Arial" pitchFamily="34" charset="0"/>
              <a:buNone/>
            </a:pPr>
            <a:r>
              <a:rPr lang="en-US" sz="2400" b="1" dirty="0" smtClean="0">
                <a:solidFill>
                  <a:srgbClr val="0000FF"/>
                </a:solidFill>
                <a:latin typeface="Times New Roman" pitchFamily="18" charset="0"/>
                <a:cs typeface="Times New Roman" pitchFamily="18" charset="0"/>
              </a:rPr>
              <a:t>Receiving </a:t>
            </a:r>
            <a:r>
              <a:rPr lang="en-US" sz="2400" b="1" dirty="0" err="1" smtClean="0">
                <a:solidFill>
                  <a:srgbClr val="0000FF"/>
                </a:solidFill>
                <a:latin typeface="Times New Roman" pitchFamily="18" charset="0"/>
                <a:cs typeface="Times New Roman" pitchFamily="18" charset="0"/>
              </a:rPr>
              <a:t>Datagrams</a:t>
            </a:r>
            <a:endParaRPr lang="en-US" sz="2400" b="1" dirty="0" smtClean="0">
              <a:solidFill>
                <a:srgbClr val="0000FF"/>
              </a:solidFill>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The run() method executes when the main() method calls the datagram- Receiver thread’s start() method.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200961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457200" y="533400"/>
            <a:ext cx="8229600" cy="60960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public void run() {</a:t>
            </a:r>
          </a:p>
          <a:p>
            <a:pPr algn="just">
              <a:buFont typeface="Arial" pitchFamily="34" charset="0"/>
              <a:buNone/>
            </a:pPr>
            <a:r>
              <a:rPr lang="en-US" sz="2400" smtClean="0">
                <a:latin typeface="Times New Roman" pitchFamily="18" charset="0"/>
                <a:cs typeface="Times New Roman" pitchFamily="18" charset="0"/>
              </a:rPr>
              <a:t>	InetAddress senderAddress;</a:t>
            </a:r>
          </a:p>
          <a:p>
            <a:pPr algn="just">
              <a:buFont typeface="Arial" pitchFamily="34" charset="0"/>
              <a:buNone/>
            </a:pPr>
            <a:r>
              <a:rPr lang="en-US" sz="2400" smtClean="0">
                <a:latin typeface="Times New Roman" pitchFamily="18" charset="0"/>
                <a:cs typeface="Times New Roman" pitchFamily="18" charset="0"/>
              </a:rPr>
              <a:t>	receiveDatagrams = true;</a:t>
            </a:r>
          </a:p>
          <a:p>
            <a:pPr algn="just">
              <a:buFont typeface="Wingdings" pitchFamily="2" charset="2"/>
              <a:buChar char="Ø"/>
            </a:pPr>
            <a:r>
              <a:rPr lang="en-US" sz="2400" smtClean="0">
                <a:latin typeface="Times New Roman" pitchFamily="18" charset="0"/>
                <a:cs typeface="Times New Roman" pitchFamily="18" charset="0"/>
              </a:rPr>
              <a:t>A while() loop waits for datagrams until the stop() method sets receiveDatagrams false or an error occurs while receiving a datagram.</a:t>
            </a:r>
          </a:p>
          <a:p>
            <a:pPr algn="just">
              <a:buFont typeface="Wingdings" pitchFamily="2" charset="2"/>
              <a:buChar char="Ø"/>
            </a:pPr>
            <a:r>
              <a:rPr lang="en-US" sz="2400" smtClean="0">
                <a:latin typeface="Times New Roman" pitchFamily="18" charset="0"/>
                <a:cs typeface="Times New Roman" pitchFamily="18" charset="0"/>
              </a:rPr>
              <a:t>The receive() method of TINIDatagramSocket returns on receiving a datagram. The getAddress() method returns the IP address of the sender. The getData() method returns a byte array with the datagram’s contents.</a:t>
            </a:r>
          </a:p>
          <a:p>
            <a:pPr algn="just">
              <a:buFont typeface="Wingdings" pitchFamily="2" charset="2"/>
              <a:buChar char="Ø"/>
            </a:pPr>
            <a:r>
              <a:rPr lang="en-US" sz="2400" smtClean="0">
                <a:latin typeface="Times New Roman" pitchFamily="18" charset="0"/>
                <a:cs typeface="Times New Roman" pitchFamily="18" charset="0"/>
              </a:rPr>
              <a:t>A series of System.out.println statements writes the message and the sender’s IP address to the console.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546884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Content Placeholder 2"/>
          <p:cNvSpPr>
            <a:spLocks noGrp="1"/>
          </p:cNvSpPr>
          <p:nvPr>
            <p:ph idx="4294967295"/>
          </p:nvPr>
        </p:nvSpPr>
        <p:spPr>
          <a:xfrm>
            <a:off x="457200" y="457200"/>
            <a:ext cx="8229600" cy="62484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	while (receiveDatagrams)</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try </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			System.out.println("Waiting for datagram ...");</a:t>
            </a:r>
          </a:p>
          <a:p>
            <a:pPr algn="just">
              <a:buFont typeface="Arial" pitchFamily="34" charset="0"/>
              <a:buNone/>
            </a:pPr>
            <a:r>
              <a:rPr lang="en-US" sz="2400" smtClean="0">
                <a:latin typeface="Times New Roman" pitchFamily="18" charset="0"/>
                <a:cs typeface="Times New Roman" pitchFamily="18" charset="0"/>
              </a:rPr>
              <a:t>			udpSocket.receive(udpPacket);</a:t>
            </a:r>
          </a:p>
          <a:p>
            <a:pPr algn="just">
              <a:buFont typeface="Arial" pitchFamily="34" charset="0"/>
              <a:buNone/>
            </a:pPr>
            <a:r>
              <a:rPr lang="en-US" sz="2400" smtClean="0">
                <a:latin typeface="Times New Roman" pitchFamily="18" charset="0"/>
                <a:cs typeface="Times New Roman" pitchFamily="18" charset="0"/>
              </a:rPr>
              <a:t>			senderAddress = udpPacket.getAddress();</a:t>
            </a:r>
          </a:p>
          <a:p>
            <a:pPr algn="just">
              <a:buFont typeface="Arial" pitchFamily="34" charset="0"/>
              <a:buNone/>
            </a:pPr>
            <a:r>
              <a:rPr lang="en-US" sz="2400" smtClean="0">
                <a:latin typeface="Times New Roman" pitchFamily="18" charset="0"/>
                <a:cs typeface="Times New Roman" pitchFamily="18" charset="0"/>
              </a:rPr>
              <a:t>			dataReceived= udpPacket.getData();</a:t>
            </a:r>
          </a:p>
          <a:p>
            <a:pPr algn="just">
              <a:buFont typeface="Arial" pitchFamily="34" charset="0"/>
              <a:buNone/>
            </a:pPr>
            <a:r>
              <a:rPr lang="en-US" sz="2400" smtClean="0">
                <a:latin typeface="Times New Roman" pitchFamily="18" charset="0"/>
                <a:cs typeface="Times New Roman" pitchFamily="18" charset="0"/>
              </a:rPr>
              <a:t>			System.out.println("Received message: ");</a:t>
            </a:r>
          </a:p>
          <a:p>
            <a:pPr algn="just">
              <a:buFont typeface="Arial" pitchFamily="34" charset="0"/>
              <a:buNone/>
            </a:pPr>
            <a:r>
              <a:rPr lang="en-US" sz="2400" smtClean="0">
                <a:latin typeface="Times New Roman" pitchFamily="18" charset="0"/>
                <a:cs typeface="Times New Roman" pitchFamily="18" charset="0"/>
              </a:rPr>
              <a:t>			System.out.println(dataReceived[0]);</a:t>
            </a:r>
          </a:p>
          <a:p>
            <a:pPr algn="just">
              <a:buFont typeface="Arial" pitchFamily="34" charset="0"/>
              <a:buNone/>
            </a:pPr>
            <a:r>
              <a:rPr lang="en-US" sz="2400" smtClean="0">
                <a:latin typeface="Times New Roman" pitchFamily="18" charset="0"/>
                <a:cs typeface="Times New Roman" pitchFamily="18" charset="0"/>
              </a:rPr>
              <a:t>			System.out.println(dataReceived[1]);</a:t>
            </a:r>
          </a:p>
          <a:p>
            <a:pPr algn="just">
              <a:buFont typeface="Arial" pitchFamily="34" charset="0"/>
              <a:buNone/>
            </a:pPr>
            <a:r>
              <a:rPr lang="en-US" sz="2400" smtClean="0">
                <a:latin typeface="Times New Roman" pitchFamily="18" charset="0"/>
                <a:cs typeface="Times New Roman" pitchFamily="18" charset="0"/>
              </a:rPr>
              <a:t>			System.out.println();</a:t>
            </a:r>
          </a:p>
          <a:p>
            <a:pPr algn="just">
              <a:buFont typeface="Arial" pitchFamily="34" charset="0"/>
              <a:buNone/>
            </a:pPr>
            <a:r>
              <a:rPr lang="en-US" sz="2400" smtClean="0">
                <a:latin typeface="Times New Roman" pitchFamily="18" charset="0"/>
                <a:cs typeface="Times New Roman" pitchFamily="18" charset="0"/>
              </a:rPr>
              <a:t>			System.out.print("from: ");</a:t>
            </a:r>
          </a:p>
          <a:p>
            <a:pPr algn="just">
              <a:buFont typeface="Arial" pitchFamily="34" charset="0"/>
              <a:buNone/>
            </a:pPr>
            <a:r>
              <a:rPr lang="en-US" sz="2400" smtClean="0">
                <a:latin typeface="Times New Roman" pitchFamily="18" charset="0"/>
                <a:cs typeface="Times New Roman" pitchFamily="18" charset="0"/>
              </a:rPr>
              <a:t>			System.out.println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2680336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457200" y="381000"/>
            <a:ext cx="8229600" cy="6172200"/>
          </a:xfrm>
          <a:prstGeom prst="rect">
            <a:avLst/>
          </a:prstGeom>
        </p:spPr>
        <p:txBody>
          <a:bodyPr/>
          <a:lstStyle/>
          <a:p>
            <a:pPr marL="511175" indent="-265113" algn="just">
              <a:buFont typeface="Arial" pitchFamily="34" charset="0"/>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senderAddress.getHostAddress</a:t>
            </a:r>
            <a:r>
              <a:rPr lang="en-US" sz="2400" dirty="0" smtClean="0">
                <a:latin typeface="Times New Roman" pitchFamily="18" charset="0"/>
                <a:cs typeface="Times New Roman" pitchFamily="18" charset="0"/>
              </a:rPr>
              <a:t>());</a:t>
            </a:r>
          </a:p>
          <a:p>
            <a:pPr marL="511175" indent="-265113" algn="just">
              <a:buFont typeface="Arial" pitchFamily="34" charset="0"/>
              <a:buNone/>
            </a:pPr>
            <a:r>
              <a:rPr lang="en-US" sz="2400" dirty="0" smtClean="0">
                <a:latin typeface="Times New Roman" pitchFamily="18" charset="0"/>
                <a:cs typeface="Times New Roman" pitchFamily="18" charset="0"/>
              </a:rPr>
              <a:t>} catch (</a:t>
            </a:r>
            <a:r>
              <a:rPr lang="en-US" sz="2400" dirty="0" err="1" smtClean="0">
                <a:latin typeface="Times New Roman" pitchFamily="18" charset="0"/>
                <a:cs typeface="Times New Roman" pitchFamily="18" charset="0"/>
              </a:rPr>
              <a:t>IOException</a:t>
            </a:r>
            <a:r>
              <a:rPr lang="en-US" sz="2400" dirty="0" smtClean="0">
                <a:latin typeface="Times New Roman" pitchFamily="18" charset="0"/>
                <a:cs typeface="Times New Roman" pitchFamily="18" charset="0"/>
              </a:rPr>
              <a:t> e) {</a:t>
            </a:r>
          </a:p>
          <a:p>
            <a:pPr marL="511175" indent="-265113" algn="just">
              <a:buFont typeface="Wingdings" pitchFamily="2" charset="2"/>
              <a:buChar char="Ø"/>
            </a:pPr>
            <a:r>
              <a:rPr lang="en-US" sz="2400" dirty="0" smtClean="0">
                <a:latin typeface="Times New Roman" pitchFamily="18" charset="0"/>
                <a:cs typeface="Times New Roman" pitchFamily="18" charset="0"/>
              </a:rPr>
              <a:t>If an error occurs while trying to receive a packet, </a:t>
            </a:r>
            <a:r>
              <a:rPr lang="en-US" sz="2400" dirty="0" err="1" smtClean="0">
                <a:latin typeface="Times New Roman" pitchFamily="18" charset="0"/>
                <a:cs typeface="Times New Roman" pitchFamily="18" charset="0"/>
              </a:rPr>
              <a:t>receiveDatagrams</a:t>
            </a:r>
            <a:r>
              <a:rPr lang="en-US" sz="2400" dirty="0" smtClean="0">
                <a:latin typeface="Times New Roman" pitchFamily="18" charset="0"/>
                <a:cs typeface="Times New Roman" pitchFamily="18" charset="0"/>
              </a:rPr>
              <a:t> is set to false, which ends the while(</a:t>
            </a:r>
            <a:r>
              <a:rPr lang="en-US" sz="2400" dirty="0" err="1" smtClean="0">
                <a:latin typeface="Times New Roman" pitchFamily="18" charset="0"/>
                <a:cs typeface="Times New Roman" pitchFamily="18" charset="0"/>
              </a:rPr>
              <a:t>receiveDatagrams</a:t>
            </a:r>
            <a:r>
              <a:rPr lang="en-US" sz="2400" dirty="0" smtClean="0">
                <a:latin typeface="Times New Roman" pitchFamily="18" charset="0"/>
                <a:cs typeface="Times New Roman" pitchFamily="18" charset="0"/>
              </a:rPr>
              <a:t>) loop and stops the thread.</a:t>
            </a:r>
          </a:p>
          <a:p>
            <a:pPr marL="511175" indent="-265113">
              <a:buFont typeface="Arial" pitchFamily="34" charset="0"/>
              <a:buNone/>
            </a:pPr>
            <a:r>
              <a:rPr lang="en-US" sz="2400" dirty="0" err="1" smtClean="0">
                <a:latin typeface="Times New Roman" pitchFamily="18" charset="0"/>
                <a:cs typeface="Times New Roman" pitchFamily="18" charset="0"/>
              </a:rPr>
              <a:t>System.out.print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IOException</a:t>
            </a:r>
            <a:r>
              <a:rPr lang="en-US" sz="2400" dirty="0" smtClean="0">
                <a:latin typeface="Times New Roman" pitchFamily="18" charset="0"/>
                <a:cs typeface="Times New Roman" pitchFamily="18" charset="0"/>
              </a:rPr>
              <a:t>: ");</a:t>
            </a:r>
          </a:p>
          <a:p>
            <a:pPr marL="511175" indent="-265113">
              <a:buFont typeface="Arial" pitchFamily="34" charset="0"/>
              <a:buNone/>
            </a:pPr>
            <a:r>
              <a:rPr lang="en-US" sz="2400" dirty="0" err="1" smtClean="0">
                <a:latin typeface="Times New Roman" pitchFamily="18" charset="0"/>
                <a:cs typeface="Times New Roman" pitchFamily="18" charset="0"/>
              </a:rPr>
              <a:t>System.out.println</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e.getMessage</a:t>
            </a:r>
            <a:r>
              <a:rPr lang="en-US" sz="2400" dirty="0" smtClean="0">
                <a:latin typeface="Times New Roman" pitchFamily="18" charset="0"/>
                <a:cs typeface="Times New Roman" pitchFamily="18" charset="0"/>
              </a:rPr>
              <a:t>());</a:t>
            </a:r>
          </a:p>
          <a:p>
            <a:pPr marL="511175" indent="-265113">
              <a:buFont typeface="Arial" pitchFamily="34" charset="0"/>
              <a:buNone/>
            </a:pPr>
            <a:r>
              <a:rPr lang="en-US" sz="2400" dirty="0" err="1" smtClean="0">
                <a:latin typeface="Times New Roman" pitchFamily="18" charset="0"/>
                <a:cs typeface="Times New Roman" pitchFamily="18" charset="0"/>
              </a:rPr>
              <a:t>receiveDatagrams</a:t>
            </a:r>
            <a:r>
              <a:rPr lang="en-US" sz="2400" dirty="0" smtClean="0">
                <a:latin typeface="Times New Roman" pitchFamily="18" charset="0"/>
                <a:cs typeface="Times New Roman" pitchFamily="18" charset="0"/>
              </a:rPr>
              <a:t> = false;</a:t>
            </a:r>
          </a:p>
          <a:p>
            <a:pPr marL="511175" indent="-265113">
              <a:buFont typeface="Arial" pitchFamily="34" charset="0"/>
              <a:buNone/>
            </a:pPr>
            <a:r>
              <a:rPr lang="en-US" sz="2400" dirty="0" smtClean="0">
                <a:latin typeface="Times New Roman" pitchFamily="18" charset="0"/>
                <a:cs typeface="Times New Roman" pitchFamily="18" charset="0"/>
              </a:rPr>
              <a:t>}</a:t>
            </a:r>
          </a:p>
          <a:p>
            <a:pPr marL="511175" indent="-265113">
              <a:buFont typeface="Arial" pitchFamily="34" charset="0"/>
              <a:buNone/>
            </a:pPr>
            <a:r>
              <a:rPr lang="en-US" sz="2400" dirty="0" smtClean="0">
                <a:latin typeface="Times New Roman" pitchFamily="18" charset="0"/>
                <a:cs typeface="Times New Roman" pitchFamily="18" charset="0"/>
              </a:rPr>
              <a:t>} // end while(</a:t>
            </a:r>
            <a:r>
              <a:rPr lang="en-US" sz="2400" dirty="0" err="1" smtClean="0">
                <a:latin typeface="Times New Roman" pitchFamily="18" charset="0"/>
                <a:cs typeface="Times New Roman" pitchFamily="18" charset="0"/>
              </a:rPr>
              <a:t>receiveDatagrams</a:t>
            </a:r>
            <a:r>
              <a:rPr lang="en-US" sz="2400" dirty="0" smtClean="0">
                <a:latin typeface="Times New Roman" pitchFamily="18" charset="0"/>
                <a:cs typeface="Times New Roman" pitchFamily="18" charset="0"/>
              </a:rPr>
              <a:t>)</a:t>
            </a:r>
          </a:p>
          <a:p>
            <a:pPr marL="511175" indent="-265113">
              <a:buFont typeface="Arial" pitchFamily="34" charset="0"/>
              <a:buNone/>
            </a:pPr>
            <a:r>
              <a:rPr lang="en-US" sz="2400" dirty="0" smtClean="0">
                <a:latin typeface="Times New Roman" pitchFamily="18" charset="0"/>
                <a:cs typeface="Times New Roman" pitchFamily="18" charset="0"/>
              </a:rPr>
              <a:t>} // end run()</a:t>
            </a:r>
          </a:p>
          <a:p>
            <a:pPr marL="511175" indent="-265113">
              <a:buFont typeface="Arial" pitchFamily="34" charset="0"/>
              <a:buNone/>
            </a:pPr>
            <a:r>
              <a:rPr lang="en-US" sz="2400" dirty="0" smtClean="0">
                <a:latin typeface="Times New Roman" pitchFamily="18" charset="0"/>
                <a:cs typeface="Times New Roman" pitchFamily="18" charset="0"/>
              </a:rPr>
              <a:t>} // end </a:t>
            </a:r>
            <a:r>
              <a:rPr lang="en-US" sz="2400" dirty="0" err="1" smtClean="0">
                <a:latin typeface="Times New Roman" pitchFamily="18" charset="0"/>
                <a:cs typeface="Times New Roman" pitchFamily="18" charset="0"/>
              </a:rPr>
              <a:t>UdpReceive</a:t>
            </a: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3810666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Content Placeholder 2"/>
          <p:cNvSpPr>
            <a:spLocks noGrp="1"/>
          </p:cNvSpPr>
          <p:nvPr>
            <p:ph idx="4294967295"/>
          </p:nvPr>
        </p:nvSpPr>
        <p:spPr>
          <a:xfrm>
            <a:off x="457200" y="457200"/>
            <a:ext cx="8229600" cy="60198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Exchanging Messages using TCP</a:t>
            </a:r>
          </a:p>
          <a:p>
            <a:pPr algn="just">
              <a:buFont typeface="Wingdings" pitchFamily="2" charset="2"/>
              <a:buChar char="Ø"/>
            </a:pPr>
            <a:r>
              <a:rPr lang="en-US" sz="2400" smtClean="0">
                <a:latin typeface="Times New Roman" pitchFamily="18" charset="0"/>
                <a:cs typeface="Times New Roman" pitchFamily="18" charset="0"/>
              </a:rPr>
              <a:t>With UDP, we can send a message at any time, to any computer, without first finding out if the remote computer is available to receive the message.</a:t>
            </a:r>
          </a:p>
          <a:p>
            <a:pPr algn="just">
              <a:buFont typeface="Wingdings" pitchFamily="2" charset="2"/>
              <a:buChar char="Ø"/>
            </a:pPr>
            <a:r>
              <a:rPr lang="en-US" sz="2400" smtClean="0">
                <a:latin typeface="Times New Roman" pitchFamily="18" charset="0"/>
                <a:cs typeface="Times New Roman" pitchFamily="18" charset="0"/>
              </a:rPr>
              <a:t>With TCP, before exchanging data, one computer must request a connection  to the other computer. The connection is between two sockets, with each socket defined by an IP address and port number.</a:t>
            </a:r>
          </a:p>
          <a:p>
            <a:pPr algn="just">
              <a:buFont typeface="Wingdings" pitchFamily="2" charset="2"/>
              <a:buChar char="Ø"/>
            </a:pPr>
            <a:r>
              <a:rPr lang="en-US" sz="2400" smtClean="0">
                <a:latin typeface="Times New Roman" pitchFamily="18" charset="0"/>
                <a:cs typeface="Times New Roman" pitchFamily="18" charset="0"/>
              </a:rPr>
              <a:t>The remote computer must respond to the request and the requesting computer must acknowledge receiving the response. When these events have occurred, a connection has been established and the computers can exchange other data. </a:t>
            </a:r>
          </a:p>
          <a:p>
            <a:pPr algn="just">
              <a:buFont typeface="Wingdings" pitchFamily="2" charset="2"/>
              <a:buChar char="Ø"/>
            </a:pPr>
            <a:r>
              <a:rPr lang="en-US" sz="2400" smtClean="0">
                <a:latin typeface="Times New Roman" pitchFamily="18" charset="0"/>
                <a:cs typeface="Times New Roman" pitchFamily="18" charset="0"/>
              </a:rPr>
              <a:t>In a similar way, to close a connection, each computer sends a request to close and acknowledges the request to close received from the remote computer.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3143645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When the connection has been established, the embedded system waits to receive data, reads a byte, increments it, sends it back to the remote host, and closes the connection.</a:t>
            </a:r>
          </a:p>
          <a:p>
            <a:pPr algn="just">
              <a:buFont typeface="Arial" pitchFamily="34" charset="0"/>
              <a:buNone/>
            </a:pPr>
            <a:r>
              <a:rPr lang="en-US" sz="2400" b="1" smtClean="0">
                <a:solidFill>
                  <a:srgbClr val="0000FF"/>
                </a:solidFill>
                <a:latin typeface="Times New Roman" pitchFamily="18" charset="0"/>
                <a:cs typeface="Times New Roman" pitchFamily="18" charset="0"/>
              </a:rPr>
              <a:t>Rabbit Code</a:t>
            </a:r>
          </a:p>
          <a:p>
            <a:pPr algn="just">
              <a:buFont typeface="Wingdings" pitchFamily="2" charset="2"/>
              <a:buChar char="Ø"/>
            </a:pPr>
            <a:r>
              <a:rPr lang="en-US" sz="2400" smtClean="0">
                <a:latin typeface="Times New Roman" pitchFamily="18" charset="0"/>
                <a:cs typeface="Times New Roman" pitchFamily="18" charset="0"/>
              </a:rPr>
              <a:t>A Dynamic C application performs the TCP communications in the Rabbit module.</a:t>
            </a:r>
          </a:p>
          <a:p>
            <a:pPr algn="just">
              <a:buFont typeface="Arial" pitchFamily="34" charset="0"/>
              <a:buNone/>
            </a:pPr>
            <a:r>
              <a:rPr lang="en-US" sz="2400" b="1" smtClean="0">
                <a:solidFill>
                  <a:srgbClr val="0000FF"/>
                </a:solidFill>
                <a:latin typeface="Times New Roman" pitchFamily="18" charset="0"/>
                <a:cs typeface="Times New Roman" pitchFamily="18" charset="0"/>
              </a:rPr>
              <a:t>Initial Defines and Declarations</a:t>
            </a:r>
          </a:p>
          <a:p>
            <a:pPr algn="just">
              <a:buFont typeface="Wingdings" pitchFamily="2" charset="2"/>
              <a:buChar char="Ø"/>
            </a:pPr>
            <a:r>
              <a:rPr lang="en-US" sz="2400" smtClean="0">
                <a:latin typeface="Times New Roman" pitchFamily="18" charset="0"/>
                <a:cs typeface="Times New Roman" pitchFamily="18" charset="0"/>
              </a:rPr>
              <a:t>As in the Rabbit UDP example, the code begins by specifying a network configuration macro with TCPCONFIG and a local port for network communications.</a:t>
            </a:r>
          </a:p>
          <a:p>
            <a:pPr algn="just">
              <a:buFont typeface="Wingdings" pitchFamily="2" charset="2"/>
              <a:buChar char="Ø"/>
            </a:pPr>
            <a:r>
              <a:rPr lang="en-US" sz="2400" smtClean="0">
                <a:latin typeface="Times New Roman" pitchFamily="18" charset="0"/>
                <a:cs typeface="Times New Roman" pitchFamily="18" charset="0"/>
              </a:rPr>
              <a:t>In this application, the Rabbit module accepts connection requests from any host and port, so there is no need to specify a remote IP address or port. The </a:t>
            </a:r>
            <a:r>
              <a:rPr lang="en-US" sz="2400" i="1" smtClean="0">
                <a:latin typeface="Times New Roman" pitchFamily="18" charset="0"/>
                <a:cs typeface="Times New Roman" pitchFamily="18" charset="0"/>
              </a:rPr>
              <a:t>dcrtcp.lib file is the Dynamic C library that supports </a:t>
            </a:r>
            <a:r>
              <a:rPr lang="en-US" sz="2400" smtClean="0">
                <a:latin typeface="Times New Roman" pitchFamily="18" charset="0"/>
                <a:cs typeface="Times New Roman" pitchFamily="18" charset="0"/>
              </a:rPr>
              <a:t>TCP/IP communications.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1754899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457200" y="457200"/>
            <a:ext cx="8229600" cy="64008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#define TCPCONFIG 1</a:t>
            </a:r>
          </a:p>
          <a:p>
            <a:pPr>
              <a:buFont typeface="Arial" pitchFamily="34" charset="0"/>
              <a:buNone/>
            </a:pPr>
            <a:r>
              <a:rPr lang="en-US" sz="2400" smtClean="0">
                <a:latin typeface="Times New Roman" pitchFamily="18" charset="0"/>
                <a:cs typeface="Times New Roman" pitchFamily="18" charset="0"/>
              </a:rPr>
              <a:t>#define LOCAL_PORT 5551</a:t>
            </a:r>
          </a:p>
          <a:p>
            <a:pPr>
              <a:buFont typeface="Arial" pitchFamily="34" charset="0"/>
              <a:buNone/>
            </a:pPr>
            <a:r>
              <a:rPr lang="en-US" sz="2400" smtClean="0">
                <a:latin typeface="Times New Roman" pitchFamily="18" charset="0"/>
                <a:cs typeface="Times New Roman" pitchFamily="18" charset="0"/>
              </a:rPr>
              <a:t>#memmap xmem</a:t>
            </a:r>
          </a:p>
          <a:p>
            <a:pPr>
              <a:buFont typeface="Arial" pitchFamily="34" charset="0"/>
              <a:buNone/>
            </a:pPr>
            <a:r>
              <a:rPr lang="en-US" sz="2400" smtClean="0">
                <a:latin typeface="Times New Roman" pitchFamily="18" charset="0"/>
                <a:cs typeface="Times New Roman" pitchFamily="18" charset="0"/>
              </a:rPr>
              <a:t>#use "dcrtcp.lib"</a:t>
            </a:r>
          </a:p>
          <a:p>
            <a:pPr>
              <a:buFont typeface="Arial" pitchFamily="34" charset="0"/>
              <a:buNone/>
            </a:pPr>
            <a:r>
              <a:rPr lang="en-US" sz="2400" smtClean="0">
                <a:latin typeface="Times New Roman" pitchFamily="18" charset="0"/>
                <a:cs typeface="Times New Roman" pitchFamily="18" charset="0"/>
              </a:rPr>
              <a:t>char server_buffer[255];</a:t>
            </a:r>
          </a:p>
          <a:p>
            <a:pPr>
              <a:buFont typeface="Arial" pitchFamily="34" charset="0"/>
              <a:buNone/>
            </a:pPr>
            <a:r>
              <a:rPr lang="en-US" sz="2400" smtClean="0">
                <a:latin typeface="Times New Roman" pitchFamily="18" charset="0"/>
                <a:cs typeface="Times New Roman" pitchFamily="18" charset="0"/>
              </a:rPr>
              <a:t>int bytes_read;</a:t>
            </a:r>
          </a:p>
          <a:p>
            <a:pPr>
              <a:buFont typeface="Arial" pitchFamily="34" charset="0"/>
              <a:buNone/>
            </a:pPr>
            <a:r>
              <a:rPr lang="en-US" sz="2400" smtClean="0">
                <a:latin typeface="Times New Roman" pitchFamily="18" charset="0"/>
                <a:cs typeface="Times New Roman" pitchFamily="18" charset="0"/>
              </a:rPr>
              <a:t>int return_value;</a:t>
            </a:r>
          </a:p>
          <a:p>
            <a:pPr algn="just">
              <a:buFont typeface="Wingdings" pitchFamily="2" charset="2"/>
              <a:buChar char="Ø"/>
            </a:pPr>
            <a:r>
              <a:rPr lang="en-US" sz="2400" smtClean="0">
                <a:latin typeface="Times New Roman" pitchFamily="18" charset="0"/>
                <a:cs typeface="Times New Roman" pitchFamily="18" charset="0"/>
              </a:rPr>
              <a:t>The server_socket variable is a Dynamic C tcp_Socket structure that specifies the socket to use for TCP communications.</a:t>
            </a:r>
          </a:p>
          <a:p>
            <a:pPr algn="ctr">
              <a:buFont typeface="Arial" pitchFamily="34" charset="0"/>
              <a:buNone/>
            </a:pPr>
            <a:r>
              <a:rPr lang="en-US" sz="2400" smtClean="0">
                <a:latin typeface="Times New Roman" pitchFamily="18" charset="0"/>
                <a:cs typeface="Times New Roman" pitchFamily="18" charset="0"/>
              </a:rPr>
              <a:t>tcp_Socket server_socket;</a:t>
            </a:r>
          </a:p>
          <a:p>
            <a:pPr algn="just">
              <a:buFont typeface="Wingdings" pitchFamily="2" charset="2"/>
              <a:buChar char="Ø"/>
            </a:pPr>
            <a:r>
              <a:rPr lang="en-US" sz="2400" smtClean="0">
                <a:latin typeface="Times New Roman" pitchFamily="18" charset="0"/>
                <a:cs typeface="Times New Roman" pitchFamily="18" charset="0"/>
              </a:rPr>
              <a:t>The function prototype for service_request() enables the main() function to call service_request() before it has been compiled.</a:t>
            </a:r>
          </a:p>
          <a:p>
            <a:pPr algn="ctr">
              <a:buFont typeface="Arial" pitchFamily="34" charset="0"/>
              <a:buNone/>
            </a:pPr>
            <a:r>
              <a:rPr lang="en-US" sz="2400" smtClean="0">
                <a:latin typeface="Times New Roman" pitchFamily="18" charset="0"/>
                <a:cs typeface="Times New Roman" pitchFamily="18" charset="0"/>
              </a:rPr>
              <a:t>void service_request();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001027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a:xfrm>
            <a:off x="457200" y="457200"/>
            <a:ext cx="8229600" cy="6248400"/>
          </a:xfrm>
          <a:prstGeom prst="rect">
            <a:avLst/>
          </a:prstGeom>
        </p:spPr>
        <p:txBody>
          <a:bodyPr/>
          <a:lstStyle/>
          <a:p>
            <a:pPr>
              <a:buFont typeface="Arial" pitchFamily="34" charset="0"/>
              <a:buNone/>
            </a:pPr>
            <a:r>
              <a:rPr lang="en-US" sz="2300" b="1" dirty="0" smtClean="0">
                <a:solidFill>
                  <a:srgbClr val="0000FF"/>
                </a:solidFill>
                <a:latin typeface="+mj-lt"/>
                <a:cs typeface="Times New Roman" pitchFamily="18" charset="0"/>
              </a:rPr>
              <a:t>The main() Function</a:t>
            </a:r>
          </a:p>
          <a:p>
            <a:pPr algn="just">
              <a:buFont typeface="Wingdings" pitchFamily="2" charset="2"/>
              <a:buChar char="Ø"/>
            </a:pPr>
            <a:r>
              <a:rPr lang="en-US" sz="2300" dirty="0" smtClean="0">
                <a:latin typeface="+mj-lt"/>
                <a:cs typeface="Times New Roman" pitchFamily="18" charset="0"/>
              </a:rPr>
              <a:t>The main() function begins by calling </a:t>
            </a:r>
            <a:r>
              <a:rPr lang="en-US" sz="2300" dirty="0" err="1" smtClean="0">
                <a:latin typeface="+mj-lt"/>
                <a:cs typeface="Times New Roman" pitchFamily="18" charset="0"/>
              </a:rPr>
              <a:t>sock_init</a:t>
            </a:r>
            <a:r>
              <a:rPr lang="en-US" sz="2300" dirty="0" smtClean="0">
                <a:latin typeface="+mj-lt"/>
                <a:cs typeface="Times New Roman" pitchFamily="18" charset="0"/>
              </a:rPr>
              <a:t>() to enable using TCP/IP functions. An endless while loop then alternates between executing the statements in a </a:t>
            </a:r>
            <a:r>
              <a:rPr lang="en-US" sz="2300" dirty="0" err="1" smtClean="0">
                <a:latin typeface="+mj-lt"/>
                <a:cs typeface="Times New Roman" pitchFamily="18" charset="0"/>
              </a:rPr>
              <a:t>costatement</a:t>
            </a:r>
            <a:r>
              <a:rPr lang="en-US" sz="2300" dirty="0" smtClean="0">
                <a:latin typeface="+mj-lt"/>
                <a:cs typeface="Times New Roman" pitchFamily="18" charset="0"/>
              </a:rPr>
              <a:t> that handles TCP communications and performing whatever other tasks the device is responsible for.</a:t>
            </a:r>
          </a:p>
          <a:p>
            <a:pPr algn="just">
              <a:buFont typeface="Wingdings" pitchFamily="2" charset="2"/>
              <a:buChar char="Ø"/>
            </a:pPr>
            <a:r>
              <a:rPr lang="en-US" sz="2300" dirty="0" smtClean="0">
                <a:latin typeface="+mj-lt"/>
                <a:cs typeface="Times New Roman" pitchFamily="18" charset="0"/>
              </a:rPr>
              <a:t>Using a co-statement for the TCP communications enables the device to do other things while waiting for a connection request or data from a remote host.</a:t>
            </a:r>
          </a:p>
          <a:p>
            <a:pPr>
              <a:buFont typeface="Arial" pitchFamily="34" charset="0"/>
              <a:buNone/>
            </a:pPr>
            <a:r>
              <a:rPr lang="en-US" sz="2300" dirty="0" smtClean="0">
                <a:latin typeface="+mj-lt"/>
              </a:rPr>
              <a:t>	main() </a:t>
            </a:r>
          </a:p>
          <a:p>
            <a:pPr>
              <a:buFont typeface="Arial" pitchFamily="34" charset="0"/>
              <a:buNone/>
            </a:pPr>
            <a:r>
              <a:rPr lang="en-US" sz="2300" dirty="0" smtClean="0">
                <a:latin typeface="+mj-lt"/>
              </a:rPr>
              <a:t>	{</a:t>
            </a:r>
          </a:p>
          <a:p>
            <a:pPr>
              <a:buFont typeface="Arial" pitchFamily="34" charset="0"/>
              <a:buNone/>
            </a:pPr>
            <a:r>
              <a:rPr lang="en-US" sz="2300" dirty="0" smtClean="0">
                <a:latin typeface="+mj-lt"/>
              </a:rPr>
              <a:t>	</a:t>
            </a:r>
            <a:r>
              <a:rPr lang="en-US" sz="2300" dirty="0" err="1" smtClean="0">
                <a:latin typeface="+mj-lt"/>
              </a:rPr>
              <a:t>int</a:t>
            </a:r>
            <a:r>
              <a:rPr lang="en-US" sz="2300" dirty="0" smtClean="0">
                <a:latin typeface="+mj-lt"/>
              </a:rPr>
              <a:t> </a:t>
            </a:r>
            <a:r>
              <a:rPr lang="en-US" sz="2300" dirty="0" err="1" smtClean="0">
                <a:latin typeface="+mj-lt"/>
              </a:rPr>
              <a:t>data_available</a:t>
            </a:r>
            <a:r>
              <a:rPr lang="en-US" sz="2300" dirty="0" smtClean="0">
                <a:latin typeface="+mj-lt"/>
              </a:rPr>
              <a:t>;</a:t>
            </a:r>
          </a:p>
          <a:p>
            <a:pPr>
              <a:buFont typeface="Arial" pitchFamily="34" charset="0"/>
              <a:buNone/>
            </a:pPr>
            <a:r>
              <a:rPr lang="en-US" sz="2300" dirty="0" smtClean="0">
                <a:latin typeface="+mj-lt"/>
              </a:rPr>
              <a:t>	</a:t>
            </a:r>
            <a:r>
              <a:rPr lang="en-US" sz="2300" dirty="0" err="1" smtClean="0">
                <a:latin typeface="+mj-lt"/>
              </a:rPr>
              <a:t>return_value</a:t>
            </a:r>
            <a:r>
              <a:rPr lang="en-US" sz="2300" dirty="0" smtClean="0">
                <a:latin typeface="+mj-lt"/>
              </a:rPr>
              <a:t> = </a:t>
            </a:r>
            <a:r>
              <a:rPr lang="en-US" sz="2300" dirty="0" err="1" smtClean="0">
                <a:latin typeface="+mj-lt"/>
              </a:rPr>
              <a:t>sock_init</a:t>
            </a:r>
            <a:r>
              <a:rPr lang="en-US" sz="2300" dirty="0" smtClean="0">
                <a:latin typeface="+mj-lt"/>
              </a:rPr>
              <a:t>();</a:t>
            </a:r>
          </a:p>
          <a:p>
            <a:pPr>
              <a:buFont typeface="Arial" pitchFamily="34" charset="0"/>
              <a:buNone/>
            </a:pPr>
            <a:r>
              <a:rPr lang="en-US" sz="2300" dirty="0" smtClean="0">
                <a:latin typeface="+mj-lt"/>
              </a:rPr>
              <a:t>	if (</a:t>
            </a:r>
            <a:r>
              <a:rPr lang="en-US" sz="2300" dirty="0" err="1" smtClean="0">
                <a:latin typeface="+mj-lt"/>
              </a:rPr>
              <a:t>return_value</a:t>
            </a:r>
            <a:r>
              <a:rPr lang="en-US" sz="2300" dirty="0" smtClean="0">
                <a:latin typeface="+mj-lt"/>
              </a:rPr>
              <a:t> == 0) </a:t>
            </a:r>
          </a:p>
          <a:p>
            <a:pPr>
              <a:buFont typeface="Arial" pitchFamily="34" charset="0"/>
              <a:buNone/>
            </a:pPr>
            <a:r>
              <a:rPr lang="en-US" sz="2300" dirty="0" smtClean="0">
                <a:latin typeface="+mj-lt"/>
              </a:rPr>
              <a:t>	{</a:t>
            </a:r>
          </a:p>
          <a:p>
            <a:pPr>
              <a:buFont typeface="Arial" pitchFamily="34" charset="0"/>
              <a:buNone/>
            </a:pPr>
            <a:r>
              <a:rPr lang="en-US" sz="2300" dirty="0" smtClean="0">
                <a:latin typeface="+mj-lt"/>
              </a:rPr>
              <a:t>		while(1) {</a:t>
            </a:r>
            <a:endParaRPr lang="en-US" sz="2300" dirty="0" smtClean="0">
              <a:latin typeface="+mj-lt"/>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82468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6324600"/>
          </a:xfrm>
          <a:prstGeom prst="rect">
            <a:avLst/>
          </a:prstGeom>
        </p:spPr>
        <p:txBody>
          <a:bodyPr rtlCol="0">
            <a:normAutofit/>
          </a:bodyPr>
          <a:lstStyle/>
          <a:p>
            <a:pPr algn="ctr" eaLnBrk="1" fontAlgn="auto" hangingPunct="1">
              <a:spcAft>
                <a:spcPts val="0"/>
              </a:spcAft>
              <a:buFont typeface="Arial" pitchFamily="34" charset="0"/>
              <a:buNone/>
              <a:defRPr/>
            </a:pPr>
            <a:r>
              <a:rPr lang="en-US" sz="2300" dirty="0" smtClean="0">
                <a:solidFill>
                  <a:srgbClr val="0000FF"/>
                </a:solidFill>
                <a:latin typeface="Times New Roman" pitchFamily="18" charset="0"/>
                <a:cs typeface="Times New Roman" pitchFamily="18" charset="0"/>
              </a:rPr>
              <a:t>TCPCONFIG </a:t>
            </a:r>
            <a:r>
              <a:rPr lang="en-US" sz="2300" i="1" dirty="0" err="1" smtClean="0">
                <a:solidFill>
                  <a:srgbClr val="0000FF"/>
                </a:solidFill>
                <a:latin typeface="Times New Roman" pitchFamily="18" charset="0"/>
                <a:cs typeface="Times New Roman" pitchFamily="18" charset="0"/>
              </a:rPr>
              <a:t>macro_number</a:t>
            </a:r>
            <a:endParaRPr lang="en-US" sz="2300" i="1" dirty="0" smtClean="0">
              <a:solidFill>
                <a:srgbClr val="0000FF"/>
              </a:solidFill>
              <a:latin typeface="Times New Roman" pitchFamily="18" charset="0"/>
              <a:cs typeface="Times New Roman" pitchFamily="18" charset="0"/>
            </a:endParaRPr>
          </a:p>
          <a:p>
            <a:pPr algn="just" eaLnBrk="1" fontAlgn="auto" hangingPunct="1">
              <a:spcAft>
                <a:spcPts val="0"/>
              </a:spcAft>
              <a:buFont typeface="Wingdings" pitchFamily="2" charset="2"/>
              <a:buChar char="Ø"/>
              <a:defRPr/>
            </a:pPr>
            <a:r>
              <a:rPr lang="en-US" sz="2300" smtClean="0">
                <a:latin typeface="Times New Roman" pitchFamily="18" charset="0"/>
                <a:cs typeface="Times New Roman" pitchFamily="18" charset="0"/>
              </a:rPr>
              <a:t>Where </a:t>
            </a:r>
            <a:r>
              <a:rPr lang="en-US" sz="2300" dirty="0" err="1" smtClean="0">
                <a:latin typeface="Times New Roman" pitchFamily="18" charset="0"/>
                <a:cs typeface="Times New Roman" pitchFamily="18" charset="0"/>
              </a:rPr>
              <a:t>macro_number</a:t>
            </a:r>
            <a:r>
              <a:rPr lang="en-US" sz="2300" dirty="0" smtClean="0">
                <a:latin typeface="Times New Roman" pitchFamily="18" charset="0"/>
                <a:cs typeface="Times New Roman" pitchFamily="18" charset="0"/>
              </a:rPr>
              <a:t> names the configuration in a configuration file. The statement must occur before the statement #use "dcrtcp.lib".</a:t>
            </a:r>
          </a:p>
          <a:p>
            <a:pPr algn="just" eaLnBrk="1" fontAlgn="auto" hangingPunct="1">
              <a:spcAft>
                <a:spcPts val="0"/>
              </a:spcAft>
              <a:buFont typeface="Arial" pitchFamily="34" charset="0"/>
              <a:buNone/>
              <a:defRPr/>
            </a:pPr>
            <a:r>
              <a:rPr lang="en-US" sz="2300" b="1" dirty="0" smtClean="0">
                <a:solidFill>
                  <a:srgbClr val="08B84F"/>
                </a:solidFill>
                <a:latin typeface="Times New Roman" pitchFamily="18" charset="0"/>
                <a:cs typeface="Times New Roman" pitchFamily="18" charset="0"/>
              </a:rPr>
              <a:t>Configuring in the Application</a:t>
            </a:r>
          </a:p>
          <a:p>
            <a:pPr algn="just" eaLnBrk="1" fontAlgn="auto" hangingPunct="1">
              <a:spcAft>
                <a:spcPts val="0"/>
              </a:spcAft>
              <a:buFont typeface="Wingdings" pitchFamily="2" charset="2"/>
              <a:buChar char="Ø"/>
              <a:defRPr/>
            </a:pPr>
            <a:r>
              <a:rPr lang="en-US" sz="2300" dirty="0" smtClean="0">
                <a:latin typeface="Times New Roman" pitchFamily="18" charset="0"/>
                <a:cs typeface="Times New Roman" pitchFamily="18" charset="0"/>
              </a:rPr>
              <a:t>The default macro, TCPCONFIG 0, does no configuring, so with this option, the main program has to provide the configuration information. TCPCONFIG 0 is the default, so a program that uses TCPCONFIG 0 doesn’t require a TCPCONFIG statement at all.</a:t>
            </a:r>
          </a:p>
          <a:p>
            <a:pPr algn="just" eaLnBrk="1" fontAlgn="auto" hangingPunct="1">
              <a:spcAft>
                <a:spcPts val="0"/>
              </a:spcAft>
              <a:buFont typeface="Wingdings" pitchFamily="2" charset="2"/>
              <a:buChar char="Ø"/>
              <a:defRPr/>
            </a:pPr>
            <a:r>
              <a:rPr lang="en-US" sz="2300" dirty="0" smtClean="0">
                <a:latin typeface="Times New Roman" pitchFamily="18" charset="0"/>
                <a:cs typeface="Times New Roman" pitchFamily="18" charset="0"/>
              </a:rPr>
              <a:t>To use TCPCONFIG 0 with a static IP address, a program should define values for the constants below, as needed:</a:t>
            </a:r>
          </a:p>
          <a:p>
            <a:pPr algn="ctr" eaLnBrk="1" fontAlgn="auto" hangingPunct="1">
              <a:spcAft>
                <a:spcPts val="0"/>
              </a:spcAft>
              <a:buFont typeface="Arial" pitchFamily="34" charset="0"/>
              <a:buNone/>
              <a:defRPr/>
            </a:pPr>
            <a:r>
              <a:rPr lang="en-US" sz="2300" dirty="0" smtClean="0">
                <a:latin typeface="Times New Roman" pitchFamily="18" charset="0"/>
                <a:cs typeface="Times New Roman" pitchFamily="18" charset="0"/>
              </a:rPr>
              <a:t>              #define _PRIMARY_STATIC_IP "192.168.111.7"</a:t>
            </a:r>
          </a:p>
          <a:p>
            <a:pPr algn="ctr" eaLnBrk="1" fontAlgn="auto" hangingPunct="1">
              <a:spcAft>
                <a:spcPts val="0"/>
              </a:spcAft>
              <a:buFont typeface="Arial" pitchFamily="34" charset="0"/>
              <a:buNone/>
              <a:defRPr/>
            </a:pPr>
            <a:r>
              <a:rPr lang="en-US" sz="2300" dirty="0" smtClean="0">
                <a:latin typeface="Times New Roman" pitchFamily="18" charset="0"/>
                <a:cs typeface="Times New Roman" pitchFamily="18" charset="0"/>
              </a:rPr>
              <a:t>               #define _PRIMARY_NETMASK "255.255.255.0"</a:t>
            </a:r>
          </a:p>
          <a:p>
            <a:pPr algn="ctr" eaLnBrk="1" fontAlgn="auto" hangingPunct="1">
              <a:spcAft>
                <a:spcPts val="0"/>
              </a:spcAft>
              <a:buFont typeface="Arial" pitchFamily="34" charset="0"/>
              <a:buNone/>
              <a:defRPr/>
            </a:pPr>
            <a:r>
              <a:rPr lang="en-US" sz="2300" dirty="0" smtClean="0">
                <a:latin typeface="Times New Roman" pitchFamily="18" charset="0"/>
                <a:cs typeface="Times New Roman" pitchFamily="18" charset="0"/>
              </a:rPr>
              <a:t>        #define MY_NAMESERVER "192.168.111.2“</a:t>
            </a:r>
          </a:p>
          <a:p>
            <a:pPr algn="ctr" eaLnBrk="1" fontAlgn="auto" hangingPunct="1">
              <a:spcAft>
                <a:spcPts val="0"/>
              </a:spcAft>
              <a:buFont typeface="Arial" pitchFamily="34" charset="0"/>
              <a:buNone/>
              <a:defRPr/>
            </a:pPr>
            <a:r>
              <a:rPr lang="en-US" sz="2300" dirty="0" smtClean="0">
                <a:latin typeface="Times New Roman" pitchFamily="18" charset="0"/>
                <a:cs typeface="Times New Roman" pitchFamily="18" charset="0"/>
              </a:rPr>
              <a:t>#define MY_GATEWAY "192.168.111.1"</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505916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a:xfrm>
            <a:off x="457200" y="8382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the </a:t>
            </a:r>
            <a:r>
              <a:rPr lang="en-US" sz="2400" dirty="0" err="1" smtClean="0">
                <a:latin typeface="Times New Roman" pitchFamily="18" charset="0"/>
                <a:cs typeface="Times New Roman" pitchFamily="18" charset="0"/>
              </a:rPr>
              <a:t>costatement</a:t>
            </a:r>
            <a:r>
              <a:rPr lang="en-US" sz="2400" dirty="0" smtClean="0">
                <a:latin typeface="Times New Roman" pitchFamily="18" charset="0"/>
                <a:cs typeface="Times New Roman" pitchFamily="18" charset="0"/>
              </a:rPr>
              <a:t>, Dynamic C’s </a:t>
            </a:r>
            <a:r>
              <a:rPr lang="en-US" sz="2400" dirty="0" err="1" smtClean="0">
                <a:latin typeface="Times New Roman" pitchFamily="18" charset="0"/>
                <a:cs typeface="Times New Roman" pitchFamily="18" charset="0"/>
              </a:rPr>
              <a:t>tcp_listen</a:t>
            </a:r>
            <a:r>
              <a:rPr lang="en-US" sz="2400" dirty="0" smtClean="0">
                <a:latin typeface="Times New Roman" pitchFamily="18" charset="0"/>
                <a:cs typeface="Times New Roman" pitchFamily="18" charset="0"/>
              </a:rPr>
              <a:t>() function begins waiting for a connection request from a remote host to the specified local port. The call to </a:t>
            </a:r>
            <a:r>
              <a:rPr lang="en-US" sz="2400" dirty="0" err="1" smtClean="0">
                <a:latin typeface="Times New Roman" pitchFamily="18" charset="0"/>
                <a:cs typeface="Times New Roman" pitchFamily="18" charset="0"/>
              </a:rPr>
              <a:t>tcp_listen</a:t>
            </a:r>
            <a:r>
              <a:rPr lang="en-US" sz="2400" dirty="0" smtClean="0">
                <a:latin typeface="Times New Roman" pitchFamily="18" charset="0"/>
                <a:cs typeface="Times New Roman" pitchFamily="18" charset="0"/>
              </a:rPr>
              <a:t>() requires several parameters:</a:t>
            </a:r>
          </a:p>
          <a:p>
            <a:pPr algn="just">
              <a:buFont typeface="Arial" pitchFamily="34" charset="0"/>
              <a:buNone/>
            </a:pPr>
            <a:r>
              <a:rPr lang="en-US" sz="2400" dirty="0" smtClean="0">
                <a:latin typeface="Times New Roman" pitchFamily="18" charset="0"/>
                <a:cs typeface="Times New Roman" pitchFamily="18" charset="0"/>
              </a:rPr>
              <a:t>	A pointer to a TCP socket (&amp;server-socket).</a:t>
            </a:r>
          </a:p>
          <a:p>
            <a:pPr algn="just">
              <a:buFont typeface="Arial" pitchFamily="34" charset="0"/>
              <a:buNone/>
            </a:pPr>
            <a:r>
              <a:rPr lang="en-US" sz="2400" dirty="0" smtClean="0">
                <a:latin typeface="Times New Roman" pitchFamily="18" charset="0"/>
                <a:cs typeface="Times New Roman" pitchFamily="18" charset="0"/>
              </a:rPr>
              <a:t>	The port number to listen on (LOCAL_PORT).</a:t>
            </a:r>
          </a:p>
          <a:p>
            <a:pPr algn="just">
              <a:buFont typeface="Arial" pitchFamily="34" charset="0"/>
              <a:buNone/>
            </a:pPr>
            <a:r>
              <a:rPr lang="en-US" sz="2400" dirty="0" smtClean="0">
                <a:latin typeface="Times New Roman" pitchFamily="18" charset="0"/>
                <a:cs typeface="Times New Roman" pitchFamily="18" charset="0"/>
              </a:rPr>
              <a:t>	The remote computer’s IP address (0 to accept requests from any IP address).</a:t>
            </a:r>
          </a:p>
          <a:p>
            <a:pPr algn="just">
              <a:buFont typeface="Arial" pitchFamily="34" charset="0"/>
              <a:buNone/>
            </a:pPr>
            <a:r>
              <a:rPr lang="en-US" sz="2400" dirty="0" smtClean="0">
                <a:latin typeface="Times New Roman" pitchFamily="18" charset="0"/>
                <a:cs typeface="Times New Roman" pitchFamily="18" charset="0"/>
              </a:rPr>
              <a:t>	The port on the remote computer to communicate with (0 to communicate with any port).</a:t>
            </a:r>
          </a:p>
          <a:p>
            <a:pPr algn="just">
              <a:buFont typeface="Arial" pitchFamily="34" charset="0"/>
              <a:buNone/>
            </a:pPr>
            <a:r>
              <a:rPr lang="en-US" sz="2400" dirty="0" smtClean="0">
                <a:latin typeface="Times New Roman" pitchFamily="18" charset="0"/>
                <a:cs typeface="Times New Roman" pitchFamily="18" charset="0"/>
              </a:rPr>
              <a:t>	Either a function to call when data is received or NULL to place received data in the socket’s receive buffer (NULL).</a:t>
            </a:r>
          </a:p>
          <a:p>
            <a:pPr algn="just">
              <a:buFont typeface="Arial" pitchFamily="34" charset="0"/>
              <a:buNone/>
            </a:pPr>
            <a:r>
              <a:rPr lang="en-US" sz="2400" dirty="0" smtClean="0">
                <a:latin typeface="Times New Roman" pitchFamily="18" charset="0"/>
                <a:cs typeface="Times New Roman" pitchFamily="18" charset="0"/>
              </a:rPr>
              <a:t>	Reserved parameter (0).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413724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calls the application’s </a:t>
            </a:r>
            <a:r>
              <a:rPr lang="en-US" sz="2400" dirty="0" err="1" smtClean="0">
                <a:latin typeface="Times New Roman" pitchFamily="18" charset="0"/>
                <a:cs typeface="Times New Roman" pitchFamily="18" charset="0"/>
              </a:rPr>
              <a:t>connection_established</a:t>
            </a:r>
            <a:r>
              <a:rPr lang="en-US" sz="2400" dirty="0" smtClean="0">
                <a:latin typeface="Times New Roman" pitchFamily="18" charset="0"/>
                <a:cs typeface="Times New Roman" pitchFamily="18" charset="0"/>
              </a:rPr>
              <a:t>() function. If a connection has been established with a remote host, the function returns 1 and program execution continues with the statements that follow.</a:t>
            </a:r>
          </a:p>
          <a:p>
            <a:pPr algn="just">
              <a:buFont typeface="Wingdings" pitchFamily="2" charset="2"/>
              <a:buChar char="Ø"/>
            </a:pPr>
            <a:r>
              <a:rPr lang="en-US" sz="2400" dirty="0" smtClean="0">
                <a:latin typeface="Times New Roman" pitchFamily="18" charset="0"/>
                <a:cs typeface="Times New Roman" pitchFamily="18" charset="0"/>
              </a:rPr>
              <a:t>If there is no connection, the function returns 0 and program execution jumps to the </a:t>
            </a:r>
            <a:r>
              <a:rPr lang="en-US" sz="2400" dirty="0" err="1" smtClean="0">
                <a:latin typeface="Times New Roman" pitchFamily="18" charset="0"/>
                <a:cs typeface="Times New Roman" pitchFamily="18" charset="0"/>
              </a:rPr>
              <a:t>costatement’s</a:t>
            </a:r>
            <a:r>
              <a:rPr lang="en-US" sz="2400" dirty="0" smtClean="0">
                <a:latin typeface="Times New Roman" pitchFamily="18" charset="0"/>
                <a:cs typeface="Times New Roman" pitchFamily="18" charset="0"/>
              </a:rPr>
              <a:t> closing brace. This gives other code in the while loop a chance to execute.</a:t>
            </a:r>
          </a:p>
          <a:p>
            <a:pPr algn="just">
              <a:buFont typeface="Wingdings" pitchFamily="2" charset="2"/>
              <a:buChar char="Ø"/>
            </a:pPr>
            <a:r>
              <a:rPr lang="en-US" sz="2400" dirty="0" smtClean="0">
                <a:latin typeface="Times New Roman" pitchFamily="18" charset="0"/>
                <a:cs typeface="Times New Roman" pitchFamily="18" charset="0"/>
              </a:rPr>
              <a:t>When the code eventually loops back to the </a:t>
            </a:r>
            <a:r>
              <a:rPr lang="en-US" sz="2400" dirty="0" err="1" smtClean="0">
                <a:latin typeface="Times New Roman" pitchFamily="18" charset="0"/>
                <a:cs typeface="Times New Roman" pitchFamily="18" charset="0"/>
              </a:rPr>
              <a:t>costatement</a:t>
            </a:r>
            <a:r>
              <a:rPr lang="en-US" sz="2400" dirty="0" smtClean="0">
                <a:latin typeface="Times New Roman" pitchFamily="18" charset="0"/>
                <a:cs typeface="Times New Roman" pitchFamily="18" charset="0"/>
              </a:rPr>
              <a:t>, execution resumes at the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which again calls the </a:t>
            </a:r>
            <a:r>
              <a:rPr lang="en-US" sz="2400" dirty="0" err="1" smtClean="0">
                <a:latin typeface="Times New Roman" pitchFamily="18" charset="0"/>
                <a:cs typeface="Times New Roman" pitchFamily="18" charset="0"/>
              </a:rPr>
              <a:t>connection_established</a:t>
            </a:r>
            <a:r>
              <a:rPr lang="en-US" sz="2400" dirty="0" smtClean="0">
                <a:latin typeface="Times New Roman" pitchFamily="18" charset="0"/>
                <a:cs typeface="Times New Roman" pitchFamily="18" charset="0"/>
              </a:rPr>
              <a:t>() function and continues in or exits the </a:t>
            </a:r>
            <a:r>
              <a:rPr lang="en-US" sz="2400" dirty="0" err="1" smtClean="0">
                <a:latin typeface="Times New Roman" pitchFamily="18" charset="0"/>
                <a:cs typeface="Times New Roman" pitchFamily="18" charset="0"/>
              </a:rPr>
              <a:t>costatement</a:t>
            </a:r>
            <a:r>
              <a:rPr lang="en-US" sz="2400" dirty="0" smtClean="0">
                <a:latin typeface="Times New Roman" pitchFamily="18" charset="0"/>
                <a:cs typeface="Times New Roman" pitchFamily="18" charset="0"/>
              </a:rPr>
              <a:t> as appropriate.</a:t>
            </a:r>
          </a:p>
          <a:p>
            <a:pPr algn="just">
              <a:buFont typeface="Wingdings" pitchFamily="2" charset="2"/>
              <a:buChar char="Ø"/>
            </a:pPr>
            <a:r>
              <a:rPr lang="en-US" sz="2400" dirty="0" smtClean="0">
                <a:latin typeface="Times New Roman" pitchFamily="18" charset="0"/>
                <a:cs typeface="Times New Roman" pitchFamily="18" charset="0"/>
              </a:rPr>
              <a:t>After a connection is established, a second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calls the application’s </a:t>
            </a:r>
            <a:r>
              <a:rPr lang="en-US" sz="2400" dirty="0" err="1" smtClean="0">
                <a:latin typeface="Times New Roman" pitchFamily="18" charset="0"/>
                <a:cs typeface="Times New Roman" pitchFamily="18" charset="0"/>
              </a:rPr>
              <a:t>check_for_received_data</a:t>
            </a:r>
            <a:r>
              <a:rPr lang="en-US" sz="2400" dirty="0" smtClean="0">
                <a:latin typeface="Times New Roman" pitchFamily="18" charset="0"/>
                <a:cs typeface="Times New Roman" pitchFamily="18" charset="0"/>
              </a:rPr>
              <a:t>() function. The function returns 1 if there is a byte waiting to be read from the remote computer.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75231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457200" y="990600"/>
            <a:ext cx="8229600" cy="5867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a byte is available or if the statement has been waiting for the number of seconds in </a:t>
            </a:r>
            <a:r>
              <a:rPr lang="en-US" sz="2400" dirty="0" err="1" smtClean="0">
                <a:latin typeface="Times New Roman" pitchFamily="18" charset="0"/>
                <a:cs typeface="Times New Roman" pitchFamily="18" charset="0"/>
              </a:rPr>
              <a:t>DelaySec</a:t>
            </a:r>
            <a:r>
              <a:rPr lang="en-US" sz="2400" dirty="0" smtClean="0">
                <a:latin typeface="Times New Roman" pitchFamily="18" charset="0"/>
                <a:cs typeface="Times New Roman" pitchFamily="18" charset="0"/>
              </a:rPr>
              <a:t>(), program execution continues with the statements that follow.</a:t>
            </a:r>
          </a:p>
          <a:p>
            <a:pPr algn="just">
              <a:buFont typeface="Wingdings" pitchFamily="2" charset="2"/>
              <a:buChar char="Ø"/>
            </a:pPr>
            <a:r>
              <a:rPr lang="en-US" sz="2400" dirty="0" smtClean="0">
                <a:latin typeface="Times New Roman" pitchFamily="18" charset="0"/>
                <a:cs typeface="Times New Roman" pitchFamily="18" charset="0"/>
              </a:rPr>
              <a:t>Otherwise, program execution jumps to the </a:t>
            </a:r>
            <a:r>
              <a:rPr lang="en-US" sz="2400" dirty="0" err="1" smtClean="0">
                <a:latin typeface="Times New Roman" pitchFamily="18" charset="0"/>
                <a:cs typeface="Times New Roman" pitchFamily="18" charset="0"/>
              </a:rPr>
              <a:t>costatement’s</a:t>
            </a:r>
            <a:r>
              <a:rPr lang="en-US" sz="2400" dirty="0" smtClean="0">
                <a:latin typeface="Times New Roman" pitchFamily="18" charset="0"/>
                <a:cs typeface="Times New Roman" pitchFamily="18" charset="0"/>
              </a:rPr>
              <a:t> closing brace and resumes at the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the next time through.</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DelaySec</a:t>
            </a:r>
            <a:r>
              <a:rPr lang="en-US" sz="2400" dirty="0" smtClean="0">
                <a:latin typeface="Times New Roman" pitchFamily="18" charset="0"/>
                <a:cs typeface="Times New Roman" pitchFamily="18" charset="0"/>
              </a:rPr>
              <a:t>() function ensures that the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eventually times out in case a remote host fails to send a data byte.</a:t>
            </a:r>
          </a:p>
          <a:p>
            <a:pPr algn="just">
              <a:buFont typeface="Wingdings" pitchFamily="2" charset="2"/>
              <a:buChar char="Ø"/>
            </a:pPr>
            <a:r>
              <a:rPr lang="en-US" sz="2400" dirty="0" smtClean="0">
                <a:latin typeface="Times New Roman" pitchFamily="18" charset="0"/>
                <a:cs typeface="Times New Roman" pitchFamily="18" charset="0"/>
              </a:rPr>
              <a:t>If a byte is available, a call to the application’s </a:t>
            </a:r>
            <a:r>
              <a:rPr lang="en-US" sz="2400" dirty="0" err="1" smtClean="0">
                <a:latin typeface="Times New Roman" pitchFamily="18" charset="0"/>
                <a:cs typeface="Times New Roman" pitchFamily="18" charset="0"/>
              </a:rPr>
              <a:t>service_request</a:t>
            </a:r>
            <a:r>
              <a:rPr lang="en-US" sz="2400" dirty="0" smtClean="0">
                <a:latin typeface="Times New Roman" pitchFamily="18" charset="0"/>
                <a:cs typeface="Times New Roman" pitchFamily="18" charset="0"/>
              </a:rPr>
              <a:t>() function reads the byte and returns a response. This completes the communication, so the </a:t>
            </a:r>
            <a:r>
              <a:rPr lang="en-US" sz="2400" dirty="0" err="1" smtClean="0">
                <a:latin typeface="Times New Roman" pitchFamily="18" charset="0"/>
                <a:cs typeface="Times New Roman" pitchFamily="18" charset="0"/>
              </a:rPr>
              <a:t>sock_close</a:t>
            </a:r>
            <a:r>
              <a:rPr lang="en-US" sz="2400" dirty="0" smtClean="0">
                <a:latin typeface="Times New Roman" pitchFamily="18" charset="0"/>
                <a:cs typeface="Times New Roman" pitchFamily="18" charset="0"/>
              </a:rPr>
              <a:t>() function closes the connection and the </a:t>
            </a:r>
            <a:r>
              <a:rPr lang="en-US" sz="2400" dirty="0" err="1" smtClean="0">
                <a:latin typeface="Times New Roman" pitchFamily="18" charset="0"/>
                <a:cs typeface="Times New Roman" pitchFamily="18" charset="0"/>
              </a:rPr>
              <a:t>costatement</a:t>
            </a:r>
            <a:r>
              <a:rPr lang="en-US" sz="2400" dirty="0" smtClean="0">
                <a:latin typeface="Times New Roman" pitchFamily="18" charset="0"/>
                <a:cs typeface="Times New Roman" pitchFamily="18" charset="0"/>
              </a:rPr>
              <a:t> ends.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848600" y="228600"/>
            <a:ext cx="838200" cy="685800"/>
          </a:xfrm>
          <a:prstGeom prst="rect">
            <a:avLst/>
          </a:prstGeom>
          <a:noFill/>
        </p:spPr>
      </p:pic>
    </p:spTree>
    <p:extLst>
      <p:ext uri="{BB962C8B-B14F-4D97-AF65-F5344CB8AC3E}">
        <p14:creationId xmlns="" xmlns:p14="http://schemas.microsoft.com/office/powerpoint/2010/main" val="2695404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457200" y="457200"/>
            <a:ext cx="8229600" cy="6400800"/>
          </a:xfrm>
          <a:prstGeom prst="rect">
            <a:avLst/>
          </a:prstGeom>
        </p:spPr>
        <p:txBody>
          <a:bodyPr/>
          <a:lstStyle/>
          <a:p>
            <a:pPr>
              <a:buFont typeface="Arial" pitchFamily="34" charset="0"/>
              <a:buNone/>
            </a:pPr>
            <a:r>
              <a:rPr lang="en-US" sz="1800" smtClean="0">
                <a:latin typeface="Times New Roman" pitchFamily="18" charset="0"/>
                <a:cs typeface="Times New Roman" pitchFamily="18" charset="0"/>
              </a:rPr>
              <a:t>costate {</a:t>
            </a:r>
          </a:p>
          <a:p>
            <a:pPr>
              <a:buFont typeface="Arial" pitchFamily="34" charset="0"/>
              <a:buNone/>
            </a:pPr>
            <a:r>
              <a:rPr lang="en-US" sz="1800" smtClean="0">
                <a:latin typeface="Times New Roman" pitchFamily="18" charset="0"/>
                <a:cs typeface="Times New Roman" pitchFamily="18" charset="0"/>
              </a:rPr>
              <a:t>tcp_listen(&amp;server_socket,LOCAL_PORT,0,0,NULL,0);</a:t>
            </a:r>
          </a:p>
          <a:p>
            <a:pPr>
              <a:buFont typeface="Arial" pitchFamily="34" charset="0"/>
              <a:buNone/>
            </a:pPr>
            <a:r>
              <a:rPr lang="en-US" sz="1800" smtClean="0">
                <a:latin typeface="Times New Roman" pitchFamily="18" charset="0"/>
                <a:cs typeface="Times New Roman" pitchFamily="18" charset="0"/>
              </a:rPr>
              <a:t>printf("Waiting for connection...\n");</a:t>
            </a:r>
          </a:p>
          <a:p>
            <a:pPr>
              <a:buFont typeface="Arial" pitchFamily="34" charset="0"/>
              <a:buNone/>
            </a:pPr>
            <a:r>
              <a:rPr lang="en-US" sz="1800" smtClean="0">
                <a:latin typeface="Times New Roman" pitchFamily="18" charset="0"/>
                <a:cs typeface="Times New Roman" pitchFamily="18" charset="0"/>
              </a:rPr>
              <a:t>waitfor (connection_established());</a:t>
            </a:r>
          </a:p>
          <a:p>
            <a:pPr>
              <a:buFont typeface="Arial" pitchFamily="34" charset="0"/>
              <a:buNone/>
            </a:pPr>
            <a:r>
              <a:rPr lang="en-US" sz="1800" smtClean="0">
                <a:latin typeface="Times New Roman" pitchFamily="18" charset="0"/>
                <a:cs typeface="Times New Roman" pitchFamily="18" charset="0"/>
              </a:rPr>
              <a:t>printf("Connection established. \n");</a:t>
            </a:r>
          </a:p>
          <a:p>
            <a:pPr>
              <a:buFont typeface="Arial" pitchFamily="34" charset="0"/>
              <a:buNone/>
            </a:pPr>
            <a:r>
              <a:rPr lang="en-US" sz="1800" smtClean="0">
                <a:latin typeface="Times New Roman" pitchFamily="18" charset="0"/>
                <a:cs typeface="Times New Roman" pitchFamily="18" charset="0"/>
              </a:rPr>
              <a:t>waitfor (check_for_received_data() ||</a:t>
            </a:r>
          </a:p>
          <a:p>
            <a:pPr>
              <a:buFont typeface="Arial" pitchFamily="34" charset="0"/>
              <a:buNone/>
            </a:pPr>
            <a:r>
              <a:rPr lang="en-US" sz="1800" smtClean="0">
                <a:latin typeface="Times New Roman" pitchFamily="18" charset="0"/>
                <a:cs typeface="Times New Roman" pitchFamily="18" charset="0"/>
              </a:rPr>
              <a:t>DelaySec(20));</a:t>
            </a:r>
          </a:p>
          <a:p>
            <a:pPr>
              <a:buFont typeface="Arial" pitchFamily="34" charset="0"/>
              <a:buNone/>
            </a:pPr>
            <a:r>
              <a:rPr lang="en-US" sz="1800" smtClean="0">
                <a:latin typeface="Times New Roman" pitchFamily="18" charset="0"/>
                <a:cs typeface="Times New Roman" pitchFamily="18" charset="0"/>
              </a:rPr>
              <a:t>data_available = check_for_received_data();</a:t>
            </a:r>
          </a:p>
          <a:p>
            <a:pPr>
              <a:buFont typeface="Arial" pitchFamily="34" charset="0"/>
              <a:buNone/>
            </a:pPr>
            <a:r>
              <a:rPr lang="en-US" sz="1800" smtClean="0">
                <a:latin typeface="Times New Roman" pitchFamily="18" charset="0"/>
                <a:cs typeface="Times New Roman" pitchFamily="18" charset="0"/>
              </a:rPr>
              <a:t>if (data_available &gt; 0) {</a:t>
            </a:r>
          </a:p>
          <a:p>
            <a:pPr>
              <a:buFont typeface="Arial" pitchFamily="34" charset="0"/>
              <a:buNone/>
            </a:pPr>
            <a:r>
              <a:rPr lang="en-US" sz="1800" smtClean="0">
                <a:latin typeface="Times New Roman" pitchFamily="18" charset="0"/>
                <a:cs typeface="Times New Roman" pitchFamily="18" charset="0"/>
              </a:rPr>
              <a:t>service_request();</a:t>
            </a:r>
          </a:p>
          <a:p>
            <a:pPr>
              <a:buFont typeface="Arial" pitchFamily="34" charset="0"/>
              <a:buNone/>
            </a:pPr>
            <a:r>
              <a:rPr lang="en-US" sz="1800" smtClean="0">
                <a:latin typeface="Times New Roman" pitchFamily="18" charset="0"/>
                <a:cs typeface="Times New Roman" pitchFamily="18" charset="0"/>
              </a:rPr>
              <a:t>}</a:t>
            </a:r>
          </a:p>
          <a:p>
            <a:pPr>
              <a:buFont typeface="Arial" pitchFamily="34" charset="0"/>
              <a:buNone/>
            </a:pPr>
            <a:r>
              <a:rPr lang="en-US" sz="1800" smtClean="0">
                <a:latin typeface="Times New Roman" pitchFamily="18" charset="0"/>
                <a:cs typeface="Times New Roman" pitchFamily="18" charset="0"/>
              </a:rPr>
              <a:t>else {</a:t>
            </a:r>
          </a:p>
          <a:p>
            <a:pPr>
              <a:buFont typeface="Arial" pitchFamily="34" charset="0"/>
              <a:buNone/>
            </a:pPr>
            <a:r>
              <a:rPr lang="en-US" sz="1800" smtClean="0">
                <a:latin typeface="Times New Roman" pitchFamily="18" charset="0"/>
                <a:cs typeface="Times New Roman" pitchFamily="18" charset="0"/>
              </a:rPr>
              <a:t>printf("Timeout: the remote host provided no</a:t>
            </a:r>
          </a:p>
          <a:p>
            <a:pPr>
              <a:buFont typeface="Arial" pitchFamily="34" charset="0"/>
              <a:buNone/>
            </a:pPr>
            <a:r>
              <a:rPr lang="en-US" sz="1800" smtClean="0">
                <a:latin typeface="Times New Roman" pitchFamily="18" charset="0"/>
                <a:cs typeface="Times New Roman" pitchFamily="18" charset="0"/>
              </a:rPr>
              <a:t>data. \n");</a:t>
            </a:r>
          </a:p>
          <a:p>
            <a:pPr>
              <a:buFont typeface="Arial" pitchFamily="34" charset="0"/>
              <a:buNone/>
            </a:pPr>
            <a:r>
              <a:rPr lang="en-US" sz="1800" smtClean="0">
                <a:latin typeface="Times New Roman" pitchFamily="18" charset="0"/>
                <a:cs typeface="Times New Roman" pitchFamily="18" charset="0"/>
              </a:rPr>
              <a:t>}</a:t>
            </a:r>
          </a:p>
          <a:p>
            <a:pPr>
              <a:buFont typeface="Arial" pitchFamily="34" charset="0"/>
              <a:buNone/>
            </a:pPr>
            <a:r>
              <a:rPr lang="en-US" sz="1800" smtClean="0">
                <a:latin typeface="Times New Roman" pitchFamily="18" charset="0"/>
                <a:cs typeface="Times New Roman" pitchFamily="18" charset="0"/>
              </a:rPr>
              <a:t>sock_close(&amp;server_socket);</a:t>
            </a:r>
          </a:p>
          <a:p>
            <a:pPr>
              <a:buFont typeface="Arial" pitchFamily="34" charset="0"/>
              <a:buNone/>
            </a:pPr>
            <a:r>
              <a:rPr lang="en-US" sz="1800" smtClean="0">
                <a:latin typeface="Times New Roman" pitchFamily="18" charset="0"/>
                <a:cs typeface="Times New Roman" pitchFamily="18" charset="0"/>
              </a:rPr>
              <a:t>printf("The connection is closed. \n");</a:t>
            </a:r>
          </a:p>
          <a:p>
            <a:pPr>
              <a:buFont typeface="Arial" pitchFamily="34" charset="0"/>
              <a:buNone/>
            </a:pPr>
            <a:r>
              <a:rPr lang="en-US" sz="1800" smtClean="0">
                <a:latin typeface="Times New Roman" pitchFamily="18" charset="0"/>
                <a:cs typeface="Times New Roman" pitchFamily="18" charset="0"/>
              </a:rPr>
              <a:t>} // end costate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9420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Content Placeholder 2"/>
          <p:cNvSpPr>
            <a:spLocks noGrp="1"/>
          </p:cNvSpPr>
          <p:nvPr>
            <p:ph idx="4294967295"/>
          </p:nvPr>
        </p:nvSpPr>
        <p:spPr>
          <a:xfrm>
            <a:off x="457200" y="7620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the call to </a:t>
            </a:r>
            <a:r>
              <a:rPr lang="en-US" sz="2400" dirty="0" err="1" smtClean="0">
                <a:latin typeface="Times New Roman" pitchFamily="18" charset="0"/>
                <a:cs typeface="Times New Roman" pitchFamily="18" charset="0"/>
              </a:rPr>
              <a:t>sock_init</a:t>
            </a:r>
            <a:r>
              <a:rPr lang="en-US" sz="2400" dirty="0" smtClean="0">
                <a:latin typeface="Times New Roman" pitchFamily="18" charset="0"/>
                <a:cs typeface="Times New Roman" pitchFamily="18" charset="0"/>
              </a:rPr>
              <a:t>() fails, the application ends without entering the while(1) loop.</a:t>
            </a:r>
          </a:p>
          <a:p>
            <a:pPr algn="just">
              <a:buFont typeface="Arial" pitchFamily="34" charset="0"/>
              <a:buNone/>
            </a:pPr>
            <a:r>
              <a:rPr lang="en-US" sz="2400" dirty="0" smtClean="0">
                <a:latin typeface="Times New Roman" pitchFamily="18" charset="0"/>
                <a:cs typeface="Times New Roman" pitchFamily="18" charset="0"/>
              </a:rPr>
              <a:t>	// Place code to accomplish additional tasks here.</a:t>
            </a:r>
          </a:p>
          <a:p>
            <a:pPr algn="just">
              <a:buFont typeface="Arial" pitchFamily="34" charset="0"/>
              <a:buNone/>
            </a:pPr>
            <a:r>
              <a:rPr lang="en-US" sz="2400" dirty="0" smtClean="0">
                <a:latin typeface="Times New Roman" pitchFamily="18" charset="0"/>
                <a:cs typeface="Times New Roman" pitchFamily="18" charset="0"/>
              </a:rPr>
              <a:t>	} // end while(1)</a:t>
            </a:r>
          </a:p>
          <a:p>
            <a:pPr algn="just">
              <a:buFont typeface="Arial" pitchFamily="34" charset="0"/>
              <a:buNone/>
            </a:pPr>
            <a:r>
              <a:rPr lang="en-US" sz="2400" dirty="0" smtClean="0">
                <a:latin typeface="Times New Roman" pitchFamily="18" charset="0"/>
                <a:cs typeface="Times New Roman" pitchFamily="18" charset="0"/>
              </a:rPr>
              <a:t>	} // if (</a:t>
            </a:r>
            <a:r>
              <a:rPr lang="en-US" sz="2400" dirty="0" err="1" smtClean="0">
                <a:latin typeface="Times New Roman" pitchFamily="18" charset="0"/>
                <a:cs typeface="Times New Roman" pitchFamily="18" charset="0"/>
              </a:rPr>
              <a:t>return_value</a:t>
            </a:r>
            <a:r>
              <a:rPr lang="en-US" sz="2400" dirty="0" smtClean="0">
                <a:latin typeface="Times New Roman" pitchFamily="18" charset="0"/>
                <a:cs typeface="Times New Roman" pitchFamily="18" charset="0"/>
              </a:rPr>
              <a:t> == 0)</a:t>
            </a:r>
          </a:p>
          <a:p>
            <a:pPr algn="just">
              <a:buFont typeface="Arial" pitchFamily="34" charset="0"/>
              <a:buNone/>
            </a:pPr>
            <a:r>
              <a:rPr lang="en-US" sz="2400" dirty="0" smtClean="0">
                <a:latin typeface="Times New Roman" pitchFamily="18" charset="0"/>
                <a:cs typeface="Times New Roman" pitchFamily="18" charset="0"/>
              </a:rPr>
              <a:t>	else {</a:t>
            </a:r>
          </a:p>
          <a:p>
            <a:pPr algn="just">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printf</a:t>
            </a:r>
            <a:r>
              <a:rPr lang="en-US" sz="2400" dirty="0" smtClean="0">
                <a:latin typeface="Times New Roman" pitchFamily="18" charset="0"/>
                <a:cs typeface="Times New Roman" pitchFamily="18" charset="0"/>
              </a:rPr>
              <a:t>("The network is not available" \n”);</a:t>
            </a:r>
          </a:p>
          <a:p>
            <a:pPr algn="just">
              <a:buFont typeface="Arial" pitchFamily="34" charset="0"/>
              <a:buNone/>
            </a:pPr>
            <a:r>
              <a:rPr lang="en-US" sz="2400" dirty="0" smtClean="0">
                <a:latin typeface="Times New Roman" pitchFamily="18" charset="0"/>
                <a:cs typeface="Times New Roman" pitchFamily="18" charset="0"/>
              </a:rPr>
              <a:t>	exit(0);</a:t>
            </a:r>
          </a:p>
          <a:p>
            <a:pPr algn="just">
              <a:buFont typeface="Arial" pitchFamily="34" charset="0"/>
              <a:buNone/>
            </a:pPr>
            <a:r>
              <a:rPr lang="en-US" sz="2400" dirty="0" smtClean="0">
                <a:latin typeface="Times New Roman" pitchFamily="18" charset="0"/>
                <a:cs typeface="Times New Roman" pitchFamily="18" charset="0"/>
              </a:rPr>
              <a:t>	}</a:t>
            </a:r>
          </a:p>
          <a:p>
            <a:pPr algn="just">
              <a:buFont typeface="Arial" pitchFamily="34" charset="0"/>
              <a:buNone/>
            </a:pPr>
            <a:r>
              <a:rPr lang="en-US" sz="2400" dirty="0" smtClean="0">
                <a:latin typeface="Times New Roman" pitchFamily="18" charset="0"/>
                <a:cs typeface="Times New Roman" pitchFamily="18" charset="0"/>
              </a:rPr>
              <a:t>	}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3946555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Content Placeholder 2"/>
          <p:cNvSpPr>
            <a:spLocks noGrp="1"/>
          </p:cNvSpPr>
          <p:nvPr>
            <p:ph idx="4294967295"/>
          </p:nvPr>
        </p:nvSpPr>
        <p:spPr>
          <a:xfrm>
            <a:off x="457200" y="533400"/>
            <a:ext cx="8229600" cy="64008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Establishing a Connection</a:t>
            </a:r>
          </a:p>
          <a:p>
            <a:pPr algn="just">
              <a:buFont typeface="Wingdings" pitchFamily="2" charset="2"/>
              <a:buChar char="Ø"/>
            </a:pPr>
            <a:r>
              <a:rPr lang="en-US" sz="2400" smtClean="0">
                <a:latin typeface="Times New Roman" pitchFamily="18" charset="0"/>
                <a:cs typeface="Times New Roman" pitchFamily="18" charset="0"/>
              </a:rPr>
              <a:t>The connection_established function called in the costatement checks for a connection to a remote host. </a:t>
            </a:r>
          </a:p>
          <a:p>
            <a:pPr algn="just">
              <a:buFont typeface="Wingdings" pitchFamily="2" charset="2"/>
              <a:buChar char="Ø"/>
            </a:pPr>
            <a:r>
              <a:rPr lang="en-US" sz="2400" smtClean="0">
                <a:latin typeface="Times New Roman" pitchFamily="18" charset="0"/>
                <a:cs typeface="Times New Roman" pitchFamily="18" charset="0"/>
              </a:rPr>
              <a:t>Dynamic C’s sock_established() function returns 1 if a connection has been established to the specified socket and 0 if there is no connection. </a:t>
            </a:r>
          </a:p>
          <a:p>
            <a:pPr algn="just">
              <a:buFont typeface="Wingdings" pitchFamily="2" charset="2"/>
              <a:buChar char="Ø"/>
            </a:pPr>
            <a:r>
              <a:rPr lang="en-US" sz="2400" smtClean="0"/>
              <a:t>This code is in a separate function to enable calling it in a waitfor() statement.</a:t>
            </a:r>
          </a:p>
          <a:p>
            <a:pPr algn="just">
              <a:buFont typeface="Wingdings" pitchFamily="2" charset="2"/>
              <a:buChar char="Ø"/>
            </a:pPr>
            <a:r>
              <a:rPr lang="en-US" sz="2400" smtClean="0">
                <a:latin typeface="Times New Roman" pitchFamily="18" charset="0"/>
                <a:cs typeface="Times New Roman" pitchFamily="18" charset="0"/>
              </a:rPr>
              <a:t>It’s possible that a connection may be established, data received, and the connection closed before the code has a chance to call sock_established().</a:t>
            </a:r>
          </a:p>
          <a:p>
            <a:pPr algn="just">
              <a:buFont typeface="Wingdings" pitchFamily="2" charset="2"/>
              <a:buChar char="Ø"/>
            </a:pPr>
            <a:r>
              <a:rPr lang="en-US" sz="2400" smtClean="0">
                <a:latin typeface="Times New Roman" pitchFamily="18" charset="0"/>
                <a:cs typeface="Times New Roman" pitchFamily="18" charset="0"/>
              </a:rPr>
              <a:t>To enable reading any data received if this occurs, the function also calls Dynamic C’s sock_bytesready() function, which returns the number of bytes read or -1 if there are no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2417797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000" smtClean="0">
                <a:latin typeface="Times New Roman" pitchFamily="18" charset="0"/>
                <a:cs typeface="Times New Roman" pitchFamily="18" charset="0"/>
              </a:rPr>
              <a:t>If sock_established returns 1 or if sock_bytesready() returns a value other than -1, connection_established() returns 0, indicating that either the connection is established or that the connection is now closed but there is at least one byte ready to be read. Otherwise the function returns 1.</a:t>
            </a:r>
          </a:p>
          <a:p>
            <a:pPr algn="just">
              <a:buFont typeface="Wingdings" pitchFamily="2" charset="2"/>
              <a:buChar char="Ø"/>
            </a:pPr>
            <a:r>
              <a:rPr lang="en-US" sz="2000" smtClean="0">
                <a:latin typeface="Times New Roman" pitchFamily="18" charset="0"/>
                <a:cs typeface="Times New Roman" pitchFamily="18" charset="0"/>
              </a:rPr>
              <a:t>Dynamic C’s tcp_tick() function processes network packets and must be called periodically.</a:t>
            </a:r>
          </a:p>
          <a:p>
            <a:pPr>
              <a:buFont typeface="Arial" pitchFamily="34" charset="0"/>
              <a:buNone/>
            </a:pPr>
            <a:r>
              <a:rPr lang="en-US" sz="2000" smtClean="0">
                <a:latin typeface="Times New Roman" pitchFamily="18" charset="0"/>
                <a:cs typeface="Times New Roman" pitchFamily="18" charset="0"/>
              </a:rPr>
              <a:t>	int connection_established() {</a:t>
            </a:r>
          </a:p>
          <a:p>
            <a:pPr>
              <a:buFont typeface="Arial" pitchFamily="34" charset="0"/>
              <a:buNone/>
            </a:pPr>
            <a:r>
              <a:rPr lang="en-US" sz="2000" smtClean="0">
                <a:latin typeface="Times New Roman" pitchFamily="18" charset="0"/>
                <a:cs typeface="Times New Roman" pitchFamily="18" charset="0"/>
              </a:rPr>
              <a:t>	tcp_tick(NULL);</a:t>
            </a:r>
          </a:p>
          <a:p>
            <a:pPr>
              <a:buFont typeface="Arial" pitchFamily="34" charset="0"/>
              <a:buNone/>
            </a:pPr>
            <a:r>
              <a:rPr lang="en-US" sz="2000" smtClean="0">
                <a:latin typeface="Times New Roman" pitchFamily="18" charset="0"/>
                <a:cs typeface="Times New Roman" pitchFamily="18" charset="0"/>
              </a:rPr>
              <a:t>	if (!sock_established(&amp;server_socket) &amp;&amp; </a:t>
            </a:r>
          </a:p>
          <a:p>
            <a:pPr>
              <a:buFont typeface="Arial" pitchFamily="34" charset="0"/>
              <a:buNone/>
            </a:pPr>
            <a:r>
              <a:rPr lang="en-US" sz="2000" smtClean="0">
                <a:latin typeface="Times New Roman" pitchFamily="18" charset="0"/>
                <a:cs typeface="Times New Roman" pitchFamily="18" charset="0"/>
              </a:rPr>
              <a:t>	sock_bytesready(&amp;server_socket) == -1) {</a:t>
            </a:r>
          </a:p>
          <a:p>
            <a:pPr>
              <a:buFont typeface="Arial" pitchFamily="34" charset="0"/>
              <a:buNone/>
            </a:pPr>
            <a:r>
              <a:rPr lang="en-US" sz="2000" smtClean="0">
                <a:latin typeface="Times New Roman" pitchFamily="18" charset="0"/>
                <a:cs typeface="Times New Roman" pitchFamily="18" charset="0"/>
              </a:rPr>
              <a:t>	return 0;</a:t>
            </a:r>
          </a:p>
          <a:p>
            <a:pPr>
              <a:buFont typeface="Arial" pitchFamily="34" charset="0"/>
              <a:buNone/>
            </a:pPr>
            <a:r>
              <a:rPr lang="en-US" sz="2000" smtClean="0">
                <a:latin typeface="Times New Roman" pitchFamily="18" charset="0"/>
                <a:cs typeface="Times New Roman" pitchFamily="18" charset="0"/>
              </a:rPr>
              <a:t>	}</a:t>
            </a:r>
          </a:p>
          <a:p>
            <a:pPr>
              <a:buFont typeface="Arial" pitchFamily="34" charset="0"/>
              <a:buNone/>
            </a:pPr>
            <a:r>
              <a:rPr lang="en-US" sz="2000" smtClean="0">
                <a:latin typeface="Times New Roman" pitchFamily="18" charset="0"/>
                <a:cs typeface="Times New Roman" pitchFamily="18" charset="0"/>
              </a:rPr>
              <a:t>	else {</a:t>
            </a:r>
          </a:p>
          <a:p>
            <a:pPr>
              <a:buFont typeface="Arial" pitchFamily="34" charset="0"/>
              <a:buNone/>
            </a:pPr>
            <a:r>
              <a:rPr lang="en-US" sz="2000" smtClean="0">
                <a:latin typeface="Times New Roman" pitchFamily="18" charset="0"/>
                <a:cs typeface="Times New Roman" pitchFamily="18" charset="0"/>
              </a:rPr>
              <a:t>	return 1;</a:t>
            </a:r>
          </a:p>
          <a:p>
            <a:pPr>
              <a:buFont typeface="Arial" pitchFamily="34" charset="0"/>
              <a:buNone/>
            </a:pPr>
            <a:r>
              <a:rPr lang="en-US" sz="2000" smtClean="0">
                <a:latin typeface="Times New Roman" pitchFamily="18" charset="0"/>
                <a:cs typeface="Times New Roman" pitchFamily="18" charset="0"/>
              </a:rPr>
              <a:t>	}</a:t>
            </a:r>
          </a:p>
          <a:p>
            <a:pPr>
              <a:buFont typeface="Arial" pitchFamily="34" charset="0"/>
              <a:buNone/>
            </a:pPr>
            <a:r>
              <a:rPr lang="en-US" sz="2000" smtClean="0">
                <a:latin typeface="Times New Roman" pitchFamily="18" charset="0"/>
                <a:cs typeface="Times New Roman" pitchFamily="18" charset="0"/>
              </a:rPr>
              <a:t>	} // end connection_established()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14753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457200" y="304800"/>
            <a:ext cx="8229600" cy="6324600"/>
          </a:xfrm>
          <a:prstGeom prst="rect">
            <a:avLst/>
          </a:prstGeom>
        </p:spPr>
        <p:txBody>
          <a:bodyPr/>
          <a:lstStyle/>
          <a:p>
            <a:pPr algn="just">
              <a:buFont typeface="Arial" pitchFamily="34" charset="0"/>
              <a:buNone/>
            </a:pPr>
            <a:r>
              <a:rPr lang="en-US" sz="1950" b="1" smtClean="0">
                <a:solidFill>
                  <a:srgbClr val="0000FF"/>
                </a:solidFill>
                <a:latin typeface="Times New Roman" pitchFamily="18" charset="0"/>
                <a:cs typeface="Times New Roman" pitchFamily="18" charset="0"/>
              </a:rPr>
              <a:t>Checking for Received Data</a:t>
            </a:r>
          </a:p>
          <a:p>
            <a:pPr algn="just">
              <a:buFont typeface="Wingdings" pitchFamily="2" charset="2"/>
              <a:buChar char="Ø"/>
            </a:pPr>
            <a:r>
              <a:rPr lang="en-US" sz="1950" smtClean="0">
                <a:latin typeface="Times New Roman" pitchFamily="18" charset="0"/>
                <a:cs typeface="Times New Roman" pitchFamily="18" charset="0"/>
              </a:rPr>
              <a:t>The check_for_received_data() function called in the main() function’s costatement finds out if there is data available to be read from an existing connection.</a:t>
            </a:r>
          </a:p>
          <a:p>
            <a:pPr algn="just">
              <a:buFont typeface="Wingdings" pitchFamily="2" charset="2"/>
              <a:buChar char="Ø"/>
            </a:pPr>
            <a:r>
              <a:rPr lang="en-US" sz="1950" smtClean="0">
                <a:latin typeface="Times New Roman" pitchFamily="18" charset="0"/>
                <a:cs typeface="Times New Roman" pitchFamily="18" charset="0"/>
              </a:rPr>
              <a:t>The sock_bytesready() function returns the number of bytes waiting to be read or -1 if no bytes are available. </a:t>
            </a:r>
          </a:p>
          <a:p>
            <a:pPr algn="just">
              <a:buFont typeface="Wingdings" pitchFamily="2" charset="2"/>
              <a:buChar char="Ø"/>
            </a:pPr>
            <a:r>
              <a:rPr lang="en-US" sz="1950" smtClean="0">
                <a:latin typeface="Times New Roman" pitchFamily="18" charset="0"/>
                <a:cs typeface="Times New Roman" pitchFamily="18" charset="0"/>
              </a:rPr>
              <a:t>The check_for_received_data() function returns 1 if a byte is available and 0 if there are no bytes. </a:t>
            </a:r>
          </a:p>
          <a:p>
            <a:pPr algn="just">
              <a:buFont typeface="Wingdings" pitchFamily="2" charset="2"/>
              <a:buChar char="Ø"/>
            </a:pPr>
            <a:r>
              <a:rPr lang="en-US" sz="1950" smtClean="0">
                <a:latin typeface="Times New Roman" pitchFamily="18" charset="0"/>
                <a:cs typeface="Times New Roman" pitchFamily="18" charset="0"/>
              </a:rPr>
              <a:t>A call to tcp_tick() processes network packets.</a:t>
            </a:r>
          </a:p>
          <a:p>
            <a:pPr algn="just">
              <a:buFont typeface="Arial" pitchFamily="34" charset="0"/>
              <a:buNone/>
            </a:pPr>
            <a:r>
              <a:rPr lang="en-US" sz="1950" smtClean="0">
                <a:latin typeface="Times New Roman" pitchFamily="18" charset="0"/>
                <a:cs typeface="Times New Roman" pitchFamily="18" charset="0"/>
              </a:rPr>
              <a:t>	int check_for_received_data() {</a:t>
            </a:r>
          </a:p>
          <a:p>
            <a:pPr algn="just">
              <a:buFont typeface="Arial" pitchFamily="34" charset="0"/>
              <a:buNone/>
            </a:pPr>
            <a:r>
              <a:rPr lang="en-US" sz="1950" smtClean="0">
                <a:latin typeface="Times New Roman" pitchFamily="18" charset="0"/>
                <a:cs typeface="Times New Roman" pitchFamily="18" charset="0"/>
              </a:rPr>
              <a:t>	tcp_tick(&amp;server_socket);</a:t>
            </a:r>
          </a:p>
          <a:p>
            <a:pPr algn="just">
              <a:buFont typeface="Arial" pitchFamily="34" charset="0"/>
              <a:buNone/>
            </a:pPr>
            <a:r>
              <a:rPr lang="en-US" sz="1950" smtClean="0">
                <a:latin typeface="Times New Roman" pitchFamily="18" charset="0"/>
                <a:cs typeface="Times New Roman" pitchFamily="18" charset="0"/>
              </a:rPr>
              <a:t>	if (sock_bytesready(&amp;server_socket) == -1) {</a:t>
            </a:r>
          </a:p>
          <a:p>
            <a:pPr algn="just">
              <a:buFont typeface="Arial" pitchFamily="34" charset="0"/>
              <a:buNone/>
            </a:pPr>
            <a:r>
              <a:rPr lang="en-US" sz="1950" smtClean="0">
                <a:latin typeface="Times New Roman" pitchFamily="18" charset="0"/>
                <a:cs typeface="Times New Roman" pitchFamily="18" charset="0"/>
              </a:rPr>
              <a:t>	return 0;</a:t>
            </a:r>
          </a:p>
          <a:p>
            <a:pPr algn="just">
              <a:buFont typeface="Arial" pitchFamily="34" charset="0"/>
              <a:buNone/>
            </a:pPr>
            <a:r>
              <a:rPr lang="en-US" sz="1950" smtClean="0">
                <a:latin typeface="Times New Roman" pitchFamily="18" charset="0"/>
                <a:cs typeface="Times New Roman" pitchFamily="18" charset="0"/>
              </a:rPr>
              <a:t>	}</a:t>
            </a:r>
          </a:p>
          <a:p>
            <a:pPr algn="just">
              <a:buFont typeface="Arial" pitchFamily="34" charset="0"/>
              <a:buNone/>
            </a:pPr>
            <a:r>
              <a:rPr lang="en-US" sz="1950" smtClean="0">
                <a:latin typeface="Times New Roman" pitchFamily="18" charset="0"/>
                <a:cs typeface="Times New Roman" pitchFamily="18" charset="0"/>
              </a:rPr>
              <a:t>	else {</a:t>
            </a:r>
          </a:p>
          <a:p>
            <a:pPr algn="just">
              <a:buFont typeface="Arial" pitchFamily="34" charset="0"/>
              <a:buNone/>
            </a:pPr>
            <a:r>
              <a:rPr lang="en-US" sz="1950" smtClean="0">
                <a:latin typeface="Times New Roman" pitchFamily="18" charset="0"/>
                <a:cs typeface="Times New Roman" pitchFamily="18" charset="0"/>
              </a:rPr>
              <a:t>	return 1;</a:t>
            </a:r>
          </a:p>
          <a:p>
            <a:pPr algn="just">
              <a:buFont typeface="Arial" pitchFamily="34" charset="0"/>
              <a:buNone/>
            </a:pPr>
            <a:r>
              <a:rPr lang="en-US" sz="1950" smtClean="0">
                <a:latin typeface="Times New Roman" pitchFamily="18" charset="0"/>
                <a:cs typeface="Times New Roman" pitchFamily="18" charset="0"/>
              </a:rPr>
              <a:t>	}</a:t>
            </a:r>
          </a:p>
          <a:p>
            <a:pPr algn="just">
              <a:buFont typeface="Arial" pitchFamily="34" charset="0"/>
              <a:buNone/>
            </a:pPr>
            <a:r>
              <a:rPr lang="en-US" sz="1950" smtClean="0">
                <a:latin typeface="Times New Roman" pitchFamily="18" charset="0"/>
                <a:cs typeface="Times New Roman" pitchFamily="18" charset="0"/>
              </a:rPr>
              <a:t>	} // end check_for_received_data</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32154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Content Placeholder 2"/>
          <p:cNvSpPr>
            <a:spLocks noGrp="1"/>
          </p:cNvSpPr>
          <p:nvPr>
            <p:ph idx="4294967295"/>
          </p:nvPr>
        </p:nvSpPr>
        <p:spPr>
          <a:xfrm>
            <a:off x="457200" y="457200"/>
            <a:ext cx="8229600" cy="64008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Reading and Responding to Received Data</a:t>
            </a:r>
          </a:p>
          <a:p>
            <a:pPr algn="just">
              <a:buFont typeface="Wingdings" pitchFamily="2" charset="2"/>
              <a:buChar char="Ø"/>
            </a:pPr>
            <a:r>
              <a:rPr lang="en-US" sz="2400" smtClean="0">
                <a:latin typeface="Times New Roman" pitchFamily="18" charset="0"/>
                <a:cs typeface="Times New Roman" pitchFamily="18" charset="0"/>
              </a:rPr>
              <a:t>The service_request() function reads a received byte and returns a response to the remote host. Dynamic C’s sock_fastread() function reads bytes from a socket into a buffer and returns the number of bytes read or -1 on error.</a:t>
            </a:r>
          </a:p>
          <a:p>
            <a:pPr algn="just">
              <a:buFont typeface="Wingdings" pitchFamily="2" charset="2"/>
              <a:buChar char="Ø"/>
            </a:pPr>
            <a:r>
              <a:rPr lang="en-US" sz="2400" smtClean="0">
                <a:latin typeface="Times New Roman" pitchFamily="18" charset="0"/>
                <a:cs typeface="Times New Roman" pitchFamily="18" charset="0"/>
              </a:rPr>
              <a:t>The function requires a pointer to a socket to read from (&amp;server_socket), the byte array to place the data in (server_buffer), and the maximum number of bytes to read (sizeof(server_buffer)).</a:t>
            </a:r>
          </a:p>
          <a:p>
            <a:pPr>
              <a:buFont typeface="Arial" pitchFamily="34" charset="0"/>
              <a:buNone/>
            </a:pPr>
            <a:r>
              <a:rPr lang="en-US" sz="2400" smtClean="0">
                <a:latin typeface="Times New Roman" pitchFamily="18" charset="0"/>
                <a:cs typeface="Times New Roman" pitchFamily="18" charset="0"/>
              </a:rPr>
              <a:t>	void service_request() {</a:t>
            </a:r>
          </a:p>
          <a:p>
            <a:pPr>
              <a:buFont typeface="Arial" pitchFamily="34" charset="0"/>
              <a:buNone/>
            </a:pPr>
            <a:r>
              <a:rPr lang="en-US" sz="2400" smtClean="0">
                <a:latin typeface="Times New Roman" pitchFamily="18" charset="0"/>
                <a:cs typeface="Times New Roman" pitchFamily="18" charset="0"/>
              </a:rPr>
              <a:t>	bytes_read = sock_fastread(&amp;server_socket,</a:t>
            </a:r>
          </a:p>
          <a:p>
            <a:pPr>
              <a:buFont typeface="Arial" pitchFamily="34" charset="0"/>
              <a:buNone/>
            </a:pPr>
            <a:r>
              <a:rPr lang="en-US" sz="2400" smtClean="0">
                <a:latin typeface="Times New Roman" pitchFamily="18" charset="0"/>
                <a:cs typeface="Times New Roman" pitchFamily="18" charset="0"/>
              </a:rPr>
              <a:t>		server_buffer, sizeof(server_buffer));</a:t>
            </a:r>
          </a:p>
          <a:p>
            <a:pPr algn="just">
              <a:buFont typeface="Wingdings" pitchFamily="2" charset="2"/>
              <a:buChar char="Ø"/>
            </a:pPr>
            <a:r>
              <a:rPr lang="en-US" sz="2400" smtClean="0">
                <a:latin typeface="Times New Roman" pitchFamily="18" charset="0"/>
                <a:cs typeface="Times New Roman" pitchFamily="18" charset="0"/>
              </a:rPr>
              <a:t>If a byte was received, the code increments it, resetting to 0 on receiving a byte of 255.</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713407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Content Placeholder 2"/>
          <p:cNvSpPr>
            <a:spLocks noGrp="1"/>
          </p:cNvSpPr>
          <p:nvPr>
            <p:ph idx="4294967295"/>
          </p:nvPr>
        </p:nvSpPr>
        <p:spPr>
          <a:xfrm>
            <a:off x="457200" y="533400"/>
            <a:ext cx="8229600" cy="63246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if (bytes_read &gt; 0)</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printf("Byte received = %d \n", server_buffer[0]);</a:t>
            </a:r>
          </a:p>
          <a:p>
            <a:pPr>
              <a:buFont typeface="Arial" pitchFamily="34" charset="0"/>
              <a:buNone/>
            </a:pPr>
            <a:r>
              <a:rPr lang="en-US" sz="2400" smtClean="0">
                <a:latin typeface="Times New Roman" pitchFamily="18" charset="0"/>
                <a:cs typeface="Times New Roman" pitchFamily="18" charset="0"/>
              </a:rPr>
              <a:t>		if (server_buffer[0] == 255)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server_buffer[0] = 0;</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else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server_buffer[0]=server_buffer[0] + 1;</a:t>
            </a:r>
          </a:p>
          <a:p>
            <a:pPr>
              <a:buFont typeface="Arial" pitchFamily="34" charset="0"/>
              <a:buNone/>
            </a:pPr>
            <a:r>
              <a:rPr lang="en-US" sz="2400" smtClean="0">
                <a:latin typeface="Times New Roman" pitchFamily="18" charset="0"/>
                <a:cs typeface="Times New Roman" pitchFamily="18" charset="0"/>
              </a:rPr>
              <a:t>		}</a:t>
            </a:r>
          </a:p>
          <a:p>
            <a:pPr algn="just">
              <a:buFont typeface="Wingdings" pitchFamily="2" charset="2"/>
              <a:buChar char="Ø"/>
            </a:pPr>
            <a:r>
              <a:rPr lang="en-US" sz="2400" smtClean="0">
                <a:latin typeface="Times New Roman" pitchFamily="18" charset="0"/>
                <a:cs typeface="Times New Roman" pitchFamily="18" charset="0"/>
              </a:rPr>
              <a:t>Dynamic C’s sock_write() function writes the incremented byte to the socket, which causes the byte to be sent on the network to the remote host.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381000"/>
            <a:ext cx="838200" cy="685800"/>
          </a:xfrm>
          <a:prstGeom prst="rect">
            <a:avLst/>
          </a:prstGeom>
          <a:noFill/>
        </p:spPr>
      </p:pic>
    </p:spTree>
    <p:extLst>
      <p:ext uri="{BB962C8B-B14F-4D97-AF65-F5344CB8AC3E}">
        <p14:creationId xmlns="" xmlns:p14="http://schemas.microsoft.com/office/powerpoint/2010/main" val="313337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457200" y="685800"/>
            <a:ext cx="8229600" cy="6248400"/>
          </a:xfrm>
          <a:prstGeom prst="rect">
            <a:avLst/>
          </a:prstGeom>
        </p:spPr>
        <p:txBody>
          <a:bodyPr/>
          <a:lstStyle/>
          <a:p>
            <a:pPr algn="just" eaLnBrk="1" hangingPunct="1">
              <a:buFont typeface="Wingdings" pitchFamily="2" charset="2"/>
              <a:buChar char="Ø"/>
            </a:pPr>
            <a:r>
              <a:rPr lang="en-US" sz="2400" dirty="0" smtClean="0">
                <a:latin typeface="Times New Roman" pitchFamily="18" charset="0"/>
                <a:cs typeface="Times New Roman" pitchFamily="18" charset="0"/>
              </a:rPr>
              <a:t>The _PRIMARY_STATIC_IP and _PRIMARY_NETMASK strings should match the Rabbit module’s IP address and the </a:t>
            </a:r>
            <a:r>
              <a:rPr lang="en-US" sz="2400" dirty="0" err="1" smtClean="0">
                <a:latin typeface="Times New Roman" pitchFamily="18" charset="0"/>
                <a:cs typeface="Times New Roman" pitchFamily="18" charset="0"/>
              </a:rPr>
              <a:t>netmask</a:t>
            </a:r>
            <a:r>
              <a:rPr lang="en-US" sz="2400" dirty="0" smtClean="0">
                <a:latin typeface="Times New Roman" pitchFamily="18" charset="0"/>
                <a:cs typeface="Times New Roman" pitchFamily="18" charset="0"/>
              </a:rPr>
              <a:t> of the subnet the Rabbit module resides in.</a:t>
            </a:r>
          </a:p>
          <a:p>
            <a:pPr algn="just" eaLnBrk="1" hangingPunct="1">
              <a:buFont typeface="Wingdings" pitchFamily="2" charset="2"/>
              <a:buChar char="Ø"/>
            </a:pPr>
            <a:r>
              <a:rPr lang="en-US" sz="2400" dirty="0" smtClean="0">
                <a:latin typeface="Times New Roman" pitchFamily="18" charset="0"/>
                <a:cs typeface="Times New Roman" pitchFamily="18" charset="0"/>
              </a:rPr>
              <a:t>If the module will access a domain name server, set MY_NAMESERVER to the IP address of the network’s name server. </a:t>
            </a:r>
          </a:p>
          <a:p>
            <a:pPr algn="just" eaLnBrk="1" hangingPunct="1">
              <a:buFont typeface="Wingdings" pitchFamily="2" charset="2"/>
              <a:buChar char="Ø"/>
            </a:pPr>
            <a:r>
              <a:rPr lang="en-US" sz="2400" dirty="0" smtClean="0">
                <a:latin typeface="Times New Roman" pitchFamily="18" charset="0"/>
                <a:cs typeface="Times New Roman" pitchFamily="18" charset="0"/>
              </a:rPr>
              <a:t>If the module will communicate outside the local network, set MY_GATEWAY to the IP address of the subnet’s gateway, or router, that connects to the outside world.</a:t>
            </a:r>
          </a:p>
          <a:p>
            <a:pPr algn="just" eaLnBrk="1" hangingPunct="1">
              <a:spcBef>
                <a:spcPts val="1200"/>
              </a:spcBef>
              <a:buFont typeface="Arial" pitchFamily="34" charset="0"/>
              <a:buNone/>
            </a:pPr>
            <a:r>
              <a:rPr lang="en-US" sz="2400" b="1" dirty="0" smtClean="0">
                <a:solidFill>
                  <a:srgbClr val="08B84F"/>
                </a:solidFill>
                <a:latin typeface="Times New Roman" pitchFamily="18" charset="0"/>
                <a:cs typeface="Times New Roman" pitchFamily="18" charset="0"/>
              </a:rPr>
              <a:t>Using a Configuration File</a:t>
            </a:r>
          </a:p>
          <a:p>
            <a:pPr algn="just" eaLnBrk="1" hangingPunct="1">
              <a:buFont typeface="Wingdings" pitchFamily="2" charset="2"/>
              <a:buChar char="Ø"/>
            </a:pPr>
            <a:r>
              <a:rPr lang="en-US" sz="2400" dirty="0" smtClean="0">
                <a:latin typeface="Times New Roman" pitchFamily="18" charset="0"/>
                <a:cs typeface="Times New Roman" pitchFamily="18" charset="0"/>
              </a:rPr>
              <a:t>To use static values defined in </a:t>
            </a:r>
            <a:r>
              <a:rPr lang="en-US" sz="2400" i="1" dirty="0" smtClean="0">
                <a:latin typeface="Times New Roman" pitchFamily="18" charset="0"/>
                <a:cs typeface="Times New Roman" pitchFamily="18" charset="0"/>
              </a:rPr>
              <a:t>tcp_config.lib, use TCPCONFIG 1 in the application. </a:t>
            </a:r>
            <a:r>
              <a:rPr lang="en-US" sz="2400" dirty="0" smtClean="0">
                <a:latin typeface="Times New Roman" pitchFamily="18" charset="0"/>
                <a:cs typeface="Times New Roman" pitchFamily="18" charset="0"/>
              </a:rPr>
              <a:t>The </a:t>
            </a:r>
            <a:r>
              <a:rPr lang="en-US" sz="2400" i="1" dirty="0" smtClean="0">
                <a:latin typeface="Times New Roman" pitchFamily="18" charset="0"/>
                <a:cs typeface="Times New Roman" pitchFamily="18" charset="0"/>
              </a:rPr>
              <a:t>tcp_config.lib file defines the four constants above. The </a:t>
            </a:r>
            <a:r>
              <a:rPr lang="en-US" sz="2400" dirty="0" smtClean="0">
                <a:latin typeface="Times New Roman" pitchFamily="18" charset="0"/>
                <a:cs typeface="Times New Roman" pitchFamily="18" charset="0"/>
              </a:rPr>
              <a:t>statements can be edited with the values that our system requires.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0"/>
            <a:ext cx="838200" cy="685800"/>
          </a:xfrm>
          <a:prstGeom prst="rect">
            <a:avLst/>
          </a:prstGeom>
          <a:noFill/>
        </p:spPr>
      </p:pic>
    </p:spTree>
    <p:extLst>
      <p:ext uri="{BB962C8B-B14F-4D97-AF65-F5344CB8AC3E}">
        <p14:creationId xmlns="" xmlns:p14="http://schemas.microsoft.com/office/powerpoint/2010/main" val="1687326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Content Placeholder 2"/>
          <p:cNvSpPr>
            <a:spLocks noGrp="1"/>
          </p:cNvSpPr>
          <p:nvPr>
            <p:ph idx="4294967295"/>
          </p:nvPr>
        </p:nvSpPr>
        <p:spPr>
          <a:xfrm>
            <a:off x="533400" y="381000"/>
            <a:ext cx="8229600" cy="6324600"/>
          </a:xfrm>
          <a:prstGeom prst="rect">
            <a:avLst/>
          </a:prstGeom>
        </p:spPr>
        <p:txBody>
          <a:bodyPr/>
          <a:lstStyle/>
          <a:p>
            <a:pPr algn="just">
              <a:buFont typeface="Arial" pitchFamily="34" charset="0"/>
              <a:buNone/>
            </a:pPr>
            <a:r>
              <a:rPr lang="en-US" sz="2200" smtClean="0">
                <a:latin typeface="Times New Roman" pitchFamily="18" charset="0"/>
                <a:cs typeface="Times New Roman" pitchFamily="18" charset="0"/>
              </a:rPr>
              <a:t>return_value = sock_write(&amp;server_socket,server_buffer, 1);</a:t>
            </a:r>
          </a:p>
          <a:p>
            <a:pPr algn="just">
              <a:buFont typeface="Arial" pitchFamily="34" charset="0"/>
              <a:buNone/>
            </a:pPr>
            <a:r>
              <a:rPr lang="en-US" sz="2200" smtClean="0">
                <a:latin typeface="Times New Roman" pitchFamily="18" charset="0"/>
                <a:cs typeface="Times New Roman" pitchFamily="18" charset="0"/>
              </a:rPr>
              <a:t>if (return_value != -1) </a:t>
            </a:r>
          </a:p>
          <a:p>
            <a:pPr algn="just">
              <a:buFont typeface="Arial" pitchFamily="34" charset="0"/>
              <a:buNone/>
            </a:pPr>
            <a:r>
              <a:rPr lang="en-US" sz="2200" smtClean="0">
                <a:latin typeface="Times New Roman" pitchFamily="18" charset="0"/>
                <a:cs typeface="Times New Roman" pitchFamily="18" charset="0"/>
              </a:rPr>
              <a:t>{</a:t>
            </a:r>
          </a:p>
          <a:p>
            <a:pPr algn="just">
              <a:buFont typeface="Arial" pitchFamily="34" charset="0"/>
              <a:buNone/>
            </a:pPr>
            <a:r>
              <a:rPr lang="en-US" sz="2200" smtClean="0">
                <a:latin typeface="Times New Roman" pitchFamily="18" charset="0"/>
                <a:cs typeface="Times New Roman" pitchFamily="18" charset="0"/>
              </a:rPr>
              <a:t>	printf("Byte sent = %d \n", server_buffer[0]);</a:t>
            </a:r>
          </a:p>
          <a:p>
            <a:pPr algn="just">
              <a:buFont typeface="Arial" pitchFamily="34" charset="0"/>
              <a:buNone/>
            </a:pPr>
            <a:r>
              <a:rPr lang="en-US" sz="2200" smtClean="0">
                <a:latin typeface="Times New Roman" pitchFamily="18" charset="0"/>
                <a:cs typeface="Times New Roman" pitchFamily="18" charset="0"/>
              </a:rPr>
              <a:t>}</a:t>
            </a:r>
          </a:p>
          <a:p>
            <a:pPr algn="just">
              <a:buFont typeface="Arial" pitchFamily="34" charset="0"/>
              <a:buNone/>
            </a:pPr>
            <a:r>
              <a:rPr lang="en-US" sz="2200" smtClean="0">
                <a:latin typeface="Times New Roman" pitchFamily="18" charset="0"/>
                <a:cs typeface="Times New Roman" pitchFamily="18" charset="0"/>
              </a:rPr>
              <a:t>else </a:t>
            </a:r>
          </a:p>
          <a:p>
            <a:pPr algn="just">
              <a:buFont typeface="Arial" pitchFamily="34" charset="0"/>
              <a:buNone/>
            </a:pPr>
            <a:r>
              <a:rPr lang="en-US" sz="2200" smtClean="0">
                <a:latin typeface="Times New Roman" pitchFamily="18" charset="0"/>
                <a:cs typeface="Times New Roman" pitchFamily="18" charset="0"/>
              </a:rPr>
              <a:t>{</a:t>
            </a:r>
          </a:p>
          <a:p>
            <a:pPr algn="just">
              <a:buFont typeface="Arial" pitchFamily="34" charset="0"/>
              <a:buNone/>
            </a:pPr>
            <a:r>
              <a:rPr lang="en-US" sz="2200" smtClean="0">
                <a:latin typeface="Times New Roman" pitchFamily="18" charset="0"/>
                <a:cs typeface="Times New Roman" pitchFamily="18" charset="0"/>
              </a:rPr>
              <a:t>	printf("Error writing to socket. \n");</a:t>
            </a:r>
          </a:p>
          <a:p>
            <a:pPr algn="just">
              <a:buFont typeface="Arial" pitchFamily="34" charset="0"/>
              <a:buNone/>
            </a:pPr>
            <a:r>
              <a:rPr lang="en-US" sz="2200" smtClean="0">
                <a:latin typeface="Times New Roman" pitchFamily="18" charset="0"/>
                <a:cs typeface="Times New Roman" pitchFamily="18" charset="0"/>
              </a:rPr>
              <a:t>}</a:t>
            </a:r>
          </a:p>
          <a:p>
            <a:pPr algn="just">
              <a:buFont typeface="Arial" pitchFamily="34" charset="0"/>
              <a:buNone/>
            </a:pPr>
            <a:r>
              <a:rPr lang="en-US" sz="2200" smtClean="0">
                <a:latin typeface="Times New Roman" pitchFamily="18" charset="0"/>
                <a:cs typeface="Times New Roman" pitchFamily="18" charset="0"/>
              </a:rPr>
              <a:t>} // end if (bytes_read &gt; 0)</a:t>
            </a:r>
          </a:p>
          <a:p>
            <a:pPr algn="just">
              <a:buFont typeface="Arial" pitchFamily="34" charset="0"/>
              <a:buNone/>
            </a:pPr>
            <a:r>
              <a:rPr lang="en-US" sz="2200" smtClean="0">
                <a:latin typeface="Times New Roman" pitchFamily="18" charset="0"/>
                <a:cs typeface="Times New Roman" pitchFamily="18" charset="0"/>
              </a:rPr>
              <a:t>else </a:t>
            </a:r>
          </a:p>
          <a:p>
            <a:pPr algn="just">
              <a:buFont typeface="Arial" pitchFamily="34" charset="0"/>
              <a:buNone/>
            </a:pPr>
            <a:r>
              <a:rPr lang="en-US" sz="2200" smtClean="0">
                <a:latin typeface="Times New Roman" pitchFamily="18" charset="0"/>
                <a:cs typeface="Times New Roman" pitchFamily="18" charset="0"/>
              </a:rPr>
              <a:t>{</a:t>
            </a:r>
          </a:p>
          <a:p>
            <a:pPr algn="just">
              <a:buFont typeface="Arial" pitchFamily="34" charset="0"/>
              <a:buNone/>
            </a:pPr>
            <a:r>
              <a:rPr lang="en-US" sz="2200" smtClean="0">
                <a:latin typeface="Times New Roman" pitchFamily="18" charset="0"/>
                <a:cs typeface="Times New Roman" pitchFamily="18" charset="0"/>
              </a:rPr>
              <a:t>	printf("Error reading from socket. \n");</a:t>
            </a:r>
          </a:p>
          <a:p>
            <a:pPr algn="just">
              <a:buFont typeface="Arial" pitchFamily="34" charset="0"/>
              <a:buNone/>
            </a:pPr>
            <a:r>
              <a:rPr lang="en-US" sz="2200" smtClean="0">
                <a:latin typeface="Times New Roman" pitchFamily="18" charset="0"/>
                <a:cs typeface="Times New Roman" pitchFamily="18" charset="0"/>
              </a:rPr>
              <a:t>}</a:t>
            </a:r>
          </a:p>
          <a:p>
            <a:pPr algn="just">
              <a:buFont typeface="Arial" pitchFamily="34" charset="0"/>
              <a:buNone/>
            </a:pPr>
            <a:r>
              <a:rPr lang="en-US" sz="2200" smtClean="0">
                <a:latin typeface="Times New Roman" pitchFamily="18" charset="0"/>
                <a:cs typeface="Times New Roman" pitchFamily="18" charset="0"/>
              </a:rPr>
              <a:t>} // end service_request()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304800"/>
            <a:ext cx="838200" cy="685800"/>
          </a:xfrm>
          <a:prstGeom prst="rect">
            <a:avLst/>
          </a:prstGeom>
          <a:noFill/>
        </p:spPr>
      </p:pic>
    </p:spTree>
    <p:extLst>
      <p:ext uri="{BB962C8B-B14F-4D97-AF65-F5344CB8AC3E}">
        <p14:creationId xmlns="" xmlns:p14="http://schemas.microsoft.com/office/powerpoint/2010/main" val="2884558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Content Placeholder 2"/>
          <p:cNvSpPr>
            <a:spLocks noGrp="1"/>
          </p:cNvSpPr>
          <p:nvPr>
            <p:ph idx="4294967295"/>
          </p:nvPr>
        </p:nvSpPr>
        <p:spPr>
          <a:xfrm>
            <a:off x="457200" y="533400"/>
            <a:ext cx="8229600" cy="63246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TINI Code</a:t>
            </a:r>
          </a:p>
          <a:p>
            <a:pPr algn="just">
              <a:buFont typeface="Wingdings" pitchFamily="2" charset="2"/>
              <a:buChar char="Ø"/>
            </a:pPr>
            <a:r>
              <a:rPr lang="en-US" sz="2400" smtClean="0">
                <a:latin typeface="Times New Roman" pitchFamily="18" charset="0"/>
                <a:cs typeface="Times New Roman" pitchFamily="18" charset="0"/>
              </a:rPr>
              <a:t>The TINI can also function as a TCP server that receives and responds to requests to connect and exchange data. A kill command in a Telnet session ends the application.</a:t>
            </a:r>
          </a:p>
          <a:p>
            <a:pPr algn="just">
              <a:buFont typeface="Arial" pitchFamily="34" charset="0"/>
              <a:buNone/>
            </a:pPr>
            <a:r>
              <a:rPr lang="en-US" sz="2400" b="1" smtClean="0">
                <a:solidFill>
                  <a:srgbClr val="0000FF"/>
                </a:solidFill>
                <a:latin typeface="Times New Roman" pitchFamily="18" charset="0"/>
                <a:cs typeface="Times New Roman" pitchFamily="18" charset="0"/>
              </a:rPr>
              <a:t>Imports and Initial Declares</a:t>
            </a:r>
            <a:endParaRPr lang="en-US" sz="2400" smtClean="0">
              <a:solidFill>
                <a:srgbClr val="0000FF"/>
              </a:solidFill>
              <a:latin typeface="Times New Roman" pitchFamily="18" charset="0"/>
              <a:cs typeface="Times New Roman" pitchFamily="18" charset="0"/>
            </a:endParaRPr>
          </a:p>
          <a:p>
            <a:pPr algn="just">
              <a:buFont typeface="Wingdings" pitchFamily="2" charset="2"/>
              <a:buChar char="Ø"/>
            </a:pPr>
            <a:r>
              <a:rPr lang="en-US" sz="2400" smtClean="0">
                <a:latin typeface="Times New Roman" pitchFamily="18" charset="0"/>
                <a:cs typeface="Times New Roman" pitchFamily="18" charset="0"/>
              </a:rPr>
              <a:t>The application imports java.io classes to support input and output operations, and java.net classes to support networking functions.</a:t>
            </a:r>
          </a:p>
          <a:p>
            <a:pPr algn="ctr">
              <a:buFont typeface="Arial" pitchFamily="34" charset="0"/>
              <a:buNone/>
            </a:pPr>
            <a:r>
              <a:rPr lang="en-US" sz="2400" smtClean="0">
                <a:latin typeface="Times New Roman" pitchFamily="18" charset="0"/>
                <a:cs typeface="Times New Roman" pitchFamily="18" charset="0"/>
              </a:rPr>
              <a:t>import java.io.*;</a:t>
            </a:r>
          </a:p>
          <a:p>
            <a:pPr algn="ctr">
              <a:buFont typeface="Arial" pitchFamily="34" charset="0"/>
              <a:buNone/>
            </a:pPr>
            <a:r>
              <a:rPr lang="en-US" sz="2400" smtClean="0">
                <a:latin typeface="Times New Roman" pitchFamily="18" charset="0"/>
                <a:cs typeface="Times New Roman" pitchFamily="18" charset="0"/>
              </a:rPr>
              <a:t>import java.net.*;</a:t>
            </a:r>
          </a:p>
          <a:p>
            <a:pPr algn="just">
              <a:buFont typeface="Wingdings" pitchFamily="2" charset="2"/>
              <a:buChar char="Ø"/>
            </a:pPr>
            <a:r>
              <a:rPr lang="en-US" sz="2400" smtClean="0">
                <a:latin typeface="Times New Roman" pitchFamily="18" charset="0"/>
                <a:cs typeface="Times New Roman" pitchFamily="18" charset="0"/>
              </a:rPr>
              <a:t>The TcpServer class implements the Runnable interface so the code that does the network communications can execute in its own thread. This leaves the main thread free to do other things.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40901469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Content Placeholder 2"/>
          <p:cNvSpPr>
            <a:spLocks noGrp="1"/>
          </p:cNvSpPr>
          <p:nvPr>
            <p:ph idx="4294967295"/>
          </p:nvPr>
        </p:nvSpPr>
        <p:spPr>
          <a:xfrm>
            <a:off x="457200" y="609600"/>
            <a:ext cx="8229600" cy="62484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public class TcpServer implements Runnable {</a:t>
            </a:r>
          </a:p>
          <a:p>
            <a:pPr algn="just">
              <a:buFont typeface="Arial" pitchFamily="34" charset="0"/>
              <a:buNone/>
            </a:pPr>
            <a:r>
              <a:rPr lang="en-US" sz="2400" smtClean="0">
                <a:latin typeface="Times New Roman" pitchFamily="18" charset="0"/>
                <a:cs typeface="Times New Roman" pitchFamily="18" charset="0"/>
              </a:rPr>
              <a:t>	private ServerSocket server;</a:t>
            </a:r>
          </a:p>
          <a:p>
            <a:pPr algn="just">
              <a:buFont typeface="Arial" pitchFamily="34" charset="0"/>
              <a:buNone/>
            </a:pPr>
            <a:r>
              <a:rPr lang="en-US" sz="2400" smtClean="0">
                <a:latin typeface="Times New Roman" pitchFamily="18" charset="0"/>
                <a:cs typeface="Times New Roman" pitchFamily="18" charset="0"/>
              </a:rPr>
              <a:t>	private int readTimeout;</a:t>
            </a:r>
          </a:p>
          <a:p>
            <a:pPr algn="just">
              <a:buFont typeface="Arial" pitchFamily="34" charset="0"/>
              <a:buNone/>
            </a:pPr>
            <a:r>
              <a:rPr lang="en-US" sz="2400" smtClean="0">
                <a:latin typeface="Times New Roman" pitchFamily="18" charset="0"/>
                <a:cs typeface="Times New Roman" pitchFamily="18" charset="0"/>
              </a:rPr>
              <a:t>	private Thread serverThread;</a:t>
            </a:r>
          </a:p>
          <a:p>
            <a:pPr algn="just">
              <a:buFont typeface="Arial" pitchFamily="34" charset="0"/>
              <a:buNone/>
            </a:pPr>
            <a:r>
              <a:rPr lang="en-US" sz="2400" smtClean="0">
                <a:latin typeface="Times New Roman" pitchFamily="18" charset="0"/>
                <a:cs typeface="Times New Roman" pitchFamily="18" charset="0"/>
              </a:rPr>
              <a:t>	private volatile boolean runServer;</a:t>
            </a:r>
          </a:p>
          <a:p>
            <a:pPr algn="just">
              <a:buFont typeface="Arial" pitchFamily="34" charset="0"/>
              <a:buNone/>
            </a:pPr>
            <a:r>
              <a:rPr lang="en-US" sz="2400" b="1" smtClean="0">
                <a:solidFill>
                  <a:srgbClr val="0000FF"/>
                </a:solidFill>
                <a:latin typeface="Times New Roman" pitchFamily="18" charset="0"/>
                <a:cs typeface="Times New Roman" pitchFamily="18" charset="0"/>
              </a:rPr>
              <a:t>The main() Method</a:t>
            </a:r>
          </a:p>
          <a:p>
            <a:pPr algn="just">
              <a:buFont typeface="Wingdings" pitchFamily="2" charset="2"/>
              <a:buChar char="Ø"/>
            </a:pPr>
            <a:r>
              <a:rPr lang="en-US" sz="2400" smtClean="0">
                <a:latin typeface="Times New Roman" pitchFamily="18" charset="0"/>
                <a:cs typeface="Times New Roman" pitchFamily="18" charset="0"/>
              </a:rPr>
              <a:t>The class’s main() method sets localPort to the port number clients will connect to and sets readTimeout to the number of milliseconds the server will wait to receive data after a remote host connects. The timeout is expressed in milliseconds.</a:t>
            </a:r>
          </a:p>
          <a:p>
            <a:pPr algn="just">
              <a:buFont typeface="Wingdings" pitchFamily="2" charset="2"/>
              <a:buChar char="Ø"/>
            </a:pPr>
            <a:r>
              <a:rPr lang="en-US" sz="2400" smtClean="0">
                <a:latin typeface="Times New Roman" pitchFamily="18" charset="0"/>
                <a:cs typeface="Times New Roman" pitchFamily="18" charset="0"/>
              </a:rPr>
              <a:t>The TcpServer object myTcpServer uses the localPort and readTimeout values.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767181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Content Placeholder 2"/>
          <p:cNvSpPr>
            <a:spLocks noGrp="1"/>
          </p:cNvSpPr>
          <p:nvPr>
            <p:ph idx="4294967295"/>
          </p:nvPr>
        </p:nvSpPr>
        <p:spPr>
          <a:xfrm>
            <a:off x="457200" y="533400"/>
            <a:ext cx="8229600" cy="6172200"/>
          </a:xfrm>
          <a:prstGeom prst="rect">
            <a:avLst/>
          </a:prstGeom>
        </p:spPr>
        <p:txBody>
          <a:bodyPr/>
          <a:lstStyle/>
          <a:p>
            <a:pPr>
              <a:buFont typeface="Arial" pitchFamily="34" charset="0"/>
              <a:buNone/>
            </a:pPr>
            <a:r>
              <a:rPr lang="en-US" sz="2400" smtClean="0">
                <a:latin typeface="Times New Roman" pitchFamily="18" charset="0"/>
                <a:cs typeface="Times New Roman" pitchFamily="18" charset="0"/>
              </a:rPr>
              <a:t>public static void main(String[] args)</a:t>
            </a:r>
          </a:p>
          <a:p>
            <a:pPr>
              <a:buFont typeface="Arial" pitchFamily="34" charset="0"/>
              <a:buNone/>
            </a:pPr>
            <a:r>
              <a:rPr lang="en-US" sz="2400" smtClean="0">
                <a:latin typeface="Times New Roman" pitchFamily="18" charset="0"/>
                <a:cs typeface="Times New Roman" pitchFamily="18" charset="0"/>
              </a:rPr>
              <a:t>throws IOException </a:t>
            </a:r>
          </a:p>
          <a:p>
            <a:pPr>
              <a:buFont typeface="Arial" pitchFamily="34" charset="0"/>
              <a:buNone/>
            </a:pPr>
            <a:r>
              <a:rPr lang="en-US" sz="2400" smtClean="0">
                <a:latin typeface="Times New Roman" pitchFamily="18" charset="0"/>
                <a:cs typeface="Times New Roman" pitchFamily="18" charset="0"/>
              </a:rPr>
              <a:t>{</a:t>
            </a:r>
          </a:p>
          <a:p>
            <a:pPr>
              <a:buFont typeface="Arial" pitchFamily="34" charset="0"/>
              <a:buNone/>
            </a:pPr>
            <a:r>
              <a:rPr lang="en-US" sz="2400" smtClean="0">
                <a:latin typeface="Times New Roman" pitchFamily="18" charset="0"/>
                <a:cs typeface="Times New Roman" pitchFamily="18" charset="0"/>
              </a:rPr>
              <a:t>	int localPort = 5551;</a:t>
            </a:r>
          </a:p>
          <a:p>
            <a:pPr>
              <a:buFont typeface="Arial" pitchFamily="34" charset="0"/>
              <a:buNone/>
            </a:pPr>
            <a:r>
              <a:rPr lang="en-US" sz="2400" smtClean="0">
                <a:latin typeface="Times New Roman" pitchFamily="18" charset="0"/>
                <a:cs typeface="Times New Roman" pitchFamily="18" charset="0"/>
              </a:rPr>
              <a:t>	int readTimeout = 5000;</a:t>
            </a:r>
          </a:p>
          <a:p>
            <a:pPr algn="just">
              <a:buFont typeface="Arial" pitchFamily="34" charset="0"/>
              <a:buNone/>
            </a:pPr>
            <a:r>
              <a:rPr lang="en-US" sz="2400" smtClean="0">
                <a:latin typeface="Times New Roman" pitchFamily="18" charset="0"/>
                <a:cs typeface="Times New Roman" pitchFamily="18" charset="0"/>
              </a:rPr>
              <a:t>	TcpServer myTcpServer = new TcpServer</a:t>
            </a:r>
          </a:p>
          <a:p>
            <a:pPr algn="just">
              <a:buFont typeface="Arial" pitchFamily="34" charset="0"/>
              <a:buNone/>
            </a:pPr>
            <a:r>
              <a:rPr lang="en-US" sz="2400" smtClean="0">
                <a:latin typeface="Times New Roman" pitchFamily="18" charset="0"/>
                <a:cs typeface="Times New Roman" pitchFamily="18" charset="0"/>
              </a:rPr>
              <a:t>(localPort, readTimeout);</a:t>
            </a:r>
          </a:p>
          <a:p>
            <a:pPr algn="just">
              <a:buFont typeface="Arial" pitchFamily="34" charset="0"/>
              <a:buNone/>
            </a:pPr>
            <a:endParaRPr lang="en-US" sz="2400" smtClean="0">
              <a:latin typeface="Times New Roman" pitchFamily="18" charset="0"/>
              <a:cs typeface="Times New Roman" pitchFamily="18" charset="0"/>
            </a:endParaRPr>
          </a:p>
          <a:p>
            <a:pPr algn="just">
              <a:buFont typeface="Wingdings" pitchFamily="2" charset="2"/>
              <a:buChar char="Ø"/>
            </a:pPr>
            <a:r>
              <a:rPr lang="en-US" sz="2400" smtClean="0">
                <a:latin typeface="Times New Roman" pitchFamily="18" charset="0"/>
                <a:cs typeface="Times New Roman" pitchFamily="18" charset="0"/>
              </a:rPr>
              <a:t>A while loop executes while waiting for connection requests. In this example, the thread spends its time sleeping.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009175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Content Placeholder 2"/>
          <p:cNvSpPr>
            <a:spLocks noGrp="1"/>
          </p:cNvSpPr>
          <p:nvPr>
            <p:ph idx="4294967295"/>
          </p:nvPr>
        </p:nvSpPr>
        <p:spPr>
          <a:xfrm>
            <a:off x="685800" y="457200"/>
            <a:ext cx="8229600" cy="6248400"/>
          </a:xfrm>
          <a:prstGeom prst="rect">
            <a:avLst/>
          </a:prstGeom>
        </p:spPr>
        <p:txBody>
          <a:bodyPr/>
          <a:lstStyle/>
          <a:p>
            <a:pPr algn="just">
              <a:buFont typeface="Arial" pitchFamily="34" charset="0"/>
              <a:buNone/>
            </a:pPr>
            <a:r>
              <a:rPr lang="en-US" sz="2400" smtClean="0">
                <a:latin typeface="Times New Roman" pitchFamily="18" charset="0"/>
                <a:cs typeface="Times New Roman" pitchFamily="18" charset="0"/>
              </a:rPr>
              <a:t>while (true)</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try </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Thread.sleep(1000);</a:t>
            </a:r>
          </a:p>
          <a:p>
            <a:pPr algn="just">
              <a:buFont typeface="Arial" pitchFamily="34" charset="0"/>
              <a:buNone/>
            </a:pPr>
            <a:r>
              <a:rPr lang="en-US" sz="2400" smtClean="0">
                <a:latin typeface="Times New Roman" pitchFamily="18" charset="0"/>
                <a:cs typeface="Times New Roman" pitchFamily="18" charset="0"/>
              </a:rPr>
              <a:t>} 	</a:t>
            </a:r>
          </a:p>
          <a:p>
            <a:pPr algn="just">
              <a:buFont typeface="Arial" pitchFamily="34" charset="0"/>
              <a:buNone/>
            </a:pPr>
            <a:r>
              <a:rPr lang="en-US" sz="2400" smtClean="0">
                <a:latin typeface="Times New Roman" pitchFamily="18" charset="0"/>
                <a:cs typeface="Times New Roman" pitchFamily="18" charset="0"/>
              </a:rPr>
              <a:t>catch (InterruptedException e) </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System.out.print("InterruptedException: ");</a:t>
            </a:r>
          </a:p>
          <a:p>
            <a:pPr algn="just">
              <a:buFont typeface="Arial" pitchFamily="34" charset="0"/>
              <a:buNone/>
            </a:pPr>
            <a:r>
              <a:rPr lang="en-US" sz="2400" smtClean="0">
                <a:latin typeface="Times New Roman" pitchFamily="18" charset="0"/>
                <a:cs typeface="Times New Roman" pitchFamily="18" charset="0"/>
              </a:rPr>
              <a:t>	System.out.println(e.getMessage() );</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 end while(true)</a:t>
            </a:r>
          </a:p>
          <a:p>
            <a:pPr algn="just">
              <a:buFont typeface="Arial" pitchFamily="34" charset="0"/>
              <a:buNone/>
            </a:pPr>
            <a:r>
              <a:rPr lang="en-US" sz="2400" smtClean="0">
                <a:latin typeface="Times New Roman" pitchFamily="18" charset="0"/>
                <a:cs typeface="Times New Roman" pitchFamily="18" charset="0"/>
              </a:rPr>
              <a:t>} // end main()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330313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Content Placeholder 2"/>
          <p:cNvSpPr>
            <a:spLocks noGrp="1"/>
          </p:cNvSpPr>
          <p:nvPr>
            <p:ph idx="4294967295"/>
          </p:nvPr>
        </p:nvSpPr>
        <p:spPr>
          <a:xfrm>
            <a:off x="457200" y="533400"/>
            <a:ext cx="8229600" cy="64008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Initializing the Server</a:t>
            </a:r>
          </a:p>
          <a:p>
            <a:pPr algn="just">
              <a:buFont typeface="Wingdings" pitchFamily="2" charset="2"/>
              <a:buChar char="Ø"/>
            </a:pPr>
            <a:r>
              <a:rPr lang="en-US" sz="2400" smtClean="0">
                <a:latin typeface="Times New Roman" pitchFamily="18" charset="0"/>
                <a:cs typeface="Times New Roman" pitchFamily="18" charset="0"/>
              </a:rPr>
              <a:t>The constructor for the TcpServer class creates a thread to handle connection requests. The constructor’s two parameters are the localPort and readTimeout values set in main().</a:t>
            </a:r>
          </a:p>
          <a:p>
            <a:pPr algn="just">
              <a:buFont typeface="Wingdings" pitchFamily="2" charset="2"/>
              <a:buChar char="Ø"/>
            </a:pPr>
            <a:endParaRPr lang="en-US" sz="2400" smtClean="0">
              <a:latin typeface="Times New Roman" pitchFamily="18" charset="0"/>
              <a:cs typeface="Times New Roman" pitchFamily="18" charset="0"/>
            </a:endParaRPr>
          </a:p>
          <a:p>
            <a:pPr algn="ctr">
              <a:buFont typeface="Arial" pitchFamily="34" charset="0"/>
              <a:buNone/>
            </a:pPr>
            <a:r>
              <a:rPr lang="en-US" sz="2400" smtClean="0">
                <a:latin typeface="Times New Roman" pitchFamily="18" charset="0"/>
                <a:cs typeface="Times New Roman" pitchFamily="18" charset="0"/>
              </a:rPr>
              <a:t>public TcpServer(int localPort, int readTimeout)</a:t>
            </a:r>
          </a:p>
          <a:p>
            <a:pPr algn="ctr">
              <a:buFont typeface="Arial" pitchFamily="34" charset="0"/>
              <a:buNone/>
            </a:pPr>
            <a:r>
              <a:rPr lang="en-US" sz="2400" smtClean="0">
                <a:latin typeface="Times New Roman" pitchFamily="18" charset="0"/>
                <a:cs typeface="Times New Roman" pitchFamily="18" charset="0"/>
              </a:rPr>
              <a:t>throws IOException {</a:t>
            </a:r>
          </a:p>
          <a:p>
            <a:pPr algn="just">
              <a:buFont typeface="Wingdings" pitchFamily="2" charset="2"/>
              <a:buChar char="Ø"/>
            </a:pPr>
            <a:r>
              <a:rPr lang="en-US" sz="2400" smtClean="0">
                <a:latin typeface="Times New Roman" pitchFamily="18" charset="0"/>
                <a:cs typeface="Times New Roman" pitchFamily="18" charset="0"/>
              </a:rPr>
              <a:t>A ServerSocket object (server) listens for connection requests on localPort, and on receiving a request, creates a socket  object.</a:t>
            </a:r>
          </a:p>
          <a:p>
            <a:pPr algn="ctr">
              <a:buFont typeface="Arial" pitchFamily="34" charset="0"/>
              <a:buNone/>
            </a:pPr>
            <a:r>
              <a:rPr lang="en-US" sz="2400" smtClean="0">
                <a:latin typeface="Times New Roman" pitchFamily="18" charset="0"/>
                <a:cs typeface="Times New Roman" pitchFamily="18" charset="0"/>
              </a:rPr>
              <a:t>server = new ServerSocket(localPort);</a:t>
            </a:r>
          </a:p>
          <a:p>
            <a:pPr algn="ctr">
              <a:buFont typeface="Arial" pitchFamily="34" charset="0"/>
              <a:buNone/>
            </a:pPr>
            <a:r>
              <a:rPr lang="en-US" sz="2400" smtClean="0">
                <a:latin typeface="Times New Roman" pitchFamily="18" charset="0"/>
                <a:cs typeface="Times New Roman" pitchFamily="18" charset="0"/>
              </a:rPr>
              <a:t>System.out.print("The server is listening on port ");</a:t>
            </a:r>
          </a:p>
          <a:p>
            <a:pPr algn="ctr">
              <a:buFont typeface="Arial" pitchFamily="34" charset="0"/>
              <a:buNone/>
            </a:pPr>
            <a:r>
              <a:rPr lang="en-US" sz="2400" smtClean="0">
                <a:latin typeface="Times New Roman" pitchFamily="18" charset="0"/>
                <a:cs typeface="Times New Roman" pitchFamily="18" charset="0"/>
              </a:rPr>
              <a:t>System.out.println(localPort);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2168405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Content Placeholder 2"/>
          <p:cNvSpPr>
            <a:spLocks noGrp="1"/>
          </p:cNvSpPr>
          <p:nvPr>
            <p:ph idx="4294967295"/>
          </p:nvPr>
        </p:nvSpPr>
        <p:spPr>
          <a:xfrm>
            <a:off x="457200" y="8382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readTimeout</a:t>
            </a:r>
            <a:r>
              <a:rPr lang="en-US" sz="2400" dirty="0" smtClean="0">
                <a:latin typeface="Times New Roman" pitchFamily="18" charset="0"/>
                <a:cs typeface="Times New Roman" pitchFamily="18" charset="0"/>
              </a:rPr>
              <a:t> variable used in the run() method is assigned the value of the </a:t>
            </a:r>
            <a:r>
              <a:rPr lang="en-US" sz="2400" dirty="0" err="1" smtClean="0">
                <a:latin typeface="Times New Roman" pitchFamily="18" charset="0"/>
                <a:cs typeface="Times New Roman" pitchFamily="18" charset="0"/>
              </a:rPr>
              <a:t>readTimeout</a:t>
            </a:r>
            <a:r>
              <a:rPr lang="en-US" sz="2400" dirty="0" smtClean="0">
                <a:latin typeface="Times New Roman" pitchFamily="18" charset="0"/>
                <a:cs typeface="Times New Roman" pitchFamily="18" charset="0"/>
              </a:rPr>
              <a:t> parameter passed to the constructor.</a:t>
            </a:r>
          </a:p>
          <a:p>
            <a:pPr algn="ctr">
              <a:buFont typeface="Arial" pitchFamily="34" charset="0"/>
              <a:buNone/>
            </a:pPr>
            <a:r>
              <a:rPr lang="en-US" sz="2400" dirty="0" err="1" smtClean="0">
                <a:latin typeface="Times New Roman" pitchFamily="18" charset="0"/>
                <a:cs typeface="Times New Roman" pitchFamily="18" charset="0"/>
              </a:rPr>
              <a:t>this.readTimeout</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readTimeout</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A separate thread (</a:t>
            </a:r>
            <a:r>
              <a:rPr lang="en-US" sz="2400" dirty="0" err="1" smtClean="0">
                <a:latin typeface="Times New Roman" pitchFamily="18" charset="0"/>
                <a:cs typeface="Times New Roman" pitchFamily="18" charset="0"/>
              </a:rPr>
              <a:t>serverThread</a:t>
            </a:r>
            <a:r>
              <a:rPr lang="en-US" sz="2400" dirty="0" smtClean="0">
                <a:latin typeface="Times New Roman" pitchFamily="18" charset="0"/>
                <a:cs typeface="Times New Roman" pitchFamily="18" charset="0"/>
              </a:rPr>
              <a:t>) handles connection requests. The thread’s </a:t>
            </a:r>
            <a:r>
              <a:rPr lang="en-US" sz="2400" dirty="0" err="1" smtClean="0">
                <a:latin typeface="Times New Roman" pitchFamily="18" charset="0"/>
                <a:cs typeface="Times New Roman" pitchFamily="18" charset="0"/>
              </a:rPr>
              <a:t>setDaemon</a:t>
            </a:r>
            <a:r>
              <a:rPr lang="en-US" sz="2400" dirty="0" smtClean="0">
                <a:latin typeface="Times New Roman" pitchFamily="18" charset="0"/>
                <a:cs typeface="Times New Roman" pitchFamily="18" charset="0"/>
              </a:rPr>
              <a:t>() method is set to true so the server thread ends when no user threads are running. Calling the start() method calls the thread’s run() routine.</a:t>
            </a:r>
          </a:p>
          <a:p>
            <a:pPr algn="ctr">
              <a:buFont typeface="Arial" pitchFamily="34" charset="0"/>
              <a:buNone/>
            </a:pPr>
            <a:r>
              <a:rPr lang="en-US" sz="2400" dirty="0" err="1" smtClean="0">
                <a:latin typeface="Times New Roman" pitchFamily="18" charset="0"/>
                <a:cs typeface="Times New Roman" pitchFamily="18" charset="0"/>
              </a:rPr>
              <a:t>serverThread</a:t>
            </a:r>
            <a:r>
              <a:rPr lang="en-US" sz="2400" dirty="0" smtClean="0">
                <a:latin typeface="Times New Roman" pitchFamily="18" charset="0"/>
                <a:cs typeface="Times New Roman" pitchFamily="18" charset="0"/>
              </a:rPr>
              <a:t> = new Thread(this);</a:t>
            </a:r>
          </a:p>
          <a:p>
            <a:pPr algn="ctr">
              <a:buFont typeface="Arial" pitchFamily="34" charset="0"/>
              <a:buNone/>
            </a:pPr>
            <a:r>
              <a:rPr lang="en-US" sz="2400" dirty="0" err="1" smtClean="0">
                <a:latin typeface="Times New Roman" pitchFamily="18" charset="0"/>
                <a:cs typeface="Times New Roman" pitchFamily="18" charset="0"/>
              </a:rPr>
              <a:t>serverThread.setDaemon</a:t>
            </a:r>
            <a:r>
              <a:rPr lang="en-US" sz="2400" dirty="0" smtClean="0">
                <a:latin typeface="Times New Roman" pitchFamily="18" charset="0"/>
                <a:cs typeface="Times New Roman" pitchFamily="18" charset="0"/>
              </a:rPr>
              <a:t>(true);</a:t>
            </a:r>
          </a:p>
          <a:p>
            <a:pPr algn="ctr">
              <a:buFont typeface="Arial" pitchFamily="34" charset="0"/>
              <a:buNone/>
            </a:pPr>
            <a:r>
              <a:rPr lang="en-US" sz="2400" dirty="0" err="1" smtClean="0">
                <a:latin typeface="Times New Roman" pitchFamily="18" charset="0"/>
                <a:cs typeface="Times New Roman" pitchFamily="18" charset="0"/>
              </a:rPr>
              <a:t>serverThread.start</a:t>
            </a:r>
            <a:r>
              <a:rPr lang="en-US" sz="2400" dirty="0" smtClean="0">
                <a:latin typeface="Times New Roman" pitchFamily="18" charset="0"/>
                <a:cs typeface="Times New Roman" pitchFamily="18" charset="0"/>
              </a:rPr>
              <a:t>();</a:t>
            </a:r>
          </a:p>
          <a:p>
            <a:pPr>
              <a:buFont typeface="Arial" pitchFamily="34" charse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6577809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Content Placeholder 2"/>
          <p:cNvSpPr>
            <a:spLocks noGrp="1"/>
          </p:cNvSpPr>
          <p:nvPr>
            <p:ph idx="4294967295"/>
          </p:nvPr>
        </p:nvSpPr>
        <p:spPr>
          <a:xfrm>
            <a:off x="457200" y="533400"/>
            <a:ext cx="8229600" cy="6019800"/>
          </a:xfrm>
          <a:prstGeom prst="rect">
            <a:avLst/>
          </a:prstGeom>
        </p:spPr>
        <p:txBody>
          <a:bodyPr/>
          <a:lstStyle/>
          <a:p>
            <a:pPr algn="just">
              <a:buFont typeface="Arial" pitchFamily="34" charset="0"/>
              <a:buNone/>
            </a:pPr>
            <a:r>
              <a:rPr lang="en-US" sz="2400" b="1" dirty="0" smtClean="0">
                <a:solidFill>
                  <a:srgbClr val="0000FF"/>
                </a:solidFill>
                <a:latin typeface="Times New Roman" pitchFamily="18" charset="0"/>
                <a:cs typeface="Times New Roman" pitchFamily="18" charset="0"/>
              </a:rPr>
              <a:t>Waiting for Connection Requests</a:t>
            </a:r>
          </a:p>
          <a:p>
            <a:pPr algn="just">
              <a:buFont typeface="Wingdings" pitchFamily="2" charset="2"/>
              <a:buChar char="Ø"/>
            </a:pPr>
            <a:r>
              <a:rPr lang="en-US" sz="2400" dirty="0" smtClean="0">
                <a:latin typeface="Times New Roman" pitchFamily="18" charset="0"/>
                <a:cs typeface="Times New Roman" pitchFamily="18" charset="0"/>
              </a:rPr>
              <a:t>Calling </a:t>
            </a:r>
            <a:r>
              <a:rPr lang="en-US" sz="2400" dirty="0" err="1" smtClean="0">
                <a:latin typeface="Times New Roman" pitchFamily="18" charset="0"/>
                <a:cs typeface="Times New Roman" pitchFamily="18" charset="0"/>
              </a:rPr>
              <a:t>serverThread’s</a:t>
            </a:r>
            <a:r>
              <a:rPr lang="en-US" sz="2400" dirty="0" smtClean="0">
                <a:latin typeface="Times New Roman" pitchFamily="18" charset="0"/>
                <a:cs typeface="Times New Roman" pitchFamily="18" charset="0"/>
              </a:rPr>
              <a:t> start() method causes the thread’s run() method to execute. The run() method accepts connections and calls a method to handle each connection.</a:t>
            </a:r>
          </a:p>
          <a:p>
            <a:pPr algn="just">
              <a:buFont typeface="Wingdings" pitchFamily="2" charset="2"/>
              <a:buChar char="Ø"/>
            </a:pPr>
            <a:r>
              <a:rPr lang="en-US" sz="2400" dirty="0" smtClean="0">
                <a:latin typeface="Times New Roman" pitchFamily="18" charset="0"/>
                <a:cs typeface="Times New Roman" pitchFamily="18" charset="0"/>
              </a:rPr>
              <a:t>A while loop executes until the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variable is false, which occurs on an exception or if the class’s stop() method sets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false.</a:t>
            </a:r>
          </a:p>
          <a:p>
            <a:pPr>
              <a:buFont typeface="Arial" pitchFamily="34" charset="0"/>
              <a:buNone/>
            </a:pPr>
            <a:r>
              <a:rPr lang="en-US" sz="2400" dirty="0" smtClean="0">
                <a:latin typeface="Times New Roman" pitchFamily="18" charset="0"/>
                <a:cs typeface="Times New Roman" pitchFamily="18" charset="0"/>
              </a:rPr>
              <a:t>	public void run() {</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 true;</a:t>
            </a:r>
          </a:p>
          <a:p>
            <a:pPr>
              <a:buFont typeface="Arial" pitchFamily="34" charset="0"/>
              <a:buNone/>
            </a:pPr>
            <a:r>
              <a:rPr lang="en-US" sz="2400" dirty="0" smtClean="0">
                <a:latin typeface="Times New Roman" pitchFamily="18" charset="0"/>
                <a:cs typeface="Times New Roman" pitchFamily="18" charset="0"/>
              </a:rPr>
              <a:t>	while (</a:t>
            </a:r>
            <a:r>
              <a:rPr lang="en-US" sz="2400" dirty="0" err="1" smtClean="0">
                <a:latin typeface="Times New Roman" pitchFamily="18" charset="0"/>
                <a:cs typeface="Times New Roman" pitchFamily="18" charset="0"/>
              </a:rPr>
              <a:t>runServer</a:t>
            </a:r>
            <a:r>
              <a:rPr lang="en-US" sz="2400" dirty="0" smtClean="0">
                <a:latin typeface="Times New Roman" pitchFamily="18" charset="0"/>
                <a:cs typeface="Times New Roman" pitchFamily="18" charset="0"/>
              </a:rPr>
              <a:t>) {</a:t>
            </a:r>
          </a:p>
          <a:p>
            <a:pPr>
              <a:buFont typeface="Arial" pitchFamily="34" charset="0"/>
              <a:buNone/>
            </a:pPr>
            <a:r>
              <a:rPr lang="en-US" sz="2400" dirty="0" smtClean="0">
                <a:latin typeface="Times New Roman" pitchFamily="18" charset="0"/>
                <a:cs typeface="Times New Roman" pitchFamily="18" charset="0"/>
              </a:rPr>
              <a:t>	try {</a:t>
            </a:r>
          </a:p>
          <a:p>
            <a:pPr algn="just">
              <a:buFont typeface="Wingdings" pitchFamily="2" charset="2"/>
              <a:buChar char="Ø"/>
            </a:pPr>
            <a:r>
              <a:rPr lang="en-US" sz="2400" dirty="0" smtClean="0">
                <a:latin typeface="Times New Roman" pitchFamily="18" charset="0"/>
                <a:cs typeface="Times New Roman" pitchFamily="18" charset="0"/>
              </a:rPr>
              <a:t>On accepting a connection request, the server’s accept() method creates </a:t>
            </a:r>
            <a:r>
              <a:rPr lang="en-US" sz="2400" dirty="0" err="1" smtClean="0">
                <a:latin typeface="Times New Roman" pitchFamily="18" charset="0"/>
                <a:cs typeface="Times New Roman" pitchFamily="18" charset="0"/>
              </a:rPr>
              <a:t>asocket</a:t>
            </a:r>
            <a:r>
              <a:rPr lang="en-US" sz="2400" dirty="0" smtClean="0">
                <a:latin typeface="Times New Roman" pitchFamily="18" charset="0"/>
                <a:cs typeface="Times New Roman" pitchFamily="18" charset="0"/>
              </a:rPr>
              <a:t> for exchanging data with the connected host. The class’s </a:t>
            </a:r>
            <a:r>
              <a:rPr lang="en-US" sz="2400" dirty="0" err="1" smtClean="0">
                <a:latin typeface="Times New Roman" pitchFamily="18" charset="0"/>
                <a:cs typeface="Times New Roman" pitchFamily="18" charset="0"/>
              </a:rPr>
              <a:t>handleConnection</a:t>
            </a:r>
            <a:r>
              <a:rPr lang="en-US" sz="2400" dirty="0" smtClean="0">
                <a:latin typeface="Times New Roman" pitchFamily="18" charset="0"/>
                <a:cs typeface="Times New Roman" pitchFamily="18" charset="0"/>
              </a:rPr>
              <a:t>() method manages communications with the socket.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4022578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Content Placeholder 2"/>
          <p:cNvSpPr>
            <a:spLocks noGrp="1"/>
          </p:cNvSpPr>
          <p:nvPr>
            <p:ph idx="4294967295"/>
          </p:nvPr>
        </p:nvSpPr>
        <p:spPr>
          <a:xfrm>
            <a:off x="609600" y="838200"/>
            <a:ext cx="8229600" cy="5867400"/>
          </a:xfrm>
          <a:prstGeom prst="rect">
            <a:avLst/>
          </a:prstGeom>
        </p:spPr>
        <p:txBody>
          <a:bodyPr/>
          <a:lstStyle/>
          <a:p>
            <a:pPr>
              <a:buFont typeface="Arial" pitchFamily="34" charset="0"/>
              <a:buNone/>
            </a:pPr>
            <a:r>
              <a:rPr lang="en-US" sz="2400" dirty="0" smtClean="0">
                <a:latin typeface="Times New Roman" pitchFamily="18" charset="0"/>
                <a:cs typeface="Times New Roman" pitchFamily="18" charset="0"/>
              </a:rPr>
              <a:t>Socket </a:t>
            </a:r>
            <a:r>
              <a:rPr lang="en-US" sz="2400" dirty="0" err="1" smtClean="0">
                <a:latin typeface="Times New Roman" pitchFamily="18" charset="0"/>
                <a:cs typeface="Times New Roman" pitchFamily="18" charset="0"/>
              </a:rPr>
              <a:t>socket</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server.accept</a:t>
            </a: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try </a:t>
            </a:r>
          </a:p>
          <a:p>
            <a:pPr>
              <a:buFont typeface="Arial" pitchFamily="34" charset="0"/>
              <a:buNone/>
            </a:pP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handleConnection</a:t>
            </a:r>
            <a:r>
              <a:rPr lang="en-US" sz="2400" dirty="0" smtClean="0">
                <a:latin typeface="Times New Roman" pitchFamily="18" charset="0"/>
                <a:cs typeface="Times New Roman" pitchFamily="18" charset="0"/>
              </a:rPr>
              <a:t>(socket);</a:t>
            </a:r>
          </a:p>
          <a:p>
            <a:pPr>
              <a:buFont typeface="Arial" pitchFamily="34" charset="0"/>
              <a:buNone/>
            </a:pPr>
            <a:r>
              <a:rPr lang="en-US" sz="2400" dirty="0" smtClean="0">
                <a:latin typeface="Times New Roman" pitchFamily="18" charset="0"/>
                <a:cs typeface="Times New Roman" pitchFamily="18" charset="0"/>
              </a:rPr>
              <a:t>} catch (</a:t>
            </a:r>
            <a:r>
              <a:rPr lang="en-US" sz="2400" dirty="0" err="1" smtClean="0">
                <a:latin typeface="Times New Roman" pitchFamily="18" charset="0"/>
                <a:cs typeface="Times New Roman" pitchFamily="18" charset="0"/>
              </a:rPr>
              <a:t>IOException</a:t>
            </a:r>
            <a:r>
              <a:rPr lang="en-US" sz="2400" dirty="0" smtClean="0">
                <a:latin typeface="Times New Roman" pitchFamily="18" charset="0"/>
                <a:cs typeface="Times New Roman" pitchFamily="18" charset="0"/>
              </a:rPr>
              <a:t> e) {</a:t>
            </a:r>
          </a:p>
          <a:p>
            <a:pPr>
              <a:buFont typeface="Arial" pitchFamily="34" charset="0"/>
              <a:buNone/>
            </a:pPr>
            <a:r>
              <a:rPr lang="en-US" sz="2400" dirty="0" err="1" smtClean="0">
                <a:latin typeface="Times New Roman" pitchFamily="18" charset="0"/>
                <a:cs typeface="Times New Roman" pitchFamily="18" charset="0"/>
              </a:rPr>
              <a:t>System.out.print</a:t>
            </a:r>
            <a:r>
              <a:rPr lang="en-US" sz="2400" dirty="0" smtClean="0">
                <a:latin typeface="Times New Roman" pitchFamily="18" charset="0"/>
                <a:cs typeface="Times New Roman" pitchFamily="18" charset="0"/>
              </a:rPr>
              <a:t>("An error occurred while working with a socket: ");</a:t>
            </a:r>
          </a:p>
          <a:p>
            <a:pPr>
              <a:buFont typeface="Arial" pitchFamily="34" charset="0"/>
              <a:buNone/>
            </a:pPr>
            <a:r>
              <a:rPr lang="en-US" sz="2400" dirty="0" err="1" smtClean="0">
                <a:latin typeface="Times New Roman" pitchFamily="18" charset="0"/>
                <a:cs typeface="Times New Roman" pitchFamily="18" charset="0"/>
              </a:rPr>
              <a:t>System.out.println</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e.getMessage</a:t>
            </a:r>
            <a:r>
              <a:rPr lang="en-US" sz="2400" dirty="0" smtClean="0">
                <a:latin typeface="Times New Roman" pitchFamily="18" charset="0"/>
                <a:cs typeface="Times New Roman" pitchFamily="18" charset="0"/>
              </a:rPr>
              <a:t>());</a:t>
            </a:r>
          </a:p>
          <a:p>
            <a:pPr>
              <a:buFont typeface="Arial" pitchFamily="34" charset="0"/>
              <a:buNone/>
            </a:pPr>
            <a:r>
              <a:rPr lang="en-US" sz="2400" dirty="0" smtClean="0">
                <a:latin typeface="Times New Roman" pitchFamily="18" charset="0"/>
                <a:cs typeface="Times New Roman" pitchFamily="18" charset="0"/>
              </a:rPr>
              <a:t>} finally {</a:t>
            </a:r>
          </a:p>
          <a:p>
            <a:pPr>
              <a:buFont typeface="Arial" pitchFamily="34" charset="0"/>
              <a:buNone/>
            </a:pPr>
            <a:r>
              <a:rPr lang="en-US" sz="2400" dirty="0" smtClean="0">
                <a:latin typeface="Times New Roman" pitchFamily="18" charset="0"/>
                <a:cs typeface="Times New Roman" pitchFamily="18" charset="0"/>
              </a:rPr>
              <a:t>try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9493816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When handleConnection() returns or if there is an exception, the routine closes the socket to release any resources used by it. If there is an exception when attempting to close the socket, no action needs to be taken. If an exception occurs while attempting to accept a connection, runServer is set to false to stop the thread.</a:t>
            </a:r>
          </a:p>
          <a:p>
            <a:pPr>
              <a:buFont typeface="Arial" pitchFamily="34" charset="0"/>
              <a:buNone/>
            </a:pPr>
            <a:r>
              <a:rPr lang="en-US" sz="2400" smtClean="0">
                <a:latin typeface="Times New Roman" pitchFamily="18" charset="0"/>
                <a:cs typeface="Times New Roman" pitchFamily="18" charset="0"/>
              </a:rPr>
              <a:t>	socket.close();</a:t>
            </a:r>
          </a:p>
          <a:p>
            <a:pPr>
              <a:buFont typeface="Arial" pitchFamily="34" charset="0"/>
              <a:buNone/>
            </a:pPr>
            <a:r>
              <a:rPr lang="en-US" sz="2400" smtClean="0">
                <a:latin typeface="Times New Roman" pitchFamily="18" charset="0"/>
                <a:cs typeface="Times New Roman" pitchFamily="18" charset="0"/>
              </a:rPr>
              <a:t>	} catch (IOException e)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	</a:t>
            </a:r>
          </a:p>
          <a:p>
            <a:pPr>
              <a:buFont typeface="Arial" pitchFamily="34" charset="0"/>
              <a:buNone/>
            </a:pPr>
            <a:r>
              <a:rPr lang="en-US" sz="2400" smtClean="0">
                <a:latin typeface="Times New Roman" pitchFamily="18" charset="0"/>
                <a:cs typeface="Times New Roman" pitchFamily="18" charset="0"/>
              </a:rPr>
              <a:t>	} catch (IOException e) {</a:t>
            </a:r>
          </a:p>
          <a:p>
            <a:pPr>
              <a:buFont typeface="Arial" pitchFamily="34" charset="0"/>
              <a:buNone/>
            </a:pPr>
            <a:r>
              <a:rPr lang="en-US" sz="2400" smtClean="0">
                <a:latin typeface="Times New Roman" pitchFamily="18" charset="0"/>
                <a:cs typeface="Times New Roman" pitchFamily="18" charset="0"/>
              </a:rPr>
              <a:t>	runServer = false;</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 // end run()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343263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2"/>
          <p:cNvSpPr>
            <a:spLocks noGrp="1"/>
          </p:cNvSpPr>
          <p:nvPr>
            <p:ph idx="4294967295"/>
          </p:nvPr>
        </p:nvSpPr>
        <p:spPr>
          <a:xfrm>
            <a:off x="457200" y="838200"/>
            <a:ext cx="8229600" cy="6019800"/>
          </a:xfrm>
          <a:prstGeom prst="rect">
            <a:avLst/>
          </a:prstGeom>
        </p:spPr>
        <p:txBody>
          <a:bodyPr/>
          <a:lstStyle/>
          <a:p>
            <a:pPr algn="just" eaLnBrk="1" hangingPunct="1">
              <a:buFont typeface="Wingdings" pitchFamily="2" charset="2"/>
              <a:buChar char="Ø"/>
            </a:pPr>
            <a:r>
              <a:rPr lang="en-US" sz="2400" smtClean="0">
                <a:latin typeface="Times New Roman" pitchFamily="18" charset="0"/>
                <a:cs typeface="Times New Roman" pitchFamily="18" charset="0"/>
              </a:rPr>
              <a:t>The following code in tcp_config.lib configures the interface using the values stored in _PRIMARY_STATIC_IP and _PRIMARY_NETMASK:</a:t>
            </a:r>
          </a:p>
          <a:p>
            <a:pPr marL="569913" indent="-265113" algn="just" eaLnBrk="1" hangingPunct="1">
              <a:spcBef>
                <a:spcPts val="1200"/>
              </a:spcBef>
              <a:buFont typeface="Arial" pitchFamily="34" charset="0"/>
              <a:buNone/>
            </a:pPr>
            <a:r>
              <a:rPr lang="en-US" sz="2400" smtClean="0">
                <a:latin typeface="Times New Roman" pitchFamily="18" charset="0"/>
                <a:cs typeface="Times New Roman" pitchFamily="18" charset="0"/>
              </a:rPr>
              <a:t>#if TCPCONFIG == 1</a:t>
            </a:r>
          </a:p>
          <a:p>
            <a:pPr marL="569913" indent="-265113" algn="just" eaLnBrk="1" hangingPunct="1">
              <a:buFont typeface="Arial" pitchFamily="34" charset="0"/>
              <a:buNone/>
            </a:pPr>
            <a:r>
              <a:rPr lang="en-US" sz="2400" smtClean="0">
                <a:latin typeface="Times New Roman" pitchFamily="18" charset="0"/>
                <a:cs typeface="Times New Roman" pitchFamily="18" charset="0"/>
              </a:rPr>
              <a:t>#define USE_ETHERNET 1</a:t>
            </a:r>
          </a:p>
          <a:p>
            <a:pPr marL="569913" indent="-265113" algn="just" eaLnBrk="1" hangingPunct="1">
              <a:buFont typeface="Arial" pitchFamily="34" charset="0"/>
              <a:buNone/>
            </a:pPr>
            <a:r>
              <a:rPr lang="en-US" sz="2400" smtClean="0">
                <a:latin typeface="Times New Roman" pitchFamily="18" charset="0"/>
                <a:cs typeface="Times New Roman" pitchFamily="18" charset="0"/>
              </a:rPr>
              <a:t>#define IFCONFIG_ETH0 \</a:t>
            </a:r>
          </a:p>
          <a:p>
            <a:pPr marL="569913" indent="-265113" algn="just" eaLnBrk="1" hangingPunct="1">
              <a:buFont typeface="Arial" pitchFamily="34" charset="0"/>
              <a:buNone/>
            </a:pPr>
            <a:r>
              <a:rPr lang="en-US" sz="2400" smtClean="0">
                <a:latin typeface="Times New Roman" pitchFamily="18" charset="0"/>
                <a:cs typeface="Times New Roman" pitchFamily="18" charset="0"/>
              </a:rPr>
              <a:t>IFS_IPADDR,aton(_PRIMARY_STATIC_IP), \</a:t>
            </a:r>
          </a:p>
          <a:p>
            <a:pPr marL="569913" indent="-265113" algn="just" eaLnBrk="1" hangingPunct="1">
              <a:buFont typeface="Arial" pitchFamily="34" charset="0"/>
              <a:buNone/>
            </a:pPr>
            <a:r>
              <a:rPr lang="en-US" sz="2400" smtClean="0">
                <a:latin typeface="Times New Roman" pitchFamily="18" charset="0"/>
                <a:cs typeface="Times New Roman" pitchFamily="18" charset="0"/>
              </a:rPr>
              <a:t>IFS_NETMASK,aton(_PRIMARY_NETMASK), \</a:t>
            </a:r>
          </a:p>
          <a:p>
            <a:pPr marL="569913" indent="-265113" algn="just" eaLnBrk="1" hangingPunct="1">
              <a:buFont typeface="Arial" pitchFamily="34" charset="0"/>
              <a:buNone/>
            </a:pPr>
            <a:r>
              <a:rPr lang="en-US" sz="2400" smtClean="0">
                <a:latin typeface="Times New Roman" pitchFamily="18" charset="0"/>
                <a:cs typeface="Times New Roman" pitchFamily="18" charset="0"/>
              </a:rPr>
              <a:t>IFS_UP</a:t>
            </a:r>
          </a:p>
          <a:p>
            <a:pPr marL="569913" indent="-265113" algn="just" eaLnBrk="1" hangingPunct="1">
              <a:buFont typeface="Arial" pitchFamily="34" charset="0"/>
              <a:buNone/>
            </a:pPr>
            <a:r>
              <a:rPr lang="en-US" sz="2400" smtClean="0">
                <a:latin typeface="Times New Roman" pitchFamily="18" charset="0"/>
                <a:cs typeface="Times New Roman" pitchFamily="18" charset="0"/>
              </a:rPr>
              <a:t>#endif</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The USE_ETHERNET macro is set to 1 to specify that the interface uses the system’s first Ethernet port.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607965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Content Placeholder 2"/>
          <p:cNvSpPr>
            <a:spLocks noGrp="1"/>
          </p:cNvSpPr>
          <p:nvPr>
            <p:ph idx="4294967295"/>
          </p:nvPr>
        </p:nvSpPr>
        <p:spPr>
          <a:xfrm>
            <a:off x="457200" y="609600"/>
            <a:ext cx="8229600" cy="6172200"/>
          </a:xfrm>
          <a:prstGeom prst="rect">
            <a:avLst/>
          </a:prstGeom>
        </p:spPr>
        <p:txBody>
          <a:bodyPr/>
          <a:lstStyle/>
          <a:p>
            <a:pPr>
              <a:buFont typeface="Arial" pitchFamily="34" charset="0"/>
              <a:buNone/>
            </a:pPr>
            <a:r>
              <a:rPr lang="en-US" sz="2400" b="1" smtClean="0">
                <a:solidFill>
                  <a:srgbClr val="0000FF"/>
                </a:solidFill>
                <a:latin typeface="Times New Roman" pitchFamily="18" charset="0"/>
                <a:cs typeface="Times New Roman" pitchFamily="18" charset="0"/>
              </a:rPr>
              <a:t>Stopping the Server</a:t>
            </a:r>
          </a:p>
          <a:p>
            <a:pPr algn="just">
              <a:buFont typeface="Wingdings" pitchFamily="2" charset="2"/>
              <a:buChar char="Ø"/>
            </a:pPr>
            <a:r>
              <a:rPr lang="en-US" sz="2400" smtClean="0">
                <a:latin typeface="Times New Roman" pitchFamily="18" charset="0"/>
                <a:cs typeface="Times New Roman" pitchFamily="18" charset="0"/>
              </a:rPr>
              <a:t>The stop() method provides a way to stop the server under program control by setting runServer false and closing the socket.</a:t>
            </a:r>
          </a:p>
          <a:p>
            <a:pPr>
              <a:buFont typeface="Arial" pitchFamily="34" charset="0"/>
              <a:buNone/>
            </a:pPr>
            <a:r>
              <a:rPr lang="en-US" sz="2400" smtClean="0">
                <a:latin typeface="Times New Roman" pitchFamily="18" charset="0"/>
                <a:cs typeface="Times New Roman" pitchFamily="18" charset="0"/>
              </a:rPr>
              <a:t>	public void stop() {</a:t>
            </a:r>
          </a:p>
          <a:p>
            <a:pPr>
              <a:buFont typeface="Arial" pitchFamily="34" charset="0"/>
              <a:buNone/>
            </a:pPr>
            <a:r>
              <a:rPr lang="en-US" sz="2400" smtClean="0">
                <a:latin typeface="Times New Roman" pitchFamily="18" charset="0"/>
                <a:cs typeface="Times New Roman" pitchFamily="18" charset="0"/>
              </a:rPr>
              <a:t>	runServer = false;</a:t>
            </a:r>
          </a:p>
          <a:p>
            <a:pPr>
              <a:buFont typeface="Arial" pitchFamily="34" charset="0"/>
              <a:buNone/>
            </a:pPr>
            <a:r>
              <a:rPr lang="en-US" sz="2400" smtClean="0">
                <a:latin typeface="Times New Roman" pitchFamily="18" charset="0"/>
                <a:cs typeface="Times New Roman" pitchFamily="18" charset="0"/>
              </a:rPr>
              <a:t>	try {</a:t>
            </a:r>
          </a:p>
          <a:p>
            <a:pPr>
              <a:buFont typeface="Arial" pitchFamily="34" charset="0"/>
              <a:buNone/>
            </a:pPr>
            <a:r>
              <a:rPr lang="en-US" sz="2400" smtClean="0">
                <a:latin typeface="Times New Roman" pitchFamily="18" charset="0"/>
                <a:cs typeface="Times New Roman" pitchFamily="18" charset="0"/>
              </a:rPr>
              <a:t>	server.close();</a:t>
            </a:r>
          </a:p>
          <a:p>
            <a:pPr>
              <a:buFont typeface="Arial" pitchFamily="34" charset="0"/>
              <a:buNone/>
            </a:pPr>
            <a:r>
              <a:rPr lang="en-US" sz="2400" smtClean="0">
                <a:latin typeface="Times New Roman" pitchFamily="18" charset="0"/>
                <a:cs typeface="Times New Roman" pitchFamily="18" charset="0"/>
              </a:rPr>
              <a:t>	} catch (IOException e) {</a:t>
            </a:r>
          </a:p>
          <a:p>
            <a:pPr>
              <a:buFont typeface="Arial" pitchFamily="34" charset="0"/>
              <a:buNone/>
            </a:pPr>
            <a:r>
              <a:rPr lang="en-US" sz="2400" smtClean="0">
                <a:latin typeface="Times New Roman" pitchFamily="18" charset="0"/>
                <a:cs typeface="Times New Roman" pitchFamily="18" charset="0"/>
              </a:rPr>
              <a:t>	}</a:t>
            </a:r>
          </a:p>
          <a:p>
            <a:pPr>
              <a:buFont typeface="Arial" pitchFamily="34" charset="0"/>
              <a:buNone/>
            </a:pPr>
            <a:r>
              <a:rPr lang="en-US" sz="2400" smtClean="0">
                <a:latin typeface="Times New Roman" pitchFamily="18" charset="0"/>
                <a:cs typeface="Times New Roman" pitchFamily="18" charset="0"/>
              </a:rPr>
              <a:t>	} // end stop()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4071286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400" b="1" smtClean="0">
                <a:solidFill>
                  <a:srgbClr val="08B84F"/>
                </a:solidFill>
                <a:latin typeface="Times New Roman" pitchFamily="18" charset="0"/>
                <a:cs typeface="Times New Roman" pitchFamily="18" charset="0"/>
              </a:rPr>
              <a:t>Handling a Connection</a:t>
            </a:r>
          </a:p>
          <a:p>
            <a:pPr algn="just">
              <a:buFont typeface="Wingdings" pitchFamily="2" charset="2"/>
              <a:buChar char="Ø"/>
            </a:pPr>
            <a:r>
              <a:rPr lang="en-US" sz="2400" smtClean="0">
                <a:latin typeface="Times New Roman" pitchFamily="18" charset="0"/>
                <a:cs typeface="Times New Roman" pitchFamily="18" charset="0"/>
              </a:rPr>
              <a:t>The handleConnection() method handles a single connection with a remote host.</a:t>
            </a:r>
          </a:p>
          <a:p>
            <a:pPr algn="just">
              <a:buFont typeface="Arial" pitchFamily="34" charset="0"/>
              <a:buNone/>
            </a:pPr>
            <a:r>
              <a:rPr lang="en-US" sz="2400" smtClean="0">
                <a:latin typeface="Times New Roman" pitchFamily="18" charset="0"/>
                <a:cs typeface="Times New Roman" pitchFamily="18" charset="0"/>
              </a:rPr>
              <a:t>	private void handleConnection(Socket socket)</a:t>
            </a:r>
          </a:p>
          <a:p>
            <a:pPr algn="just">
              <a:buFont typeface="Arial" pitchFamily="34" charset="0"/>
              <a:buNone/>
            </a:pPr>
            <a:r>
              <a:rPr lang="en-US" sz="2400" smtClean="0">
                <a:latin typeface="Times New Roman" pitchFamily="18" charset="0"/>
                <a:cs typeface="Times New Roman" pitchFamily="18" charset="0"/>
              </a:rPr>
              <a:t>	throws IOException {</a:t>
            </a:r>
          </a:p>
          <a:p>
            <a:pPr algn="just">
              <a:buFont typeface="Arial" pitchFamily="34" charset="0"/>
              <a:buNone/>
            </a:pPr>
            <a:r>
              <a:rPr lang="en-US" sz="2400" smtClean="0">
                <a:latin typeface="Times New Roman" pitchFamily="18" charset="0"/>
                <a:cs typeface="Times New Roman" pitchFamily="18" charset="0"/>
              </a:rPr>
              <a:t>	System.out.print("Connected to ");</a:t>
            </a:r>
          </a:p>
          <a:p>
            <a:pPr algn="just">
              <a:buFont typeface="Arial" pitchFamily="34" charset="0"/>
              <a:buNone/>
            </a:pPr>
            <a:r>
              <a:rPr lang="en-US" sz="2400" smtClean="0">
                <a:latin typeface="Times New Roman" pitchFamily="18" charset="0"/>
                <a:cs typeface="Times New Roman" pitchFamily="18" charset="0"/>
              </a:rPr>
              <a:t>	System.out.println(socket);</a:t>
            </a:r>
          </a:p>
          <a:p>
            <a:pPr algn="just">
              <a:buFont typeface="Wingdings" pitchFamily="2" charset="2"/>
              <a:buChar char="Ø"/>
            </a:pPr>
            <a:r>
              <a:rPr lang="en-US" sz="2400" smtClean="0">
                <a:latin typeface="Times New Roman" pitchFamily="18" charset="0"/>
                <a:cs typeface="Times New Roman" pitchFamily="18" charset="0"/>
              </a:rPr>
              <a:t>The socket timeout is set to the readTimeout value set in the main() method.</a:t>
            </a:r>
          </a:p>
          <a:p>
            <a:pPr algn="ctr">
              <a:buFont typeface="Arial" pitchFamily="34" charset="0"/>
              <a:buNone/>
            </a:pPr>
            <a:r>
              <a:rPr lang="en-US" sz="2400" smtClean="0"/>
              <a:t>socket.setSoTimeout(readTimeout);</a:t>
            </a:r>
          </a:p>
          <a:p>
            <a:pPr algn="just">
              <a:buFont typeface="Wingdings" pitchFamily="2" charset="2"/>
              <a:buChar char="Ø"/>
            </a:pPr>
            <a:r>
              <a:rPr lang="en-US" sz="2400" smtClean="0">
                <a:latin typeface="Times New Roman" pitchFamily="18" charset="0"/>
                <a:cs typeface="Times New Roman" pitchFamily="18" charset="0"/>
              </a:rPr>
              <a:t>An Input-Stream object reads data from the remote host, and an Output-Stream object writes to the remote host.</a:t>
            </a:r>
          </a:p>
          <a:p>
            <a:pPr algn="ctr">
              <a:buFont typeface="Arial" pitchFamily="34" charset="0"/>
              <a:buNone/>
            </a:pPr>
            <a:r>
              <a:rPr lang="en-US" sz="2400" smtClean="0">
                <a:latin typeface="Times New Roman" pitchFamily="18" charset="0"/>
                <a:cs typeface="Times New Roman" pitchFamily="18" charset="0"/>
              </a:rPr>
              <a:t>InputStream in = socket.getInputStream();</a:t>
            </a:r>
          </a:p>
          <a:p>
            <a:pPr algn="ctr">
              <a:buFont typeface="Arial" pitchFamily="34" charset="0"/>
              <a:buNone/>
            </a:pPr>
            <a:r>
              <a:rPr lang="en-US" sz="2400" smtClean="0">
                <a:latin typeface="Times New Roman" pitchFamily="18" charset="0"/>
                <a:cs typeface="Times New Roman" pitchFamily="18" charset="0"/>
              </a:rPr>
              <a:t>OutputStream out = socket.getOutputStream();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2100920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Content Placeholder 2"/>
          <p:cNvSpPr>
            <a:spLocks noGrp="1"/>
          </p:cNvSpPr>
          <p:nvPr>
            <p:ph idx="4294967295"/>
          </p:nvPr>
        </p:nvSpPr>
        <p:spPr>
          <a:xfrm>
            <a:off x="457200" y="762000"/>
            <a:ext cx="8229600" cy="57912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InputStream</a:t>
            </a:r>
            <a:r>
              <a:rPr lang="en-US" sz="2200" dirty="0" smtClean="0">
                <a:latin typeface="Times New Roman" pitchFamily="18" charset="0"/>
                <a:cs typeface="Times New Roman" pitchFamily="18" charset="0"/>
              </a:rPr>
              <a:t> object’s read() method attempts to read a byte from the remote host.</a:t>
            </a:r>
          </a:p>
          <a:p>
            <a:pPr algn="just">
              <a:buFont typeface="Wingdings" pitchFamily="2" charset="2"/>
              <a:buChar char="Ø"/>
            </a:pPr>
            <a:r>
              <a:rPr lang="en-US" sz="2200" dirty="0" smtClean="0">
                <a:latin typeface="Times New Roman" pitchFamily="18" charset="0"/>
                <a:cs typeface="Times New Roman" pitchFamily="18" charset="0"/>
              </a:rPr>
              <a:t>If the byte is -1, the input stream is closed and no more communications can take place. Otherwise, the code increments the byte and writes the incremented value to the </a:t>
            </a:r>
            <a:r>
              <a:rPr lang="en-US" sz="2200" dirty="0" err="1" smtClean="0">
                <a:latin typeface="Times New Roman" pitchFamily="18" charset="0"/>
                <a:cs typeface="Times New Roman" pitchFamily="18" charset="0"/>
              </a:rPr>
              <a:t>OutputStream</a:t>
            </a:r>
            <a:r>
              <a:rPr lang="en-US" sz="2200" dirty="0" smtClean="0">
                <a:latin typeface="Times New Roman" pitchFamily="18" charset="0"/>
                <a:cs typeface="Times New Roman" pitchFamily="18" charset="0"/>
              </a:rPr>
              <a:t> object.</a:t>
            </a:r>
          </a:p>
          <a:p>
            <a:pPr algn="just">
              <a:buFont typeface="Wingdings" pitchFamily="2" charset="2"/>
              <a:buChar char="Ø"/>
            </a:pPr>
            <a:r>
              <a:rPr lang="en-US" sz="2200" dirty="0" smtClean="0">
                <a:latin typeface="Times New Roman" pitchFamily="18" charset="0"/>
                <a:cs typeface="Times New Roman" pitchFamily="18" charset="0"/>
              </a:rPr>
              <a:t>To complete the communication, a call to the </a:t>
            </a:r>
            <a:r>
              <a:rPr lang="en-US" sz="2200" dirty="0" err="1" smtClean="0">
                <a:latin typeface="Times New Roman" pitchFamily="18" charset="0"/>
                <a:cs typeface="Times New Roman" pitchFamily="18" charset="0"/>
              </a:rPr>
              <a:t>OutputStream</a:t>
            </a:r>
            <a:r>
              <a:rPr lang="en-US" sz="2200" dirty="0" smtClean="0">
                <a:latin typeface="Times New Roman" pitchFamily="18" charset="0"/>
                <a:cs typeface="Times New Roman" pitchFamily="18" charset="0"/>
              </a:rPr>
              <a:t> object’s flush() method causes the data to transmit immediately, and the output stream is closed.</a:t>
            </a:r>
          </a:p>
          <a:p>
            <a:pPr marL="265113" indent="-33338">
              <a:buFont typeface="Arial" pitchFamily="34" charset="0"/>
              <a:buNone/>
            </a:pPr>
            <a:r>
              <a:rPr lang="en-US" sz="1500" dirty="0" smtClean="0">
                <a:latin typeface="Times New Roman" pitchFamily="18" charset="0"/>
                <a:cs typeface="Times New Roman" pitchFamily="18" charset="0"/>
              </a:rPr>
              <a:t>try {</a:t>
            </a:r>
          </a:p>
          <a:p>
            <a:pPr marL="265113" indent="-33338">
              <a:buFont typeface="Arial" pitchFamily="34" charset="0"/>
              <a:buNone/>
            </a:pPr>
            <a:r>
              <a:rPr lang="en-US" sz="1500" dirty="0" err="1" smtClean="0">
                <a:latin typeface="Times New Roman" pitchFamily="18" charset="0"/>
                <a:cs typeface="Times New Roman" pitchFamily="18" charset="0"/>
              </a:rPr>
              <a:t>int</a:t>
            </a:r>
            <a:r>
              <a:rPr lang="en-US" sz="1500" dirty="0" smtClean="0">
                <a:latin typeface="Times New Roman" pitchFamily="18" charset="0"/>
                <a:cs typeface="Times New Roman" pitchFamily="18" charset="0"/>
              </a:rPr>
              <a:t> b = </a:t>
            </a:r>
            <a:r>
              <a:rPr lang="en-US" sz="1500" dirty="0" err="1" smtClean="0">
                <a:latin typeface="Times New Roman" pitchFamily="18" charset="0"/>
                <a:cs typeface="Times New Roman" pitchFamily="18" charset="0"/>
              </a:rPr>
              <a:t>in.read</a:t>
            </a:r>
            <a:r>
              <a:rPr lang="en-US" sz="1500" dirty="0" smtClean="0">
                <a:latin typeface="Times New Roman" pitchFamily="18" charset="0"/>
                <a:cs typeface="Times New Roman" pitchFamily="18" charset="0"/>
              </a:rPr>
              <a:t>();</a:t>
            </a:r>
          </a:p>
          <a:p>
            <a:pPr marL="265113" indent="-33338">
              <a:buFont typeface="Arial" pitchFamily="34" charset="0"/>
              <a:buNone/>
            </a:pPr>
            <a:r>
              <a:rPr lang="en-US" sz="1500" dirty="0" smtClean="0">
                <a:latin typeface="Times New Roman" pitchFamily="18" charset="0"/>
                <a:cs typeface="Times New Roman" pitchFamily="18" charset="0"/>
              </a:rPr>
              <a:t>if (b != -1) {</a:t>
            </a:r>
          </a:p>
          <a:p>
            <a:pPr marL="265113" indent="-33338">
              <a:buFont typeface="Arial" pitchFamily="34" charset="0"/>
              <a:buNone/>
            </a:pPr>
            <a:r>
              <a:rPr lang="en-US" sz="1500" dirty="0" err="1" smtClean="0">
                <a:latin typeface="Times New Roman" pitchFamily="18" charset="0"/>
                <a:cs typeface="Times New Roman" pitchFamily="18" charset="0"/>
              </a:rPr>
              <a:t>out.write</a:t>
            </a:r>
            <a:r>
              <a:rPr lang="en-US" sz="1500" dirty="0" smtClean="0">
                <a:latin typeface="Times New Roman" pitchFamily="18" charset="0"/>
                <a:cs typeface="Times New Roman" pitchFamily="18" charset="0"/>
              </a:rPr>
              <a:t>(b + 1);</a:t>
            </a:r>
          </a:p>
          <a:p>
            <a:pPr marL="265113" indent="-33338">
              <a:buFont typeface="Arial" pitchFamily="34" charset="0"/>
              <a:buNone/>
            </a:pPr>
            <a:r>
              <a:rPr lang="en-US" sz="1500" dirty="0" err="1" smtClean="0">
                <a:latin typeface="Times New Roman" pitchFamily="18" charset="0"/>
                <a:cs typeface="Times New Roman" pitchFamily="18" charset="0"/>
              </a:rPr>
              <a:t>System.out.print</a:t>
            </a:r>
            <a:r>
              <a:rPr lang="en-US" sz="1500" dirty="0" smtClean="0">
                <a:latin typeface="Times New Roman" pitchFamily="18" charset="0"/>
                <a:cs typeface="Times New Roman" pitchFamily="18" charset="0"/>
              </a:rPr>
              <a:t>("Writing ");</a:t>
            </a:r>
          </a:p>
          <a:p>
            <a:pPr marL="265113" indent="-33338">
              <a:buFont typeface="Arial" pitchFamily="34" charset="0"/>
              <a:buNone/>
            </a:pPr>
            <a:r>
              <a:rPr lang="en-US" sz="1500" dirty="0" err="1" smtClean="0">
                <a:latin typeface="Times New Roman" pitchFamily="18" charset="0"/>
                <a:cs typeface="Times New Roman" pitchFamily="18" charset="0"/>
              </a:rPr>
              <a:t>System.out.print</a:t>
            </a:r>
            <a:r>
              <a:rPr lang="en-US" sz="1500" dirty="0" smtClean="0">
                <a:latin typeface="Times New Roman" pitchFamily="18" charset="0"/>
                <a:cs typeface="Times New Roman" pitchFamily="18" charset="0"/>
              </a:rPr>
              <a:t>(b + 1);</a:t>
            </a:r>
          </a:p>
          <a:p>
            <a:pPr marL="265113" indent="-33338">
              <a:buFont typeface="Arial" pitchFamily="34" charset="0"/>
              <a:buNone/>
            </a:pPr>
            <a:r>
              <a:rPr lang="en-US" sz="1500" dirty="0" err="1" smtClean="0">
                <a:latin typeface="Times New Roman" pitchFamily="18" charset="0"/>
                <a:cs typeface="Times New Roman" pitchFamily="18" charset="0"/>
              </a:rPr>
              <a:t>System.out.print</a:t>
            </a:r>
            <a:r>
              <a:rPr lang="en-US" sz="1500" dirty="0" smtClean="0">
                <a:latin typeface="Times New Roman" pitchFamily="18" charset="0"/>
                <a:cs typeface="Times New Roman" pitchFamily="18" charset="0"/>
              </a:rPr>
              <a:t>(" to remote host.");</a:t>
            </a:r>
          </a:p>
          <a:p>
            <a:pPr marL="265113" indent="-33338">
              <a:buFont typeface="Arial" pitchFamily="34" charset="0"/>
              <a:buNone/>
            </a:pPr>
            <a:r>
              <a:rPr lang="en-US" sz="1500" dirty="0" err="1" smtClean="0">
                <a:latin typeface="Times New Roman" pitchFamily="18" charset="0"/>
                <a:cs typeface="Times New Roman" pitchFamily="18" charset="0"/>
              </a:rPr>
              <a:t>out.flush</a:t>
            </a:r>
            <a:r>
              <a:rPr lang="en-US" sz="1500" dirty="0" smtClean="0">
                <a:latin typeface="Times New Roman" pitchFamily="18" charset="0"/>
                <a:cs typeface="Times New Roman" pitchFamily="18" charset="0"/>
              </a:rPr>
              <a:t>();</a:t>
            </a:r>
          </a:p>
          <a:p>
            <a:pPr marL="265113" indent="-33338">
              <a:buFont typeface="Arial" pitchFamily="34" charset="0"/>
              <a:buNone/>
            </a:pPr>
            <a:r>
              <a:rPr lang="en-US" sz="1500" dirty="0" err="1" smtClean="0">
                <a:latin typeface="Times New Roman" pitchFamily="18" charset="0"/>
                <a:cs typeface="Times New Roman" pitchFamily="18" charset="0"/>
              </a:rPr>
              <a:t>out.close</a:t>
            </a:r>
            <a:r>
              <a:rPr lang="en-US" sz="1500" dirty="0" smtClean="0">
                <a:latin typeface="Times New Roman" pitchFamily="18" charset="0"/>
                <a:cs typeface="Times New Roman" pitchFamily="18" charset="0"/>
              </a:rPr>
              <a:t>();</a:t>
            </a:r>
          </a:p>
          <a:p>
            <a:pPr marL="265113" indent="-33338">
              <a:buFont typeface="Arial" pitchFamily="34" charset="0"/>
              <a:buNone/>
            </a:pPr>
            <a:r>
              <a:rPr lang="en-US" sz="1500" dirty="0" smtClean="0">
                <a:latin typeface="Times New Roman" pitchFamily="18" charset="0"/>
                <a:cs typeface="Times New Roman" pitchFamily="18" charset="0"/>
              </a:rPr>
              <a:t>}</a:t>
            </a:r>
          </a:p>
          <a:p>
            <a:pPr marL="265113" indent="-33338">
              <a:buFont typeface="Arial" pitchFamily="34" charset="0"/>
              <a:buNone/>
            </a:pPr>
            <a:r>
              <a:rPr lang="en-US" sz="1500" dirty="0" smtClean="0">
                <a:latin typeface="Times New Roman" pitchFamily="18" charset="0"/>
                <a:cs typeface="Times New Roman" pitchFamily="18" charset="0"/>
              </a:rPr>
              <a:t>} catch (</a:t>
            </a:r>
            <a:r>
              <a:rPr lang="en-US" sz="1500" dirty="0" err="1" smtClean="0">
                <a:latin typeface="Times New Roman" pitchFamily="18" charset="0"/>
                <a:cs typeface="Times New Roman" pitchFamily="18" charset="0"/>
              </a:rPr>
              <a:t>InterruptedIOException</a:t>
            </a:r>
            <a:r>
              <a:rPr lang="en-US" sz="1500" dirty="0" smtClean="0">
                <a:latin typeface="Times New Roman" pitchFamily="18" charset="0"/>
                <a:cs typeface="Times New Roman" pitchFamily="18" charset="0"/>
              </a:rPr>
              <a:t> ex)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2601965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Content Placeholder 2"/>
          <p:cNvSpPr>
            <a:spLocks noGrp="1"/>
          </p:cNvSpPr>
          <p:nvPr>
            <p:ph idx="4294967295"/>
          </p:nvPr>
        </p:nvSpPr>
        <p:spPr>
          <a:xfrm>
            <a:off x="457200" y="1066800"/>
            <a:ext cx="8229600" cy="5638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An InterruptedIOException indicates that the read attempt has timed out.</a:t>
            </a:r>
          </a:p>
          <a:p>
            <a:pPr algn="just">
              <a:buFont typeface="Arial" pitchFamily="34" charset="0"/>
              <a:buNone/>
            </a:pPr>
            <a:r>
              <a:rPr lang="en-US" sz="2400" smtClean="0">
                <a:latin typeface="Times New Roman" pitchFamily="18" charset="0"/>
                <a:cs typeface="Times New Roman" pitchFamily="18" charset="0"/>
              </a:rPr>
              <a:t>System.out.print("The remote host sent no data within ");</a:t>
            </a:r>
          </a:p>
          <a:p>
            <a:pPr algn="just">
              <a:buFont typeface="Arial" pitchFamily="34" charset="0"/>
              <a:buNone/>
            </a:pPr>
            <a:r>
              <a:rPr lang="en-US" sz="2400" smtClean="0">
                <a:latin typeface="Times New Roman" pitchFamily="18" charset="0"/>
                <a:cs typeface="Times New Roman" pitchFamily="18" charset="0"/>
              </a:rPr>
              <a:t>System.out.print(readTimeout / 1000);</a:t>
            </a:r>
          </a:p>
          <a:p>
            <a:pPr algn="just">
              <a:buFont typeface="Arial" pitchFamily="34" charset="0"/>
              <a:buNone/>
            </a:pPr>
            <a:r>
              <a:rPr lang="en-US" sz="2400" smtClean="0">
                <a:latin typeface="Times New Roman" pitchFamily="18" charset="0"/>
                <a:cs typeface="Times New Roman" pitchFamily="18" charset="0"/>
              </a:rPr>
              <a:t>System.out.println(" seconds.");</a:t>
            </a:r>
          </a:p>
          <a:p>
            <a:pPr algn="just">
              <a:buFont typeface="Arial" pitchFamily="34" charset="0"/>
              <a:buNone/>
            </a:pPr>
            <a:r>
              <a:rPr lang="en-US" sz="2400" smtClean="0">
                <a:latin typeface="Times New Roman" pitchFamily="18" charset="0"/>
                <a:cs typeface="Times New Roman" pitchFamily="18" charset="0"/>
              </a:rPr>
              <a:t>}</a:t>
            </a:r>
          </a:p>
          <a:p>
            <a:pPr algn="just">
              <a:buFont typeface="Arial" pitchFamily="34" charset="0"/>
              <a:buNone/>
            </a:pPr>
            <a:r>
              <a:rPr lang="en-US" sz="2400" smtClean="0">
                <a:latin typeface="Times New Roman" pitchFamily="18" charset="0"/>
                <a:cs typeface="Times New Roman" pitchFamily="18" charset="0"/>
              </a:rPr>
              <a:t>} // end handleConnection()</a:t>
            </a:r>
          </a:p>
          <a:p>
            <a:pPr algn="just">
              <a:buFont typeface="Arial" pitchFamily="34" charset="0"/>
              <a:buNone/>
            </a:pPr>
            <a:r>
              <a:rPr lang="en-US" sz="2400" smtClean="0">
                <a:latin typeface="Times New Roman" pitchFamily="18" charset="0"/>
                <a:cs typeface="Times New Roman" pitchFamily="18" charset="0"/>
              </a:rPr>
              <a:t>} // end TcpServer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534773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Content Placeholder 2"/>
          <p:cNvSpPr>
            <a:spLocks noGrp="1"/>
          </p:cNvSpPr>
          <p:nvPr>
            <p:ph idx="4294967295"/>
          </p:nvPr>
        </p:nvSpPr>
        <p:spPr>
          <a:xfrm>
            <a:off x="457200" y="533400"/>
            <a:ext cx="8229600" cy="6248400"/>
          </a:xfrm>
          <a:prstGeom prst="rect">
            <a:avLst/>
          </a:prstGeom>
        </p:spPr>
        <p:txBody>
          <a:bodyPr/>
          <a:lstStyle/>
          <a:p>
            <a:pPr algn="just">
              <a:buFont typeface="Arial" pitchFamily="34" charset="0"/>
              <a:buNone/>
            </a:pPr>
            <a:r>
              <a:rPr lang="en-US" sz="2400" b="1" dirty="0" smtClean="0">
                <a:solidFill>
                  <a:srgbClr val="0000FF"/>
                </a:solidFill>
                <a:latin typeface="Times New Roman" pitchFamily="18" charset="0"/>
                <a:cs typeface="Times New Roman" pitchFamily="18" charset="0"/>
              </a:rPr>
              <a:t>UDP and TCP from PC Applications</a:t>
            </a:r>
          </a:p>
          <a:p>
            <a:pPr algn="just">
              <a:buFont typeface="Wingdings" pitchFamily="2" charset="2"/>
              <a:buChar char="Ø"/>
            </a:pPr>
            <a:r>
              <a:rPr lang="en-US" sz="2400" dirty="0" smtClean="0">
                <a:latin typeface="Times New Roman" pitchFamily="18" charset="0"/>
                <a:cs typeface="Times New Roman" pitchFamily="18" charset="0"/>
              </a:rPr>
              <a:t>A PC application can communicate with any embedded system that uses UDP or TCP, including the programs that have been discussed previously.</a:t>
            </a:r>
          </a:p>
          <a:p>
            <a:pPr algn="just">
              <a:buFont typeface="Arial" pitchFamily="34" charset="0"/>
              <a:buNone/>
            </a:pPr>
            <a:r>
              <a:rPr lang="en-US" sz="2400" b="1" dirty="0" smtClean="0">
                <a:solidFill>
                  <a:srgbClr val="0000FF"/>
                </a:solidFill>
                <a:latin typeface="Times New Roman" pitchFamily="18" charset="0"/>
                <a:cs typeface="Times New Roman" pitchFamily="18" charset="0"/>
              </a:rPr>
              <a:t>About Network Programming on a PC</a:t>
            </a:r>
          </a:p>
          <a:p>
            <a:pPr algn="just">
              <a:buFont typeface="Wingdings" pitchFamily="2" charset="2"/>
              <a:buChar char="Ø"/>
            </a:pPr>
            <a:r>
              <a:rPr lang="en-US" sz="2400" dirty="0" smtClean="0">
                <a:latin typeface="Times New Roman" pitchFamily="18" charset="0"/>
                <a:cs typeface="Times New Roman" pitchFamily="18" charset="0"/>
              </a:rPr>
              <a:t>Windows includes plenty of support that greatly simplifies network programming and troubleshooting. Windows include drivers that support Ethernet communications and application programming interface (API) functions that enable applications to send and receive information over a network using TCP/IP and related protocols.</a:t>
            </a:r>
          </a:p>
          <a:p>
            <a:pPr algn="just">
              <a:buFont typeface="Wingdings" pitchFamily="2" charset="2"/>
              <a:buChar char="Ø"/>
            </a:pPr>
            <a:r>
              <a:rPr lang="en-US" sz="2400" dirty="0" smtClean="0">
                <a:latin typeface="Times New Roman" pitchFamily="18" charset="0"/>
                <a:cs typeface="Times New Roman" pitchFamily="18" charset="0"/>
              </a:rPr>
              <a:t>A custom application isn’t the only way for a PC application to communicate over a network. Another option is to use a browser like Microsoft’s Internet Explorer to request Web pages from computers in the network.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8976363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000" smtClean="0">
                <a:latin typeface="Times New Roman" pitchFamily="18" charset="0"/>
                <a:cs typeface="Times New Roman" pitchFamily="18" charset="0"/>
              </a:rPr>
              <a:t>To communicate over a network, a PC must have an Ethernet interface and a network connection to the embedded system the PC wants to communicate with.</a:t>
            </a:r>
          </a:p>
          <a:p>
            <a:pPr algn="just">
              <a:buFont typeface="Wingdings" pitchFamily="2" charset="2"/>
              <a:buChar char="Ø"/>
            </a:pPr>
            <a:r>
              <a:rPr lang="en-US" sz="2000" smtClean="0">
                <a:latin typeface="Times New Roman" pitchFamily="18" charset="0"/>
                <a:cs typeface="Times New Roman" pitchFamily="18" charset="0"/>
              </a:rPr>
              <a:t>If we access the Internet from our computer, we already have TCP/IP support installed. If we need to install TCP/IP, in Windows’ Control Panel, click Network and Connections and right-click a connection. If the General tab doesn’t show Internet Protocol (TCP/IP), click the Install button to install it. This is shown in the figure below.</a:t>
            </a:r>
          </a:p>
          <a:p>
            <a:pPr algn="just">
              <a:buFont typeface="Arial" pitchFamily="34" charset="0"/>
              <a:buNone/>
            </a:pPr>
            <a:endParaRPr lang="en-US" sz="2400" smtClean="0">
              <a:latin typeface="Times New Roman" pitchFamily="18" charset="0"/>
              <a:cs typeface="Times New Roman" pitchFamily="18" charset="0"/>
            </a:endParaRPr>
          </a:p>
        </p:txBody>
      </p:sp>
      <p:pic>
        <p:nvPicPr>
          <p:cNvPr id="9728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19400" y="3200401"/>
            <a:ext cx="3633741"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047059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Content Placeholder 2"/>
          <p:cNvSpPr>
            <a:spLocks noGrp="1"/>
          </p:cNvSpPr>
          <p:nvPr>
            <p:ph idx="4294967295"/>
          </p:nvPr>
        </p:nvSpPr>
        <p:spPr>
          <a:xfrm>
            <a:off x="457200" y="457200"/>
            <a:ext cx="8229600" cy="6248400"/>
          </a:xfrm>
          <a:prstGeom prst="rect">
            <a:avLst/>
          </a:prstGeom>
        </p:spPr>
        <p:txBody>
          <a:bodyPr/>
          <a:lstStyle/>
          <a:p>
            <a:pPr algn="just">
              <a:buFont typeface="Arial" pitchFamily="34" charset="0"/>
              <a:buNone/>
            </a:pPr>
            <a:r>
              <a:rPr lang="en-US" sz="2400" b="1" smtClean="0">
                <a:solidFill>
                  <a:srgbClr val="0000FF"/>
                </a:solidFill>
                <a:latin typeface="Times New Roman" pitchFamily="18" charset="0"/>
                <a:cs typeface="Times New Roman" pitchFamily="18" charset="0"/>
              </a:rPr>
              <a:t>Using Visual Basic .NET</a:t>
            </a:r>
          </a:p>
          <a:p>
            <a:pPr algn="just">
              <a:buFont typeface="Wingdings" pitchFamily="2" charset="2"/>
              <a:buChar char="Ø"/>
            </a:pPr>
            <a:r>
              <a:rPr lang="en-US" sz="2400" smtClean="0">
                <a:latin typeface="Times New Roman" pitchFamily="18" charset="0"/>
                <a:cs typeface="Times New Roman" pitchFamily="18" charset="0"/>
              </a:rPr>
              <a:t>Network programming in Visual Basic .NET uses the System.Net.Sockets namespace, which includes several classes for use in network communications. </a:t>
            </a:r>
          </a:p>
          <a:p>
            <a:pPr algn="just">
              <a:buFont typeface="Wingdings" pitchFamily="2" charset="2"/>
              <a:buChar char="Ø"/>
            </a:pPr>
            <a:r>
              <a:rPr lang="en-US" sz="2400" smtClean="0">
                <a:latin typeface="Times New Roman" pitchFamily="18" charset="0"/>
                <a:cs typeface="Times New Roman" pitchFamily="18" charset="0"/>
              </a:rPr>
              <a:t>For UDP communications, at first glance, the UdpClient class appears to provide a convenient interface. UdpClient contains selected members of the Socket class and adds support for multicasting.</a:t>
            </a:r>
          </a:p>
          <a:p>
            <a:pPr algn="just">
              <a:buFont typeface="Wingdings" pitchFamily="2" charset="2"/>
              <a:buChar char="Ø"/>
            </a:pPr>
            <a:r>
              <a:rPr lang="en-US" sz="2400" smtClean="0">
                <a:latin typeface="Times New Roman" pitchFamily="18" charset="0"/>
                <a:cs typeface="Times New Roman" pitchFamily="18" charset="0"/>
              </a:rPr>
              <a:t>But UdpClient is limited in a way that makes it impractical for much beyond basic testing. UdpClient’s Receive method is synchronous, which means it blocks the program thread that calls Receive until a datagram arrives.</a:t>
            </a:r>
          </a:p>
          <a:p>
            <a:pPr algn="just">
              <a:buFont typeface="Wingdings" pitchFamily="2" charset="2"/>
              <a:buChar char="Ø"/>
            </a:pPr>
            <a:r>
              <a:rPr lang="en-US" sz="2400" smtClean="0">
                <a:latin typeface="Times New Roman" pitchFamily="18" charset="0"/>
                <a:cs typeface="Times New Roman" pitchFamily="18" charset="0"/>
              </a:rPr>
              <a:t>If an application calls the Receive method and no datagram arrives, the thread that called Receive can do nothing but wait.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13357078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We can place the Receive call in its own thread, leaving the main program thread free to perform other tasks while waiting, but there is no way to gracefully close a blocked thread if the data never arrives.</a:t>
            </a:r>
          </a:p>
          <a:p>
            <a:pPr algn="just">
              <a:buFont typeface="Wingdings" pitchFamily="2" charset="2"/>
              <a:buChar char="Ø"/>
            </a:pPr>
            <a:r>
              <a:rPr lang="en-US" sz="2400" dirty="0" smtClean="0">
                <a:latin typeface="Times New Roman" pitchFamily="18" charset="0"/>
                <a:cs typeface="Times New Roman" pitchFamily="18" charset="0"/>
              </a:rPr>
              <a:t>An alternative to </a:t>
            </a:r>
            <a:r>
              <a:rPr lang="en-US" sz="2400" dirty="0" err="1" smtClean="0">
                <a:latin typeface="Times New Roman" pitchFamily="18" charset="0"/>
                <a:cs typeface="Times New Roman" pitchFamily="18" charset="0"/>
              </a:rPr>
              <a:t>UdpClient</a:t>
            </a:r>
            <a:r>
              <a:rPr lang="en-US" sz="2400" dirty="0" smtClean="0">
                <a:latin typeface="Times New Roman" pitchFamily="18" charset="0"/>
                <a:cs typeface="Times New Roman" pitchFamily="18" charset="0"/>
              </a:rPr>
              <a:t> is the Socket class. By declaring a socket with </a:t>
            </a:r>
            <a:r>
              <a:rPr lang="en-US" sz="2400" dirty="0" err="1" smtClean="0">
                <a:latin typeface="Times New Roman" pitchFamily="18" charset="0"/>
                <a:cs typeface="Times New Roman" pitchFamily="18" charset="0"/>
              </a:rPr>
              <a:t>ProtocolType</a:t>
            </a:r>
            <a:r>
              <a:rPr lang="en-US" sz="2400" dirty="0" smtClean="0">
                <a:latin typeface="Times New Roman" pitchFamily="18" charset="0"/>
                <a:cs typeface="Times New Roman" pitchFamily="18" charset="0"/>
              </a:rPr>
              <a:t> set to </a:t>
            </a:r>
            <a:r>
              <a:rPr lang="en-US" sz="2400" dirty="0" err="1" smtClean="0">
                <a:latin typeface="Times New Roman" pitchFamily="18" charset="0"/>
                <a:cs typeface="Times New Roman" pitchFamily="18" charset="0"/>
              </a:rPr>
              <a:t>Udp</a:t>
            </a:r>
            <a:r>
              <a:rPr lang="en-US" sz="2400" dirty="0" smtClean="0">
                <a:latin typeface="Times New Roman" pitchFamily="18" charset="0"/>
                <a:cs typeface="Times New Roman" pitchFamily="18" charset="0"/>
              </a:rPr>
              <a:t>, we have access to all of the members of the Socket class, including the ability to use the </a:t>
            </a:r>
            <a:r>
              <a:rPr lang="en-US" sz="2400" dirty="0" err="1" smtClean="0">
                <a:latin typeface="Times New Roman" pitchFamily="18" charset="0"/>
                <a:cs typeface="Times New Roman" pitchFamily="18" charset="0"/>
              </a:rPr>
              <a:t>BeginReceive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EndReceive</a:t>
            </a:r>
            <a:r>
              <a:rPr lang="en-US" sz="2400" dirty="0" smtClean="0">
                <a:latin typeface="Times New Roman" pitchFamily="18" charset="0"/>
                <a:cs typeface="Times New Roman" pitchFamily="18" charset="0"/>
              </a:rPr>
              <a:t> methods in asynchronous data transfers.</a:t>
            </a:r>
          </a:p>
          <a:p>
            <a:pPr algn="just">
              <a:buFont typeface="Wingdings" pitchFamily="2" charset="2"/>
              <a:buChar char="Ø"/>
            </a:pPr>
            <a:r>
              <a:rPr lang="en-US" sz="2400" dirty="0" smtClean="0">
                <a:latin typeface="Times New Roman" pitchFamily="18" charset="0"/>
                <a:cs typeface="Times New Roman" pitchFamily="18" charset="0"/>
              </a:rPr>
              <a:t>This means that the application doesn’t have to wait for data to arrive. Instead, the program can call </a:t>
            </a:r>
            <a:r>
              <a:rPr lang="en-US" sz="2400" dirty="0" err="1" smtClean="0">
                <a:latin typeface="Times New Roman" pitchFamily="18" charset="0"/>
                <a:cs typeface="Times New Roman" pitchFamily="18" charset="0"/>
              </a:rPr>
              <a:t>BeginReceive</a:t>
            </a:r>
            <a:r>
              <a:rPr lang="en-US" sz="2400" dirty="0" smtClean="0">
                <a:latin typeface="Times New Roman" pitchFamily="18" charset="0"/>
                <a:cs typeface="Times New Roman" pitchFamily="18" charset="0"/>
              </a:rPr>
              <a:t> and continue to perform other operations. </a:t>
            </a:r>
          </a:p>
          <a:p>
            <a:pPr algn="just">
              <a:buFont typeface="Wingdings" pitchFamily="2" charset="2"/>
              <a:buChar char="Ø"/>
            </a:pPr>
            <a:r>
              <a:rPr lang="en-US" sz="2400" dirty="0" smtClean="0">
                <a:latin typeface="Times New Roman" pitchFamily="18" charset="0"/>
                <a:cs typeface="Times New Roman" pitchFamily="18" charset="0"/>
              </a:rPr>
              <a:t>When data arrives, a callback routine runs and calls </a:t>
            </a:r>
            <a:r>
              <a:rPr lang="en-US" sz="2400" dirty="0" err="1" smtClean="0">
                <a:latin typeface="Times New Roman" pitchFamily="18" charset="0"/>
                <a:cs typeface="Times New Roman" pitchFamily="18" charset="0"/>
              </a:rPr>
              <a:t>EndReceive</a:t>
            </a:r>
            <a:r>
              <a:rPr lang="en-US" sz="2400" dirty="0" smtClean="0">
                <a:latin typeface="Times New Roman" pitchFamily="18" charset="0"/>
                <a:cs typeface="Times New Roman" pitchFamily="18" charset="0"/>
              </a:rPr>
              <a:t> to retrieve the data. And the program can close at any time.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12168041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Content Placeholder 2"/>
          <p:cNvSpPr>
            <a:spLocks noGrp="1"/>
          </p:cNvSpPr>
          <p:nvPr>
            <p:ph idx="4294967295"/>
          </p:nvPr>
        </p:nvSpPr>
        <p:spPr>
          <a:xfrm>
            <a:off x="457200" y="1143000"/>
            <a:ext cx="8229600" cy="5638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For TCP communications, the </a:t>
            </a:r>
            <a:r>
              <a:rPr lang="en-US" sz="2400" dirty="0" err="1" smtClean="0">
                <a:latin typeface="Times New Roman" pitchFamily="18" charset="0"/>
                <a:cs typeface="Times New Roman" pitchFamily="18" charset="0"/>
              </a:rPr>
              <a:t>TcpClient</a:t>
            </a:r>
            <a:r>
              <a:rPr lang="en-US" sz="2400" dirty="0" smtClean="0">
                <a:latin typeface="Times New Roman" pitchFamily="18" charset="0"/>
                <a:cs typeface="Times New Roman" pitchFamily="18" charset="0"/>
              </a:rPr>
              <a:t> class is a little more flexible than </a:t>
            </a:r>
            <a:r>
              <a:rPr lang="en-US" sz="2400" dirty="0" err="1" smtClean="0">
                <a:latin typeface="Times New Roman" pitchFamily="18" charset="0"/>
                <a:cs typeface="Times New Roman" pitchFamily="18" charset="0"/>
              </a:rPr>
              <a:t>UdpClient</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SendTimeout</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ReceiveTimeout</a:t>
            </a:r>
            <a:r>
              <a:rPr lang="en-US" sz="2400" dirty="0" smtClean="0">
                <a:latin typeface="Times New Roman" pitchFamily="18" charset="0"/>
                <a:cs typeface="Times New Roman" pitchFamily="18" charset="0"/>
              </a:rPr>
              <a:t> properties enable us to specify how long to wait for a response from a remote host before giving up. </a:t>
            </a:r>
          </a:p>
          <a:p>
            <a:pPr algn="just">
              <a:buFont typeface="Wingdings" pitchFamily="2" charset="2"/>
              <a:buChar char="Ø"/>
            </a:pPr>
            <a:r>
              <a:rPr lang="en-US" sz="2400" dirty="0" smtClean="0">
                <a:latin typeface="Times New Roman" pitchFamily="18" charset="0"/>
                <a:cs typeface="Times New Roman" pitchFamily="18" charset="0"/>
              </a:rPr>
              <a:t>If we expect the remote host to be able to respond quickly most of the time, </a:t>
            </a:r>
            <a:r>
              <a:rPr lang="en-US" sz="2400" dirty="0" err="1" smtClean="0">
                <a:latin typeface="Times New Roman" pitchFamily="18" charset="0"/>
                <a:cs typeface="Times New Roman" pitchFamily="18" charset="0"/>
              </a:rPr>
              <a:t>TcpClient</a:t>
            </a:r>
            <a:r>
              <a:rPr lang="en-US" sz="2400" dirty="0" smtClean="0">
                <a:latin typeface="Times New Roman" pitchFamily="18" charset="0"/>
                <a:cs typeface="Times New Roman" pitchFamily="18" charset="0"/>
              </a:rPr>
              <a:t> may be suitable. </a:t>
            </a:r>
          </a:p>
          <a:p>
            <a:pPr algn="just">
              <a:buFont typeface="Wingdings" pitchFamily="2" charset="2"/>
              <a:buChar char="Ø"/>
            </a:pPr>
            <a:r>
              <a:rPr lang="en-US" sz="2400" dirty="0" smtClean="0">
                <a:latin typeface="Times New Roman" pitchFamily="18" charset="0"/>
                <a:cs typeface="Times New Roman" pitchFamily="18" charset="0"/>
              </a:rPr>
              <a:t>Or as with UDP, we can use the Socket class for TCP communications.</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215739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Content Placeholder 2"/>
          <p:cNvSpPr>
            <a:spLocks noGrp="1"/>
          </p:cNvSpPr>
          <p:nvPr>
            <p:ph idx="4294967295"/>
          </p:nvPr>
        </p:nvSpPr>
        <p:spPr>
          <a:xfrm>
            <a:off x="457200" y="457200"/>
            <a:ext cx="8229600" cy="6324600"/>
          </a:xfrm>
          <a:prstGeom prst="rect">
            <a:avLst/>
          </a:prstGeom>
        </p:spPr>
        <p:txBody>
          <a:bodyPr/>
          <a:lstStyle/>
          <a:p>
            <a:pPr algn="just">
              <a:buFont typeface="Arial" pitchFamily="34" charset="0"/>
              <a:buNone/>
            </a:pPr>
            <a:r>
              <a:rPr lang="en-US" sz="2400" b="1" dirty="0" smtClean="0">
                <a:solidFill>
                  <a:srgbClr val="0000FF"/>
                </a:solidFill>
                <a:latin typeface="Times New Roman" pitchFamily="18" charset="0"/>
                <a:cs typeface="Times New Roman" pitchFamily="18" charset="0"/>
              </a:rPr>
              <a:t>In Depth: Inside UDP and TCP</a:t>
            </a:r>
          </a:p>
          <a:p>
            <a:pPr algn="just">
              <a:buFont typeface="Wingdings" pitchFamily="2" charset="2"/>
              <a:buChar char="Ø"/>
            </a:pPr>
            <a:r>
              <a:rPr lang="en-US" sz="2400" dirty="0" smtClean="0">
                <a:latin typeface="Times New Roman" pitchFamily="18" charset="0"/>
                <a:cs typeface="Times New Roman" pitchFamily="18" charset="0"/>
              </a:rPr>
              <a:t>The Ethernet standard specifies a way to transfer information between computers in a local network. But Ethernet alone doesn’t provide some things that many data transfers require.</a:t>
            </a:r>
          </a:p>
          <a:p>
            <a:pPr algn="just">
              <a:buFont typeface="Wingdings" pitchFamily="2" charset="2"/>
              <a:buChar char="Ø"/>
            </a:pPr>
            <a:r>
              <a:rPr lang="en-US" sz="2400" dirty="0" smtClean="0">
                <a:latin typeface="Times New Roman" pitchFamily="18" charset="0"/>
                <a:cs typeface="Times New Roman" pitchFamily="18" charset="0"/>
              </a:rPr>
              <a:t> These include naming the port, or process, that is sending the data, naming the port that will use the data at the destination, handshaking to inform the source whether the destination received the data, flow control to help data get to its destination quickly and reliably, and sequence numbering to ensure that the destination knows the correct order for messages that arrive in multiple segments.</a:t>
            </a:r>
          </a:p>
          <a:p>
            <a:pPr algn="just">
              <a:buFont typeface="Wingdings" pitchFamily="2" charset="2"/>
              <a:buChar char="Ø"/>
            </a:pPr>
            <a:r>
              <a:rPr lang="en-US" sz="2400" dirty="0" smtClean="0">
                <a:latin typeface="Times New Roman" pitchFamily="18" charset="0"/>
                <a:cs typeface="Times New Roman" pitchFamily="18" charset="0"/>
              </a:rPr>
              <a:t>The transmission control protocol (TCP) can provide all of these. The user datagram protocol (UDP) is a simpler alternative for data transfers that only require specifying of ports or error checking.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IV: Embedded Ethernet</a:t>
            </a:r>
            <a:endParaRPr lang="en-IN" sz="1200" b="1">
              <a:solidFill>
                <a:srgbClr val="9011EF"/>
              </a:solidFill>
            </a:endParaRPr>
          </a:p>
        </p:txBody>
      </p:sp>
      <p:pic>
        <p:nvPicPr>
          <p:cNvPr id="4"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186394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Times New Roman"/>
        <a:ea typeface=""/>
        <a:cs typeface=""/>
      </a:majorFont>
      <a:minorFont>
        <a:latin typeface="Times New Roman"/>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2623</TotalTime>
  <Words>30732</Words>
  <Application>Microsoft Office PowerPoint</Application>
  <PresentationFormat>On-screen Show (4:3)</PresentationFormat>
  <Paragraphs>2905</Paragraphs>
  <Slides>311</Slides>
  <Notes>2</Notes>
  <HiddenSlides>0</HiddenSlides>
  <MMClips>0</MMClips>
  <ScaleCrop>false</ScaleCrop>
  <HeadingPairs>
    <vt:vector size="4" baseType="variant">
      <vt:variant>
        <vt:lpstr>Theme</vt:lpstr>
      </vt:variant>
      <vt:variant>
        <vt:i4>1</vt:i4>
      </vt:variant>
      <vt:variant>
        <vt:lpstr>Slide Titles</vt:lpstr>
      </vt:variant>
      <vt:variant>
        <vt:i4>311</vt:i4>
      </vt:variant>
    </vt:vector>
  </HeadingPairs>
  <TitlesOfParts>
    <vt:vector size="312" baseType="lpstr">
      <vt:lpstr>Aspect</vt:lpstr>
      <vt:lpstr>Slide 1</vt:lpstr>
      <vt:lpstr>Slide 2</vt:lpstr>
      <vt:lpstr>EXCHANGING MESSAGES USING UDP AND TCP</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Siddhu</dc:creator>
  <cp:lastModifiedBy>student</cp:lastModifiedBy>
  <cp:revision>417</cp:revision>
  <cp:lastPrinted>1601-01-01T00:00:00Z</cp:lastPrinted>
  <dcterms:created xsi:type="dcterms:W3CDTF">2016-03-20T04:50:30Z</dcterms:created>
  <dcterms:modified xsi:type="dcterms:W3CDTF">2017-05-02T05:40:19Z</dcterms:modified>
</cp:coreProperties>
</file>